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353" r:id="rId2"/>
    <p:sldId id="604" r:id="rId3"/>
    <p:sldId id="605" r:id="rId4"/>
    <p:sldId id="606" r:id="rId5"/>
    <p:sldId id="607" r:id="rId6"/>
    <p:sldId id="686" r:id="rId7"/>
    <p:sldId id="687" r:id="rId8"/>
    <p:sldId id="690" r:id="rId9"/>
    <p:sldId id="691" r:id="rId10"/>
    <p:sldId id="688" r:id="rId11"/>
    <p:sldId id="689" r:id="rId12"/>
    <p:sldId id="694" r:id="rId13"/>
    <p:sldId id="695" r:id="rId14"/>
    <p:sldId id="697" r:id="rId15"/>
    <p:sldId id="696" r:id="rId16"/>
    <p:sldId id="698" r:id="rId17"/>
    <p:sldId id="699" r:id="rId18"/>
    <p:sldId id="677" r:id="rId19"/>
    <p:sldId id="678" r:id="rId20"/>
    <p:sldId id="712" r:id="rId21"/>
    <p:sldId id="713" r:id="rId22"/>
    <p:sldId id="683" r:id="rId23"/>
    <p:sldId id="711" r:id="rId24"/>
    <p:sldId id="700" r:id="rId25"/>
    <p:sldId id="701" r:id="rId26"/>
    <p:sldId id="685" r:id="rId27"/>
    <p:sldId id="702" r:id="rId28"/>
    <p:sldId id="703" r:id="rId29"/>
    <p:sldId id="704" r:id="rId30"/>
    <p:sldId id="705" r:id="rId31"/>
    <p:sldId id="706" r:id="rId32"/>
    <p:sldId id="560" r:id="rId33"/>
    <p:sldId id="662" r:id="rId34"/>
    <p:sldId id="715" r:id="rId35"/>
    <p:sldId id="646" r:id="rId36"/>
    <p:sldId id="716" r:id="rId37"/>
    <p:sldId id="647" r:id="rId38"/>
    <p:sldId id="644" r:id="rId39"/>
    <p:sldId id="649" r:id="rId40"/>
    <p:sldId id="651" r:id="rId41"/>
    <p:sldId id="601" r:id="rId42"/>
  </p:sldIdLst>
  <p:sldSz cx="9906000" cy="6858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88471F-7779-7C05-FDE5-2AE92DE68993}" name="Steffen Tschakert" initials="ST" userId="ed7dae08f5938f12" providerId="Windows Live"/>
  <p188:author id="{11727637-AA62-4101-FE72-774BE4B06D4E}" name="Christian Weber" initials="CW" userId="S::Weber@kurt-schwitters.schule::696a8afe-c62b-4581-9990-e0f63e869ae7" providerId="AD"/>
  <p188:author id="{8D6B03E8-C6CA-E024-9F4F-F18A71CCF5D9}" name="Christian Weber" initials="CW" userId="S::weber@kurt-schwitters.schule::696a8afe-c62b-4581-9990-e0f63e869a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0E0E0"/>
    <a:srgbClr val="F41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5F0E4-D285-844B-A81C-D78F4A0EF329}" v="1778" dt="2024-02-15T20:02:30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9" autoAdjust="0"/>
    <p:restoredTop sz="95695" autoAdjust="0"/>
  </p:normalViewPr>
  <p:slideViewPr>
    <p:cSldViewPr>
      <p:cViewPr varScale="1">
        <p:scale>
          <a:sx n="136" d="100"/>
          <a:sy n="136" d="100"/>
        </p:scale>
        <p:origin x="1600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0" d="100"/>
        <a:sy n="130" d="100"/>
      </p:scale>
      <p:origin x="0" y="-8592"/>
    </p:cViewPr>
  </p:sorterViewPr>
  <p:notesViewPr>
    <p:cSldViewPr>
      <p:cViewPr varScale="1">
        <p:scale>
          <a:sx n="65" d="100"/>
          <a:sy n="65" d="100"/>
        </p:scale>
        <p:origin x="198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8C84813-2FC7-5020-146E-4E4C87BC0C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1491E6-237F-F955-C718-02476FBFEB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C6137-F146-4EF0-97B6-092541DE6183}" type="datetimeFigureOut">
              <a:rPr lang="de-DE" smtClean="0"/>
              <a:t>16.02.24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095B94-A591-9265-C812-C405E94D00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782CFD-C638-DC52-B13D-FF01B60A3D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83304-7D7D-4A19-A4AC-C610067E27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807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6BF42-5A30-43BF-968B-3C68C0F2861F}" type="datetimeFigureOut">
              <a:rPr lang="de-DE" smtClean="0"/>
              <a:t>16.02.24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18B0-E496-4198-9A81-8AC64AF6E3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56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,,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233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79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079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655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9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7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80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956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436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40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67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8B97D-FFE0-5188-D274-FE0EE7BD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792076-4F12-88A0-59E0-DF98BA6BD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BB9369-1FD1-8D7B-3020-24E761528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75C957-DBC9-2E10-5E7E-E932134AE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89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18B0-E496-4198-9A81-8AC64AF6E3E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80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ldungsserver.berlin-brandenburg.de/i-mint-akademie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4.0/legalcode.de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bildungsserver.berlin-brandenburg.de/i-mint-akademie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Beginner">
    <p:bg>
      <p:bgPr>
        <a:solidFill>
          <a:schemeClr val="accent6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9" name="Zeiger - Beginner">
              <a:extLst>
                <a:ext uri="{FF2B5EF4-FFF2-40B4-BE49-F238E27FC236}">
                  <a16:creationId xmlns:a16="http://schemas.microsoft.com/office/drawing/2014/main" id="{0729E636-DED9-1B67-8C46-935CAB8BD874}"/>
                </a:ext>
              </a:extLst>
            </p:cNvPr>
            <p:cNvSpPr/>
            <p:nvPr/>
          </p:nvSpPr>
          <p:spPr>
            <a:xfrm rot="6420000">
              <a:off x="8735087" y="431579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92120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AC0A4B-15EE-649C-454F-162FA23812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33363" y="6419716"/>
            <a:ext cx="4719637" cy="2159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tIns="0" bIns="0">
            <a:noAutofit/>
          </a:bodyPr>
          <a:lstStyle>
            <a:lvl1pPr marL="0" indent="0" algn="r">
              <a:buFontTx/>
              <a:buNone/>
              <a:defRPr sz="800"/>
            </a:lvl1pPr>
            <a:lvl2pPr marL="157868" indent="0">
              <a:buFontTx/>
              <a:buNone/>
              <a:defRPr sz="800"/>
            </a:lvl2pPr>
            <a:lvl3pPr marL="674934" indent="0">
              <a:buFontTx/>
              <a:buNone/>
              <a:defRPr sz="800"/>
            </a:lvl3pPr>
            <a:lvl4pPr marL="1132134" indent="0">
              <a:buFontTx/>
              <a:buNone/>
              <a:defRPr sz="800"/>
            </a:lvl4pPr>
            <a:lvl5pPr marL="1589334" indent="0">
              <a:buFontTx/>
              <a:buNone/>
              <a:defRPr sz="800"/>
            </a:lvl5pPr>
          </a:lstStyle>
          <a:p>
            <a:pPr lvl="0"/>
            <a:r>
              <a:rPr lang="de-DE" dirty="0"/>
              <a:t>Kurze Lösungen können hier eingegeben werden.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4CB5EDCF-9EA6-EF07-65ED-591E7275B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sp>
        <p:nvSpPr>
          <p:cNvPr id="9" name="Fußzeilenplatzhalter 2">
            <a:extLst>
              <a:ext uri="{FF2B5EF4-FFF2-40B4-BE49-F238E27FC236}">
                <a16:creationId xmlns:a16="http://schemas.microsoft.com/office/drawing/2014/main" id="{FA198882-6D29-76C4-05D9-3148B50816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183D2F94-0CF3-E8AF-6346-4D7B596A3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BFA9BE1-720E-AF48-7F56-7D734477C5AC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3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l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BFD6D-D376-BF61-8004-9AA156E25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EE7F8B-508C-77E7-4455-614A673C75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Geometrie – ebene Figuren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997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EE7F8B-508C-77E7-4455-614A673C75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de-DE"/>
              <a:t>Geometrie – ebene Figuren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128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204" y="2312235"/>
            <a:ext cx="5895876" cy="1356360"/>
          </a:xfrm>
        </p:spPr>
        <p:txBody>
          <a:bodyPr anchor="b"/>
          <a:lstStyle>
            <a:lvl1pPr algn="l">
              <a:defRPr sz="2925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1614" y="3827504"/>
            <a:ext cx="5895876" cy="720000"/>
          </a:xfrm>
        </p:spPr>
        <p:txBody>
          <a:bodyPr/>
          <a:lstStyle>
            <a:lvl1pPr marL="0" indent="0" algn="l">
              <a:lnSpc>
                <a:spcPct val="105000"/>
              </a:lnSpc>
              <a:buNone/>
              <a:defRPr sz="1463">
                <a:solidFill>
                  <a:schemeClr val="bg1"/>
                </a:solidFill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1" name="Ellipse 10"/>
          <p:cNvSpPr/>
          <p:nvPr userDrawn="1"/>
        </p:nvSpPr>
        <p:spPr>
          <a:xfrm>
            <a:off x="5971312" y="0"/>
            <a:ext cx="1579500" cy="1944000"/>
          </a:xfrm>
          <a:prstGeom prst="ellipse">
            <a:avLst/>
          </a:prstGeom>
          <a:solidFill>
            <a:srgbClr val="4F9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/>
          </a:p>
        </p:txBody>
      </p:sp>
      <p:sp>
        <p:nvSpPr>
          <p:cNvPr id="14" name="Kreis 13"/>
          <p:cNvSpPr/>
          <p:nvPr userDrawn="1"/>
        </p:nvSpPr>
        <p:spPr>
          <a:xfrm rot="5400000">
            <a:off x="8941031" y="182250"/>
            <a:ext cx="1944000" cy="1579500"/>
          </a:xfrm>
          <a:prstGeom prst="pie">
            <a:avLst>
              <a:gd name="adj1" fmla="val 0"/>
              <a:gd name="adj2" fmla="val 108000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>
              <a:solidFill>
                <a:schemeClr val="tx1"/>
              </a:solidFill>
            </a:endParaRPr>
          </a:p>
        </p:txBody>
      </p:sp>
      <p:sp>
        <p:nvSpPr>
          <p:cNvPr id="15" name="Kreis 14"/>
          <p:cNvSpPr/>
          <p:nvPr userDrawn="1"/>
        </p:nvSpPr>
        <p:spPr>
          <a:xfrm rot="5400000">
            <a:off x="8151281" y="182250"/>
            <a:ext cx="1944000" cy="15795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00A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>
              <a:solidFill>
                <a:schemeClr val="tx1"/>
              </a:solidFill>
            </a:endParaRPr>
          </a:p>
        </p:txBody>
      </p:sp>
      <p:sp>
        <p:nvSpPr>
          <p:cNvPr id="16" name="Kreis 15"/>
          <p:cNvSpPr/>
          <p:nvPr userDrawn="1"/>
        </p:nvSpPr>
        <p:spPr>
          <a:xfrm rot="16200000">
            <a:off x="6571781" y="182250"/>
            <a:ext cx="1944000" cy="1579500"/>
          </a:xfrm>
          <a:prstGeom prst="pie">
            <a:avLst>
              <a:gd name="adj1" fmla="val 0"/>
              <a:gd name="adj2" fmla="val 10800001"/>
            </a:avLst>
          </a:prstGeom>
          <a:solidFill>
            <a:srgbClr val="F3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38">
              <a:solidFill>
                <a:schemeClr val="tx1"/>
              </a:solidFill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88" y="663869"/>
            <a:ext cx="2995799" cy="6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2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Könner">
    <p:bg>
      <p:bgPr>
        <a:solidFill>
          <a:schemeClr val="accent5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Zeiger - Könner">
              <a:extLst>
                <a:ext uri="{FF2B5EF4-FFF2-40B4-BE49-F238E27FC236}">
                  <a16:creationId xmlns:a16="http://schemas.microsoft.com/office/drawing/2014/main" id="{760F65D2-C39D-AED4-F490-8A6EBA140E63}"/>
                </a:ext>
              </a:extLst>
            </p:cNvPr>
            <p:cNvSpPr/>
            <p:nvPr userDrawn="1"/>
          </p:nvSpPr>
          <p:spPr>
            <a:xfrm rot="10800000">
              <a:off x="9019979" y="211580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74278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E289B4-AC0A-0AD7-4058-C2DDB1532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33363" y="6419716"/>
            <a:ext cx="4719637" cy="2159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tIns="0" bIns="0">
            <a:noAutofit/>
          </a:bodyPr>
          <a:lstStyle>
            <a:lvl1pPr marL="0" indent="0" algn="r">
              <a:buFontTx/>
              <a:buNone/>
              <a:defRPr sz="800"/>
            </a:lvl1pPr>
            <a:lvl2pPr marL="157868" indent="0">
              <a:buFontTx/>
              <a:buNone/>
              <a:defRPr sz="800"/>
            </a:lvl2pPr>
            <a:lvl3pPr marL="674934" indent="0">
              <a:buFontTx/>
              <a:buNone/>
              <a:defRPr sz="800"/>
            </a:lvl3pPr>
            <a:lvl4pPr marL="1132134" indent="0">
              <a:buFontTx/>
              <a:buNone/>
              <a:defRPr sz="800"/>
            </a:lvl4pPr>
            <a:lvl5pPr marL="1589334" indent="0">
              <a:buFontTx/>
              <a:buNone/>
              <a:defRPr sz="800"/>
            </a:lvl5pPr>
          </a:lstStyle>
          <a:p>
            <a:pPr lvl="0"/>
            <a:r>
              <a:rPr lang="de-DE" dirty="0"/>
              <a:t>Kurze Lösungen können hier eingegeben werden.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E98C3B97-316A-8F5B-FDA4-6E6F89201D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9" name="Grafik 8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71E9A268-49E4-2B49-C123-6CF765377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0638617B-60B1-BE40-A335-6F695E79F8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B0FADDD-203E-FA24-2926-7F06C89E6F51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68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Profi">
    <p:bg>
      <p:bgPr>
        <a:solidFill>
          <a:schemeClr val="accent4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Zeiger - Profis">
              <a:extLst>
                <a:ext uri="{FF2B5EF4-FFF2-40B4-BE49-F238E27FC236}">
                  <a16:creationId xmlns:a16="http://schemas.microsoft.com/office/drawing/2014/main" id="{EB62FD08-BF85-B5A0-2527-6166C7567864}"/>
                </a:ext>
              </a:extLst>
            </p:cNvPr>
            <p:cNvSpPr/>
            <p:nvPr userDrawn="1"/>
          </p:nvSpPr>
          <p:spPr>
            <a:xfrm rot="15000000">
              <a:off x="9296050" y="419678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49"/>
            <a:ext cx="9203968" cy="5192121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B68AA3-7D94-57E9-1EFE-5B95969DB7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33363" y="6419716"/>
            <a:ext cx="4719637" cy="2159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tIns="0" bIns="0">
            <a:noAutofit/>
          </a:bodyPr>
          <a:lstStyle>
            <a:lvl1pPr marL="0" indent="0" algn="r">
              <a:buFontTx/>
              <a:buNone/>
              <a:defRPr sz="800"/>
            </a:lvl1pPr>
            <a:lvl2pPr marL="157868" indent="0">
              <a:buFontTx/>
              <a:buNone/>
              <a:defRPr sz="800"/>
            </a:lvl2pPr>
            <a:lvl3pPr marL="674934" indent="0">
              <a:buFontTx/>
              <a:buNone/>
              <a:defRPr sz="800"/>
            </a:lvl3pPr>
            <a:lvl4pPr marL="1132134" indent="0">
              <a:buFontTx/>
              <a:buNone/>
              <a:defRPr sz="800"/>
            </a:lvl4pPr>
            <a:lvl5pPr marL="1589334" indent="0">
              <a:buFontTx/>
              <a:buNone/>
              <a:defRPr sz="800"/>
            </a:lvl5pPr>
          </a:lstStyle>
          <a:p>
            <a:pPr lvl="0"/>
            <a:r>
              <a:rPr lang="de-DE" dirty="0"/>
              <a:t>Kurze Lösungen können hier eingegeben werden.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9E09A920-0F95-4FBA-D310-E6771F8DD7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9" name="Grafik 8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82894C92-0BD1-1BA8-23F1-41A4EE2E0E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4E6C4737-161C-4365-9980-D2542D034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2649A79-A9AB-55FF-3D9F-F0A7E912B9F2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1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on - MUSTER">
    <p:bg>
      <p:bgPr>
        <a:solidFill>
          <a:schemeClr val="accent6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chwierigkeitsindikator">
            <a:extLst>
              <a:ext uri="{FF2B5EF4-FFF2-40B4-BE49-F238E27FC236}">
                <a16:creationId xmlns:a16="http://schemas.microsoft.com/office/drawing/2014/main" id="{8DAD90B6-9E84-17B6-20B1-75378B389081}"/>
              </a:ext>
            </a:extLst>
          </p:cNvPr>
          <p:cNvGrpSpPr/>
          <p:nvPr userDrawn="1"/>
        </p:nvGrpSpPr>
        <p:grpSpPr>
          <a:xfrm>
            <a:off x="8260431" y="53596"/>
            <a:ext cx="1581280" cy="1393135"/>
            <a:chOff x="8260431" y="53596"/>
            <a:chExt cx="1581280" cy="1393135"/>
          </a:xfrm>
        </p:grpSpPr>
        <p:sp>
          <p:nvSpPr>
            <p:cNvPr id="55" name="Abgerundetes Rechteck 4">
              <a:extLst>
                <a:ext uri="{FF2B5EF4-FFF2-40B4-BE49-F238E27FC236}">
                  <a16:creationId xmlns:a16="http://schemas.microsoft.com/office/drawing/2014/main" id="{600CBE6B-301E-049C-C04C-5AE3E87363CB}"/>
                </a:ext>
              </a:extLst>
            </p:cNvPr>
            <p:cNvSpPr/>
            <p:nvPr userDrawn="1"/>
          </p:nvSpPr>
          <p:spPr>
            <a:xfrm>
              <a:off x="8260431" y="53596"/>
              <a:ext cx="1581280" cy="860792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57861"/>
              <a:endParaRPr lang="de-DE" sz="3600" b="1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6" name="Ampel">
              <a:extLst>
                <a:ext uri="{FF2B5EF4-FFF2-40B4-BE49-F238E27FC236}">
                  <a16:creationId xmlns:a16="http://schemas.microsoft.com/office/drawing/2014/main" id="{41B01BD5-3383-7155-938E-AE906FE0B6E5}"/>
                </a:ext>
              </a:extLst>
            </p:cNvPr>
            <p:cNvGrpSpPr/>
            <p:nvPr/>
          </p:nvGrpSpPr>
          <p:grpSpPr>
            <a:xfrm>
              <a:off x="8375185" y="117544"/>
              <a:ext cx="1356520" cy="1329187"/>
              <a:chOff x="2890600" y="1412776"/>
              <a:chExt cx="4078624" cy="3996443"/>
            </a:xfrm>
          </p:grpSpPr>
          <p:sp>
            <p:nvSpPr>
              <p:cNvPr id="60" name="Kreis: nicht ausgefüllt 59">
                <a:extLst>
                  <a:ext uri="{FF2B5EF4-FFF2-40B4-BE49-F238E27FC236}">
                    <a16:creationId xmlns:a16="http://schemas.microsoft.com/office/drawing/2014/main" id="{B6F40F61-7273-A3D1-01E8-1025E6EB3028}"/>
                  </a:ext>
                </a:extLst>
              </p:cNvPr>
              <p:cNvSpPr/>
              <p:nvPr/>
            </p:nvSpPr>
            <p:spPr>
              <a:xfrm>
                <a:off x="4774470" y="3266979"/>
                <a:ext cx="324722" cy="324722"/>
              </a:xfrm>
              <a:prstGeom prst="donut">
                <a:avLst>
                  <a:gd name="adj" fmla="val 3955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Halbbogen - Beginner">
                <a:extLst>
                  <a:ext uri="{FF2B5EF4-FFF2-40B4-BE49-F238E27FC236}">
                    <a16:creationId xmlns:a16="http://schemas.microsoft.com/office/drawing/2014/main" id="{2355FFB8-5F9C-65E7-9E83-9DC76BAD225B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0800000"/>
                  <a:gd name="adj2" fmla="val 13388722"/>
                  <a:gd name="adj3" fmla="val 25377"/>
                </a:avLst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Halbbogen - Profis">
                <a:extLst>
                  <a:ext uri="{FF2B5EF4-FFF2-40B4-BE49-F238E27FC236}">
                    <a16:creationId xmlns:a16="http://schemas.microsoft.com/office/drawing/2014/main" id="{3AC65C61-6988-5B82-9125-8F5E9E69D890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8945941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Halbbogen - Könner">
                <a:extLst>
                  <a:ext uri="{FF2B5EF4-FFF2-40B4-BE49-F238E27FC236}">
                    <a16:creationId xmlns:a16="http://schemas.microsoft.com/office/drawing/2014/main" id="{77B05486-768A-5DD4-46F1-3F566B092E48}"/>
                  </a:ext>
                </a:extLst>
              </p:cNvPr>
              <p:cNvSpPr/>
              <p:nvPr/>
            </p:nvSpPr>
            <p:spPr>
              <a:xfrm>
                <a:off x="2890600" y="1412776"/>
                <a:ext cx="4078624" cy="3996443"/>
              </a:xfrm>
              <a:prstGeom prst="blockArc">
                <a:avLst>
                  <a:gd name="adj1" fmla="val 13578291"/>
                  <a:gd name="adj2" fmla="val 18768788"/>
                  <a:gd name="adj3" fmla="val 25054"/>
                </a:avLst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" name="Zeiger - Profis">
              <a:extLst>
                <a:ext uri="{FF2B5EF4-FFF2-40B4-BE49-F238E27FC236}">
                  <a16:creationId xmlns:a16="http://schemas.microsoft.com/office/drawing/2014/main" id="{EB62FD08-BF85-B5A0-2527-6166C7567864}"/>
                </a:ext>
              </a:extLst>
            </p:cNvPr>
            <p:cNvSpPr/>
            <p:nvPr userDrawn="1"/>
          </p:nvSpPr>
          <p:spPr>
            <a:xfrm rot="15000000">
              <a:off x="9296050" y="419678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Zeiger - Könner">
              <a:extLst>
                <a:ext uri="{FF2B5EF4-FFF2-40B4-BE49-F238E27FC236}">
                  <a16:creationId xmlns:a16="http://schemas.microsoft.com/office/drawing/2014/main" id="{760F65D2-C39D-AED4-F490-8A6EBA140E63}"/>
                </a:ext>
              </a:extLst>
            </p:cNvPr>
            <p:cNvSpPr/>
            <p:nvPr userDrawn="1"/>
          </p:nvSpPr>
          <p:spPr>
            <a:xfrm rot="10800000">
              <a:off x="9019979" y="211580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Zeiger - Beginner">
              <a:extLst>
                <a:ext uri="{FF2B5EF4-FFF2-40B4-BE49-F238E27FC236}">
                  <a16:creationId xmlns:a16="http://schemas.microsoft.com/office/drawing/2014/main" id="{0729E636-DED9-1B67-8C46-935CAB8BD874}"/>
                </a:ext>
              </a:extLst>
            </p:cNvPr>
            <p:cNvSpPr/>
            <p:nvPr/>
          </p:nvSpPr>
          <p:spPr>
            <a:xfrm rot="6420000">
              <a:off x="8735087" y="431579"/>
              <a:ext cx="72000" cy="538800"/>
            </a:xfrm>
            <a:prstGeom prst="flowChartOffpageConnector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64054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1F901D64-0DA9-DC7F-E409-A406629213AB}"/>
              </a:ext>
            </a:extLst>
          </p:cNvPr>
          <p:cNvSpPr txBox="1"/>
          <p:nvPr userDrawn="1"/>
        </p:nvSpPr>
        <p:spPr>
          <a:xfrm rot="19841220">
            <a:off x="2189250" y="1795716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Muster für Folienmaster für die Stationen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Farbe des Titels anpassen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Farbe des Hintergrundes anpassen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Zeiger in Schwierigkeitsskala löschen</a:t>
            </a:r>
          </a:p>
        </p:txBody>
      </p:sp>
      <p:sp>
        <p:nvSpPr>
          <p:cNvPr id="128" name="Textplatzhalter 4">
            <a:extLst>
              <a:ext uri="{FF2B5EF4-FFF2-40B4-BE49-F238E27FC236}">
                <a16:creationId xmlns:a16="http://schemas.microsoft.com/office/drawing/2014/main" id="{C352AD57-0618-2B1F-D63E-475E7B973A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33363" y="6350372"/>
            <a:ext cx="4719637" cy="2159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tIns="0" bIns="0">
            <a:noAutofit/>
          </a:bodyPr>
          <a:lstStyle>
            <a:lvl1pPr marL="0" indent="0" algn="r">
              <a:buFontTx/>
              <a:buNone/>
              <a:defRPr sz="800"/>
            </a:lvl1pPr>
            <a:lvl2pPr marL="157868" indent="0">
              <a:buFontTx/>
              <a:buNone/>
              <a:defRPr sz="800"/>
            </a:lvl2pPr>
            <a:lvl3pPr marL="674934" indent="0">
              <a:buFontTx/>
              <a:buNone/>
              <a:defRPr sz="800"/>
            </a:lvl3pPr>
            <a:lvl4pPr marL="1132134" indent="0">
              <a:buFontTx/>
              <a:buNone/>
              <a:defRPr sz="800"/>
            </a:lvl4pPr>
            <a:lvl5pPr marL="1589334" indent="0">
              <a:buFontTx/>
              <a:buNone/>
              <a:defRPr sz="800"/>
            </a:lvl5pPr>
          </a:lstStyle>
          <a:p>
            <a:pPr lvl="0"/>
            <a:r>
              <a:rPr lang="de-DE" dirty="0"/>
              <a:t>Kurze Lösungen können hier eingegeben werden.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0ABA9BB3-8E14-4277-5C20-C1C0EA2252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538C72C8-E0FD-4823-F1BE-18C589CBA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0B3B962A-08E9-716B-483D-95567D53A5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FED78E1-46DF-C13C-321A-940D837EA28A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6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ösung - Beg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49"/>
            <a:ext cx="9203968" cy="5192263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8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4" name="Titel der Station">
            <a:extLst>
              <a:ext uri="{FF2B5EF4-FFF2-40B4-BE49-F238E27FC236}">
                <a16:creationId xmlns:a16="http://schemas.microsoft.com/office/drawing/2014/main" id="{50B2221D-E193-34A1-2632-DF6F5918F51E}"/>
              </a:ext>
            </a:extLst>
          </p:cNvPr>
          <p:cNvSpPr txBox="1">
            <a:spLocks/>
          </p:cNvSpPr>
          <p:nvPr userDrawn="1"/>
        </p:nvSpPr>
        <p:spPr>
          <a:xfrm>
            <a:off x="2576735" y="42088"/>
            <a:ext cx="6691522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1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0" dirty="0"/>
              <a:t>Lösung</a:t>
            </a:r>
          </a:p>
        </p:txBody>
      </p: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D533E808-1D36-2E30-339C-99EA330D2F85}"/>
              </a:ext>
            </a:extLst>
          </p:cNvPr>
          <p:cNvSpPr txBox="1">
            <a:spLocks/>
          </p:cNvSpPr>
          <p:nvPr userDrawn="1"/>
        </p:nvSpPr>
        <p:spPr>
          <a:xfrm>
            <a:off x="7617296" y="5981558"/>
            <a:ext cx="31369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kumimoji="0" lang="de-DE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7861"/>
            <a:r>
              <a:rPr lang="de-DE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F0C9F805-E5AF-E2C2-10F4-BE5A61CC9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84D48DC6-3B09-BCCE-1666-C0B87F5F5D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2749731-E75F-0EED-7548-115493C7D8D7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9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ösung - Kö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49"/>
            <a:ext cx="9203968" cy="5192263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8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4" name="Titel der Station">
            <a:extLst>
              <a:ext uri="{FF2B5EF4-FFF2-40B4-BE49-F238E27FC236}">
                <a16:creationId xmlns:a16="http://schemas.microsoft.com/office/drawing/2014/main" id="{50B2221D-E193-34A1-2632-DF6F5918F51E}"/>
              </a:ext>
            </a:extLst>
          </p:cNvPr>
          <p:cNvSpPr txBox="1">
            <a:spLocks/>
          </p:cNvSpPr>
          <p:nvPr userDrawn="1"/>
        </p:nvSpPr>
        <p:spPr>
          <a:xfrm>
            <a:off x="2576735" y="42088"/>
            <a:ext cx="6691522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1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0" dirty="0"/>
              <a:t>Lösung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5A99F6ED-E1FE-A746-9714-FAD53DE8DA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558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8" name="Grafik 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53FF6742-F920-A195-E08C-1773802A3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DAF26436-01BE-13B0-7981-597CD30B31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69C9DB8-DDF1-9CF3-2615-8F7CE5732A03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0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ösung - Pro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88422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8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4" name="Titel der Station">
            <a:extLst>
              <a:ext uri="{FF2B5EF4-FFF2-40B4-BE49-F238E27FC236}">
                <a16:creationId xmlns:a16="http://schemas.microsoft.com/office/drawing/2014/main" id="{50B2221D-E193-34A1-2632-DF6F5918F51E}"/>
              </a:ext>
            </a:extLst>
          </p:cNvPr>
          <p:cNvSpPr txBox="1">
            <a:spLocks/>
          </p:cNvSpPr>
          <p:nvPr userDrawn="1"/>
        </p:nvSpPr>
        <p:spPr>
          <a:xfrm>
            <a:off x="2576735" y="42088"/>
            <a:ext cx="6691522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1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Lösung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39DE5FE1-2D43-8A5C-4C2F-EBC491513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067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7" name="Grafik 6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797F392C-6B4D-BFA5-F545-D75602B7F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23F9D254-8489-6AE4-1E2F-7621461F66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7124C47-48BE-20D9-F089-928EB79EE154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3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lf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bgerundetes Rechteck 4">
            <a:extLst>
              <a:ext uri="{FF2B5EF4-FFF2-40B4-BE49-F238E27FC236}">
                <a16:creationId xmlns:a16="http://schemas.microsoft.com/office/drawing/2014/main" id="{600CBE6B-301E-049C-C04C-5AE3E87363CB}"/>
              </a:ext>
            </a:extLst>
          </p:cNvPr>
          <p:cNvSpPr>
            <a:spLocks/>
          </p:cNvSpPr>
          <p:nvPr userDrawn="1"/>
        </p:nvSpPr>
        <p:spPr>
          <a:xfrm>
            <a:off x="8260431" y="53679"/>
            <a:ext cx="1581280" cy="86079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57861"/>
            <a:endParaRPr lang="de-DE" sz="3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fgaben">
            <a:extLst>
              <a:ext uri="{FF2B5EF4-FFF2-40B4-BE49-F238E27FC236}">
                <a16:creationId xmlns:a16="http://schemas.microsoft.com/office/drawing/2014/main" id="{EC91EF45-4943-16F8-7096-827833FEE8F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4289" y="1045050"/>
            <a:ext cx="9203968" cy="5188421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33" name="Stationsnummer">
            <a:extLst>
              <a:ext uri="{FF2B5EF4-FFF2-40B4-BE49-F238E27FC236}">
                <a16:creationId xmlns:a16="http://schemas.microsoft.com/office/drawing/2014/main" id="{DE71B02C-3788-617B-9EC6-80F68338362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Hilfe XY</a:t>
            </a:r>
          </a:p>
        </p:txBody>
      </p:sp>
      <p:sp>
        <p:nvSpPr>
          <p:cNvPr id="2" name="Titel der Station">
            <a:extLst>
              <a:ext uri="{FF2B5EF4-FFF2-40B4-BE49-F238E27FC236}">
                <a16:creationId xmlns:a16="http://schemas.microsoft.com/office/drawing/2014/main" id="{02E981CF-7588-0FC1-1AA4-8AEF378E9C7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576735" y="53679"/>
            <a:ext cx="5549507" cy="850103"/>
          </a:xfrm>
          <a:solidFill>
            <a:schemeClr val="accent1"/>
          </a:solidFill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Hilfe</a:t>
            </a:r>
          </a:p>
        </p:txBody>
      </p:sp>
      <p:pic>
        <p:nvPicPr>
          <p:cNvPr id="9" name="Grafik 8" descr="Ein Bild, das Entwurf, Symbol, Grafiken, weiß enthält.&#10;&#10;Automatisch generierte Beschreibung">
            <a:extLst>
              <a:ext uri="{FF2B5EF4-FFF2-40B4-BE49-F238E27FC236}">
                <a16:creationId xmlns:a16="http://schemas.microsoft.com/office/drawing/2014/main" id="{2688D183-8BA3-798A-2DF4-45C5238EA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94" y="110538"/>
            <a:ext cx="697153" cy="749967"/>
          </a:xfrm>
          <a:prstGeom prst="rect">
            <a:avLst/>
          </a:prstGeom>
        </p:spPr>
      </p:pic>
      <p:sp>
        <p:nvSpPr>
          <p:cNvPr id="11" name="Fußzeilenplatzhalter 2">
            <a:extLst>
              <a:ext uri="{FF2B5EF4-FFF2-40B4-BE49-F238E27FC236}">
                <a16:creationId xmlns:a16="http://schemas.microsoft.com/office/drawing/2014/main" id="{95A1E2D4-C44C-C3C6-EC1F-4F74B8F5E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067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12" name="Grafik 11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6137C566-CBB6-0CB0-73BB-0EDB1C15C3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3" name="Grafik 2">
            <a:hlinkClick r:id="rId4"/>
            <a:extLst>
              <a:ext uri="{FF2B5EF4-FFF2-40B4-BE49-F238E27FC236}">
                <a16:creationId xmlns:a16="http://schemas.microsoft.com/office/drawing/2014/main" id="{B5ABF3E5-E7E2-CDC5-63D6-EA3D5E0A1D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80354A2-8DA5-6F73-6C38-75FBBFA184C6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8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ufgaben">
            <a:extLst>
              <a:ext uri="{FF2B5EF4-FFF2-40B4-BE49-F238E27FC236}">
                <a16:creationId xmlns:a16="http://schemas.microsoft.com/office/drawing/2014/main" id="{94EF407B-0016-2F5F-A77F-46A6C2AD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92262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175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/>
              <a:t>Textmasterformat bearbeiten</a:t>
            </a:r>
          </a:p>
          <a:p>
            <a:pPr marL="457200" lvl="1" defTabSz="914400"/>
            <a:r>
              <a:rPr lang="de-DE"/>
              <a:t>Zweite Ebene</a:t>
            </a:r>
          </a:p>
          <a:p>
            <a:pPr marL="914400" lvl="2" defTabSz="914400"/>
            <a:r>
              <a:rPr lang="de-DE"/>
              <a:t>Dritte Ebene</a:t>
            </a:r>
          </a:p>
          <a:p>
            <a:pPr marL="1371600" lvl="3" defTabSz="914400"/>
            <a:r>
              <a:rPr lang="de-DE"/>
              <a:t>Vierte Ebene</a:t>
            </a:r>
          </a:p>
          <a:p>
            <a:pPr marL="1828800" lvl="4" defTabSz="914400"/>
            <a:r>
              <a:rPr lang="de-DE"/>
              <a:t>Fünfte Ebene</a:t>
            </a:r>
          </a:p>
        </p:txBody>
      </p:sp>
      <p:sp>
        <p:nvSpPr>
          <p:cNvPr id="93" name="Stationsnummer">
            <a:extLst>
              <a:ext uri="{FF2B5EF4-FFF2-40B4-BE49-F238E27FC236}">
                <a16:creationId xmlns:a16="http://schemas.microsoft.com/office/drawing/2014/main" id="{4796337A-BBE9-D385-81EA-CDB6D1D36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89" y="53679"/>
            <a:ext cx="2296423" cy="850103"/>
          </a:xfrm>
          <a:prstGeom prst="round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 lang="de-DE" sz="3200" b="0" dirty="0" smtClean="0">
                <a:solidFill>
                  <a:prstClr val="black"/>
                </a:solidFill>
                <a:latin typeface="Calibri"/>
              </a:defRPr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marL="0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Station XY</a:t>
            </a:r>
          </a:p>
        </p:txBody>
      </p:sp>
      <p:sp>
        <p:nvSpPr>
          <p:cNvPr id="94" name="Titel der Station">
            <a:extLst>
              <a:ext uri="{FF2B5EF4-FFF2-40B4-BE49-F238E27FC236}">
                <a16:creationId xmlns:a16="http://schemas.microsoft.com/office/drawing/2014/main" id="{7749EB96-BB3A-DDED-BB2C-1F2D96A32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6735" y="53679"/>
            <a:ext cx="5549507" cy="850103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der Station</a:t>
            </a:r>
          </a:p>
        </p:txBody>
      </p:sp>
      <p:sp>
        <p:nvSpPr>
          <p:cNvPr id="131" name="Textplatzhalter 4">
            <a:extLst>
              <a:ext uri="{FF2B5EF4-FFF2-40B4-BE49-F238E27FC236}">
                <a16:creationId xmlns:a16="http://schemas.microsoft.com/office/drawing/2014/main" id="{EB333E04-D343-B08F-19A7-4D00BF318E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0800000">
            <a:off x="236196" y="6620103"/>
            <a:ext cx="4719637" cy="2159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tIns="0" bIns="0">
            <a:noAutofit/>
          </a:bodyPr>
          <a:lstStyle>
            <a:lvl1pPr marL="0" indent="0" algn="r">
              <a:buFontTx/>
              <a:buNone/>
              <a:defRPr sz="800"/>
            </a:lvl1pPr>
            <a:lvl2pPr marL="157868" indent="0">
              <a:buFontTx/>
              <a:buNone/>
              <a:defRPr sz="800"/>
            </a:lvl2pPr>
            <a:lvl3pPr marL="674934" indent="0">
              <a:buFontTx/>
              <a:buNone/>
              <a:defRPr sz="800"/>
            </a:lvl3pPr>
            <a:lvl4pPr marL="1132134" indent="0">
              <a:buFontTx/>
              <a:buNone/>
              <a:defRPr sz="800"/>
            </a:lvl4pPr>
            <a:lvl5pPr marL="1589334" indent="0">
              <a:buFontTx/>
              <a:buNone/>
              <a:defRPr sz="800"/>
            </a:lvl5pPr>
          </a:lstStyle>
          <a:p>
            <a:pPr lvl="0"/>
            <a:r>
              <a:rPr lang="de-DE" dirty="0"/>
              <a:t>Kurze Lösungen können hier eingegeben werden.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A09729D0-C97E-CC1C-217A-AA3CD74F71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17296" y="5981067"/>
            <a:ext cx="3136901" cy="246221"/>
          </a:xfrm>
        </p:spPr>
        <p:txBody>
          <a:bodyPr/>
          <a:lstStyle>
            <a:lvl1pPr algn="l">
              <a:defRPr sz="1000" b="1"/>
            </a:lvl1pPr>
          </a:lstStyle>
          <a:p>
            <a:pPr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</a:p>
        </p:txBody>
      </p:sp>
      <p:pic>
        <p:nvPicPr>
          <p:cNvPr id="6" name="Grafik 5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C92DF536-BD4E-8287-3B1A-452C49374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51" y="6309320"/>
            <a:ext cx="2949693" cy="495001"/>
          </a:xfrm>
          <a:prstGeom prst="rect">
            <a:avLst/>
          </a:prstGeom>
        </p:spPr>
      </p:pic>
      <p:pic>
        <p:nvPicPr>
          <p:cNvPr id="2" name="Grafik 1">
            <a:hlinkClick r:id="rId3"/>
            <a:extLst>
              <a:ext uri="{FF2B5EF4-FFF2-40B4-BE49-F238E27FC236}">
                <a16:creationId xmlns:a16="http://schemas.microsoft.com/office/drawing/2014/main" id="{2208BEE5-1632-D94C-249A-D96AB89BA9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6" y="6394970"/>
            <a:ext cx="647700" cy="3124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5D36341-DF3A-CDCF-8A0E-40D8B45BFC1E}"/>
              </a:ext>
            </a:extLst>
          </p:cNvPr>
          <p:cNvSpPr txBox="1"/>
          <p:nvPr userDrawn="1"/>
        </p:nvSpPr>
        <p:spPr>
          <a:xfrm>
            <a:off x="959001" y="6320347"/>
            <a:ext cx="514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iMINT-Akademie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Fachset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Mathematik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Claudia Borkowski, Markus Porzelt, Alexander Roppelt, Steffen </a:t>
            </a:r>
            <a:r>
              <a:rPr lang="de-DE" sz="8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Tschakert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Christian Weber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baseline="0" dirty="0">
                <a:effectLst/>
                <a:latin typeface="Calibri" panose="020F0502020204030204" pitchFamily="34" charset="0"/>
              </a:rPr>
              <a:t>©</a:t>
            </a:r>
            <a:r>
              <a:rPr lang="de-DE" sz="800" baseline="0" dirty="0">
                <a:effectLst/>
                <a:latin typeface="Calibri" panose="020F0502020204030204" pitchFamily="34" charset="0"/>
                <a:cs typeface="+mn-cs"/>
              </a:rPr>
              <a:t> </a:t>
            </a:r>
            <a:r>
              <a:rPr lang="de-DE" sz="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Senatsverwaltung für Bildung, Jugend und Familie 2024. Inhalt lizenziert unter 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CC BY-SA 4.0</a:t>
            </a:r>
            <a:r>
              <a:rPr lang="de-DE" sz="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8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289" y="1045049"/>
            <a:ext cx="9203968" cy="5561369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88925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de-DE" dirty="0"/>
              <a:t>Textmasterformat bearbeiten</a:t>
            </a:r>
          </a:p>
          <a:p>
            <a:pPr marL="457200" lvl="1" defTabSz="914400"/>
            <a:r>
              <a:rPr lang="de-DE" dirty="0"/>
              <a:t>Zweite Ebene</a:t>
            </a:r>
          </a:p>
          <a:p>
            <a:pPr marL="914400" lvl="2" defTabSz="914400"/>
            <a:r>
              <a:rPr lang="de-DE" dirty="0"/>
              <a:t>Dritte Ebene</a:t>
            </a:r>
          </a:p>
          <a:p>
            <a:pPr marL="1371600" lvl="3" defTabSz="914400"/>
            <a:r>
              <a:rPr lang="de-DE" dirty="0"/>
              <a:t>Vierte Ebene</a:t>
            </a:r>
          </a:p>
          <a:p>
            <a:pPr marL="1828800" lvl="4" defTabSz="914400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131356" y="6606418"/>
            <a:ext cx="3136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0" lang="de-DE" sz="800" b="0" i="0" u="none" strike="noStrike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pPr algn="r"/>
            <a:r>
              <a:rPr lang="de-DE"/>
              <a:t>Geometrie – ebene Figuren</a:t>
            </a:r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76735" y="53679"/>
            <a:ext cx="5549507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36000" tIns="36000" rIns="36000" bIns="18000" rtlCol="0" anchor="ctr">
            <a:normAutofit/>
          </a:bodyPr>
          <a:lstStyle/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6076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10" r:id="rId3"/>
    <p:sldLayoutId id="2147483705" r:id="rId4"/>
    <p:sldLayoutId id="2147483706" r:id="rId5"/>
    <p:sldLayoutId id="2147483711" r:id="rId6"/>
    <p:sldLayoutId id="2147483712" r:id="rId7"/>
    <p:sldLayoutId id="2147483707" r:id="rId8"/>
    <p:sldLayoutId id="2147483662" r:id="rId9"/>
    <p:sldLayoutId id="2147483713" r:id="rId10"/>
    <p:sldLayoutId id="2147483714" r:id="rId11"/>
    <p:sldLayoutId id="2147483715" r:id="rId12"/>
  </p:sldLayoutIdLst>
  <p:hf sldNum="0" hdr="0" dt="0"/>
  <p:txStyles>
    <p:titleStyle>
      <a:lvl1pPr algn="ctr" defTabSz="957861" rtl="0" eaLnBrk="1" latinLnBrk="0" hangingPunct="1">
        <a:spcBef>
          <a:spcPct val="0"/>
        </a:spcBef>
        <a:buNone/>
        <a:defRPr kumimoji="0" lang="de-DE" sz="3200" b="0" i="0" u="none" strike="noStrike" kern="1200" cap="small" spc="0" normalizeH="0" baseline="0" dirty="0">
          <a:ln>
            <a:noFill/>
          </a:ln>
          <a:solidFill>
            <a:schemeClr val="tx1"/>
          </a:solidFill>
          <a:uLnTx/>
          <a:uFillTx/>
          <a:latin typeface="Calibri"/>
          <a:ea typeface="+mn-ea"/>
          <a:cs typeface="+mn-cs"/>
        </a:defRPr>
      </a:lvl1pPr>
    </p:titleStyle>
    <p:bodyStyle>
      <a:lvl1pPr marL="3175" indent="0" algn="l" defTabSz="957861" rtl="0" eaLnBrk="1" latinLnBrk="0" hangingPunct="1">
        <a:spcBef>
          <a:spcPct val="20000"/>
        </a:spcBef>
        <a:buFont typeface="Arial" pitchFamily="34" charset="0"/>
        <a:buNone/>
        <a:defRPr kumimoji="0" lang="de-DE" sz="1800" b="0" i="0" u="none" strike="noStrike" kern="1200" cap="none" spc="0" normalizeH="0" baseline="0">
          <a:ln>
            <a:noFill/>
          </a:ln>
          <a:solidFill>
            <a:prstClr val="black"/>
          </a:solidFill>
          <a:effectLst/>
          <a:uLnTx/>
          <a:uFillTx/>
          <a:latin typeface="Calibri"/>
          <a:ea typeface="+mn-ea"/>
          <a:cs typeface="+mn-cs"/>
        </a:defRPr>
      </a:lvl1pPr>
      <a:lvl2pPr marL="114300" indent="0" algn="l" defTabSz="957861" rtl="0" eaLnBrk="1" latinLnBrk="0" hangingPunct="1">
        <a:spcBef>
          <a:spcPct val="20000"/>
        </a:spcBef>
        <a:buFont typeface="Arial" panose="020B0604020202020204" pitchFamily="34" charset="0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2pPr>
      <a:lvl3pPr marL="571500" indent="0" algn="l" defTabSz="957861" rtl="0" eaLnBrk="1" latinLnBrk="0" hangingPunct="1">
        <a:spcBef>
          <a:spcPct val="20000"/>
        </a:spcBef>
        <a:buFont typeface="Arial" panose="020B0604020202020204" pitchFamily="34" charset="0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3pPr>
      <a:lvl4pPr marL="1085850" indent="0" algn="l" defTabSz="957861" rtl="0" eaLnBrk="1" latinLnBrk="0" hangingPunct="1">
        <a:spcBef>
          <a:spcPct val="20000"/>
        </a:spcBef>
        <a:buFont typeface="Wingdings" panose="05000000000000000000" pitchFamily="2" charset="2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4pPr>
      <a:lvl5pPr marL="1543050" indent="0" algn="l" defTabSz="957861" rtl="0" eaLnBrk="1" latinLnBrk="0" hangingPunct="1">
        <a:spcBef>
          <a:spcPct val="20000"/>
        </a:spcBef>
        <a:buFont typeface="Arial" panose="020B0604020202020204" pitchFamily="34" charset="0"/>
        <a:buNone/>
        <a:defRPr lang="de-DE" sz="1800" kern="1200">
          <a:solidFill>
            <a:schemeClr val="dk1"/>
          </a:solidFill>
          <a:latin typeface="+mn-lt"/>
          <a:ea typeface="+mn-ea"/>
          <a:cs typeface="+mn-cs"/>
        </a:defRPr>
      </a:lvl5pPr>
      <a:lvl6pPr marL="2634118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049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978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909" indent="-239466" algn="l" defTabSz="95786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31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61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92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723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652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83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513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444" algn="l" defTabSz="9578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58.png"/><Relationship Id="rId4" Type="http://schemas.openxmlformats.org/officeDocument/2006/relationships/image" Target="../media/image450.pn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10.png"/><Relationship Id="rId5" Type="http://schemas.openxmlformats.org/officeDocument/2006/relationships/image" Target="../media/image55.png"/><Relationship Id="rId10" Type="http://schemas.openxmlformats.org/officeDocument/2006/relationships/image" Target="../media/image9.png"/><Relationship Id="rId4" Type="http://schemas.openxmlformats.org/officeDocument/2006/relationships/image" Target="../media/image49.png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creenshot, Logo, Grafiken, Text enthält.&#10;&#10;Automatisch generierte Beschreibung">
            <a:extLst>
              <a:ext uri="{FF2B5EF4-FFF2-40B4-BE49-F238E27FC236}">
                <a16:creationId xmlns:a16="http://schemas.microsoft.com/office/drawing/2014/main" id="{C1AE2E6A-507E-8540-A60D-285DC4BA0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0"/>
          <a:stretch/>
        </p:blipFill>
        <p:spPr>
          <a:xfrm>
            <a:off x="-1" y="-20731"/>
            <a:ext cx="9922317" cy="687873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608A093-2DDC-C60B-B8FD-8AC6BA7997AF}"/>
              </a:ext>
            </a:extLst>
          </p:cNvPr>
          <p:cNvSpPr txBox="1"/>
          <p:nvPr/>
        </p:nvSpPr>
        <p:spPr>
          <a:xfrm>
            <a:off x="1208584" y="2890391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MSA-Vorbereitung</a:t>
            </a: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Station: Quadratische Funktionen </a:t>
            </a: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79245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0546896-0BC1-9423-09FD-2908B439E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1600" b="1" dirty="0"/>
              <a:t>Aufgabe 1 </a:t>
            </a:r>
            <a:r>
              <a:rPr lang="de-DE" sz="1600" dirty="0"/>
              <a:t>[vgl. MSA 2018 A5]</a:t>
            </a:r>
          </a:p>
          <a:p>
            <a:pPr>
              <a:spcBef>
                <a:spcPts val="0"/>
              </a:spcBef>
            </a:pPr>
            <a:r>
              <a:rPr lang="de-DE" sz="1600" dirty="0"/>
              <a:t>Die Abbildung zeigt die Parabeln f und g.</a:t>
            </a:r>
          </a:p>
          <a:p>
            <a:pPr marL="346075" indent="-342900">
              <a:spcBef>
                <a:spcPts val="0"/>
              </a:spcBef>
              <a:buFont typeface="+mj-lt"/>
              <a:buAutoNum type="alphaLcParenR"/>
            </a:pPr>
            <a:r>
              <a:rPr lang="de-DE" sz="1600" dirty="0"/>
              <a:t>Markiere bei beiden Parabeln …</a:t>
            </a:r>
          </a:p>
          <a:p>
            <a:pPr marL="914400" lvl="2" indent="-342900">
              <a:spcBef>
                <a:spcPts val="0"/>
              </a:spcBef>
              <a:buFont typeface="+mj-lt"/>
              <a:buAutoNum type="arabicParenBoth"/>
            </a:pPr>
            <a:r>
              <a:rPr lang="de-DE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die Nullstellen,</a:t>
            </a:r>
          </a:p>
          <a:p>
            <a:pPr marL="914400" lvl="2" indent="-342900">
              <a:spcBef>
                <a:spcPts val="0"/>
              </a:spcBef>
              <a:buFont typeface="+mj-lt"/>
              <a:buAutoNum type="arabicParenBoth"/>
            </a:pPr>
            <a: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den Schnittpunkt mit der y-Achse,</a:t>
            </a:r>
          </a:p>
          <a:p>
            <a:pPr marL="914400" lvl="2" indent="-342900">
              <a:spcBef>
                <a:spcPts val="0"/>
              </a:spcBef>
              <a:buFont typeface="+mj-lt"/>
              <a:buAutoNum type="arabicParenBoth"/>
            </a:pPr>
            <a: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den Scheitelpunkt,</a:t>
            </a:r>
          </a:p>
          <a:p>
            <a:pPr marL="914400" lvl="2" indent="-342900">
              <a:spcBef>
                <a:spcPts val="0"/>
              </a:spcBef>
              <a:buFont typeface="+mj-lt"/>
              <a:buAutoNum type="arabicParenBoth"/>
            </a:pPr>
            <a: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die Schnittpunkte der beiden Parabeln.</a:t>
            </a:r>
          </a:p>
          <a:p>
            <a:pPr marL="457200" lvl="1" indent="-342900">
              <a:spcBef>
                <a:spcPts val="0"/>
              </a:spcBef>
              <a:buFont typeface="+mj-lt"/>
              <a:buAutoNum type="alphaLcParenR" startAt="2"/>
            </a:pPr>
            <a: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Entscheide, ob die folgenden Aussagen </a:t>
            </a:r>
            <a:b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wahr (</a:t>
            </a:r>
            <a:r>
              <a:rPr lang="de-DE" sz="1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w</a:t>
            </a:r>
            <a: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) oder falsch (f) sind. Kreuze an.</a:t>
            </a:r>
            <a:br>
              <a:rPr lang="de-DE" sz="16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lvl="1" indent="-342900">
              <a:spcAft>
                <a:spcPts val="600"/>
              </a:spcAft>
              <a:buFont typeface="+mj-lt"/>
              <a:buAutoNum type="alphaLcParenR" startAt="2"/>
            </a:pP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5AEE1D-A239-6515-70F5-78BDA959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Punkte und Stellen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id="{CFE2BF7A-4F70-9C42-3F1C-6F4B50492C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2137488"/>
                  </p:ext>
                </p:extLst>
              </p:nvPr>
            </p:nvGraphicFramePr>
            <p:xfrm>
              <a:off x="488505" y="3400291"/>
              <a:ext cx="4896545" cy="25908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005285">
                      <a:extLst>
                        <a:ext uri="{9D8B030D-6E8A-4147-A177-3AD203B41FA5}">
                          <a16:colId xmlns:a16="http://schemas.microsoft.com/office/drawing/2014/main" val="1889600553"/>
                        </a:ext>
                      </a:extLst>
                    </a:gridCol>
                    <a:gridCol w="445630">
                      <a:extLst>
                        <a:ext uri="{9D8B030D-6E8A-4147-A177-3AD203B41FA5}">
                          <a16:colId xmlns:a16="http://schemas.microsoft.com/office/drawing/2014/main" val="2035444416"/>
                        </a:ext>
                      </a:extLst>
                    </a:gridCol>
                    <a:gridCol w="445630">
                      <a:extLst>
                        <a:ext uri="{9D8B030D-6E8A-4147-A177-3AD203B41FA5}">
                          <a16:colId xmlns:a16="http://schemas.microsoft.com/office/drawing/2014/main" val="86727907"/>
                        </a:ext>
                      </a:extLst>
                    </a:gridCol>
                  </a:tblGrid>
                  <a:tr h="215900">
                    <a:tc>
                      <a:txBody>
                        <a:bodyPr/>
                        <a:lstStyle/>
                        <a:p>
                          <a:pPr marL="180340" indent="-180340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Aussagen 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9143514"/>
                      </a:ext>
                    </a:extLst>
                  </a:tr>
                  <a:tr h="21590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hat an der Stelle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= –2</m:t>
                              </m:r>
                            </m:oMath>
                          </a14:m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eine Nullstelle.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1963324"/>
                      </a:ext>
                    </a:extLst>
                  </a:tr>
                  <a:tr h="19177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01017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 f hat nur eine Nullstelle.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68076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46281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f mit der x-Achse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3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(0|–2)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74700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Parabeln f und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schneiden sich im Punkt </a:t>
                          </a:r>
                          <a:b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</a:b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4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(1|–3).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0426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id="{CFE2BF7A-4F70-9C42-3F1C-6F4B50492C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2137488"/>
                  </p:ext>
                </p:extLst>
              </p:nvPr>
            </p:nvGraphicFramePr>
            <p:xfrm>
              <a:off x="488505" y="3400291"/>
              <a:ext cx="4896545" cy="25908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005285">
                      <a:extLst>
                        <a:ext uri="{9D8B030D-6E8A-4147-A177-3AD203B41FA5}">
                          <a16:colId xmlns:a16="http://schemas.microsoft.com/office/drawing/2014/main" val="1889600553"/>
                        </a:ext>
                      </a:extLst>
                    </a:gridCol>
                    <a:gridCol w="445630">
                      <a:extLst>
                        <a:ext uri="{9D8B030D-6E8A-4147-A177-3AD203B41FA5}">
                          <a16:colId xmlns:a16="http://schemas.microsoft.com/office/drawing/2014/main" val="2035444416"/>
                        </a:ext>
                      </a:extLst>
                    </a:gridCol>
                    <a:gridCol w="445630">
                      <a:extLst>
                        <a:ext uri="{9D8B030D-6E8A-4147-A177-3AD203B41FA5}">
                          <a16:colId xmlns:a16="http://schemas.microsoft.com/office/drawing/2014/main" val="86727907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marL="180340" indent="-180340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Aussagen 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914351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15" t="-120000" r="-22397" b="-8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1963324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01017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 f hat nur eine Nullstelle.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68076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462812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f mit der x-Achse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3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(0|–2)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747007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Parabeln f und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schneiden sich im Punkt </a:t>
                          </a:r>
                          <a:b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</a:b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4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(1|–3).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042602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73790DA3-0EAB-8714-9477-AF0C391A4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88" y="1240457"/>
            <a:ext cx="3253885" cy="4680000"/>
          </a:xfrm>
          <a:prstGeom prst="rect">
            <a:avLst/>
          </a:prstGeom>
        </p:spPr>
      </p:pic>
      <p:grpSp>
        <p:nvGrpSpPr>
          <p:cNvPr id="20" name="Knopf5">
            <a:extLst>
              <a:ext uri="{FF2B5EF4-FFF2-40B4-BE49-F238E27FC236}">
                <a16:creationId xmlns:a16="http://schemas.microsoft.com/office/drawing/2014/main" id="{AAF54072-7A8C-E148-2934-3E0EA2F37C69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DE7728F-3C6F-D880-DD86-AAA2F113ECBC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Ellipse 16">
              <a:extLst>
                <a:ext uri="{FF2B5EF4-FFF2-40B4-BE49-F238E27FC236}">
                  <a16:creationId xmlns:a16="http://schemas.microsoft.com/office/drawing/2014/main" id="{D3856242-FB8B-988B-275D-C1EB6294535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Knopf3">
            <a:extLst>
              <a:ext uri="{FF2B5EF4-FFF2-40B4-BE49-F238E27FC236}">
                <a16:creationId xmlns:a16="http://schemas.microsoft.com/office/drawing/2014/main" id="{7FABD935-8811-BEC2-FF87-A40B1A011613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4E77F8C-DB8D-E896-A348-F404BED1F2E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Ellipse 22">
              <a:extLst>
                <a:ext uri="{FF2B5EF4-FFF2-40B4-BE49-F238E27FC236}">
                  <a16:creationId xmlns:a16="http://schemas.microsoft.com/office/drawing/2014/main" id="{314C7A7B-C786-F8AC-0D23-60B802D31D58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15603ADB-8BB0-22A1-CED4-4924BD16D122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12938E06-2FB0-5F20-2334-21B9EFA8A5F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401F9CC1-2DB6-B100-3150-543268F7FA1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9" name="Hilfe 5 Grafik">
            <a:extLst>
              <a:ext uri="{FF2B5EF4-FFF2-40B4-BE49-F238E27FC236}">
                <a16:creationId xmlns:a16="http://schemas.microsoft.com/office/drawing/2014/main" id="{70A8A2F8-05BB-1C22-D3BA-122A83A27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279" y="1483840"/>
            <a:ext cx="758542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1" name="Hilfe 3 Grafik">
            <a:extLst>
              <a:ext uri="{FF2B5EF4-FFF2-40B4-BE49-F238E27FC236}">
                <a16:creationId xmlns:a16="http://schemas.microsoft.com/office/drawing/2014/main" id="{7AB607BC-82A1-2AFD-8FB5-B56CD534C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70B3098D-DD77-5E09-0DE9-EC99A67A6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2267DCA2-F2A6-28DB-E85F-5281E047A84E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3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C7AFE7FB-8FE2-E93D-274D-C229CE9ED7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6127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2.96296E-6 L -0.88093 2.9629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2.96296E-6 L -4.35897E-6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0B1BEFB-FA0C-A0AD-2B83-1F6F57D4E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 </a:t>
            </a:r>
            <a:r>
              <a:rPr lang="de-DE" sz="1600" dirty="0"/>
              <a:t>[vgl. MSA 2018 A5]</a:t>
            </a:r>
          </a:p>
          <a:p>
            <a:r>
              <a:rPr lang="de-DE" dirty="0"/>
              <a:t>a)				 b) </a:t>
            </a:r>
            <a:br>
              <a:rPr lang="de-DE" dirty="0"/>
            </a:b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id="{D1016FCC-AA87-C330-09C4-3C524B7CD5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5185119"/>
                  </p:ext>
                </p:extLst>
              </p:nvPr>
            </p:nvGraphicFramePr>
            <p:xfrm>
              <a:off x="4025908" y="2062132"/>
              <a:ext cx="4954317" cy="25908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052541">
                      <a:extLst>
                        <a:ext uri="{9D8B030D-6E8A-4147-A177-3AD203B41FA5}">
                          <a16:colId xmlns:a16="http://schemas.microsoft.com/office/drawing/2014/main" val="1889600553"/>
                        </a:ext>
                      </a:extLst>
                    </a:gridCol>
                    <a:gridCol w="450888">
                      <a:extLst>
                        <a:ext uri="{9D8B030D-6E8A-4147-A177-3AD203B41FA5}">
                          <a16:colId xmlns:a16="http://schemas.microsoft.com/office/drawing/2014/main" val="2035444416"/>
                        </a:ext>
                      </a:extLst>
                    </a:gridCol>
                    <a:gridCol w="450888">
                      <a:extLst>
                        <a:ext uri="{9D8B030D-6E8A-4147-A177-3AD203B41FA5}">
                          <a16:colId xmlns:a16="http://schemas.microsoft.com/office/drawing/2014/main" val="86727907"/>
                        </a:ext>
                      </a:extLst>
                    </a:gridCol>
                  </a:tblGrid>
                  <a:tr h="215900">
                    <a:tc>
                      <a:txBody>
                        <a:bodyPr/>
                        <a:lstStyle/>
                        <a:p>
                          <a:pPr marL="180340" indent="-180340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Aussagen 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9143514"/>
                      </a:ext>
                    </a:extLst>
                  </a:tr>
                  <a:tr h="21590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hat an der Stelle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= –2</m:t>
                              </m:r>
                            </m:oMath>
                          </a14:m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eine Nullstelle.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1963324"/>
                      </a:ext>
                    </a:extLst>
                  </a:tr>
                  <a:tr h="19177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01017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 f hat nur eine Nullstelle.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68076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46281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f mit der x-Achse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3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(0|–2)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74700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Parabeln f und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schneiden sich im Punkt </a:t>
                          </a:r>
                          <a:b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</a:b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4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(1|–3).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0426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elle 6">
                <a:extLst>
                  <a:ext uri="{FF2B5EF4-FFF2-40B4-BE49-F238E27FC236}">
                    <a16:creationId xmlns:a16="http://schemas.microsoft.com/office/drawing/2014/main" id="{D1016FCC-AA87-C330-09C4-3C524B7CD5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5185119"/>
                  </p:ext>
                </p:extLst>
              </p:nvPr>
            </p:nvGraphicFramePr>
            <p:xfrm>
              <a:off x="4025908" y="2062132"/>
              <a:ext cx="4954317" cy="25908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052541">
                      <a:extLst>
                        <a:ext uri="{9D8B030D-6E8A-4147-A177-3AD203B41FA5}">
                          <a16:colId xmlns:a16="http://schemas.microsoft.com/office/drawing/2014/main" val="1889600553"/>
                        </a:ext>
                      </a:extLst>
                    </a:gridCol>
                    <a:gridCol w="450888">
                      <a:extLst>
                        <a:ext uri="{9D8B030D-6E8A-4147-A177-3AD203B41FA5}">
                          <a16:colId xmlns:a16="http://schemas.microsoft.com/office/drawing/2014/main" val="2035444416"/>
                        </a:ext>
                      </a:extLst>
                    </a:gridCol>
                    <a:gridCol w="450888">
                      <a:extLst>
                        <a:ext uri="{9D8B030D-6E8A-4147-A177-3AD203B41FA5}">
                          <a16:colId xmlns:a16="http://schemas.microsoft.com/office/drawing/2014/main" val="86727907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marL="180340" indent="-180340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Aussagen 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w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f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7914351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13" t="-120000" r="-22500" b="-87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1963324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101017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 f hat nur eine Nullstelle.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368076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mit der y-Achse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(0|0)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462812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Der Schnittpunkt der Parabel f mit der x-Achse hat die Koordinaten 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3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(0|–2)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. 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747007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 lvl="0" indent="0" algn="l" defTabSz="103765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Die Parabeln f und </a:t>
                          </a:r>
                          <a:r>
                            <a:rPr lang="de-DE" sz="1400" b="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</a:t>
                          </a: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 schneiden sich im Punkt </a:t>
                          </a:r>
                          <a:b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</a:br>
                          <a:r>
                            <a:rPr lang="de-DE" sz="14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P</a:t>
                          </a:r>
                          <a:r>
                            <a:rPr lang="de-DE" sz="1400" b="0" baseline="-25000" dirty="0">
                              <a:solidFill>
                                <a:schemeClr val="tx1"/>
                              </a:solidFill>
                              <a:effectLst/>
                            </a:rPr>
                            <a:t>4</a:t>
                          </a:r>
                          <a:r>
                            <a:rPr lang="de-DE" sz="14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(1|–3).</a:t>
                          </a:r>
                          <a:endParaRPr lang="de-DE" sz="14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spc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☒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180340" indent="-180340" algn="ctr"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:r>
                            <a:rPr lang="de-DE" sz="1600" b="0" dirty="0">
                              <a:solidFill>
                                <a:schemeClr val="tx1"/>
                              </a:solidFill>
                              <a:effectLst/>
                              <a:sym typeface="Wingdings 2" pitchFamily="2" charset="2"/>
                            </a:rPr>
                            <a:t>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36195" marR="36195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042602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5CAD83C-A815-4824-D3F0-F301F7804FE0}"/>
              </a:ext>
            </a:extLst>
          </p:cNvPr>
          <p:cNvGrpSpPr/>
          <p:nvPr/>
        </p:nvGrpSpPr>
        <p:grpSpPr>
          <a:xfrm>
            <a:off x="488504" y="1407334"/>
            <a:ext cx="3253885" cy="4680000"/>
            <a:chOff x="488504" y="1407334"/>
            <a:chExt cx="3253885" cy="4680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756B4BF-6D9E-824D-2F85-EDE184A2A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504" y="1407334"/>
              <a:ext cx="3253885" cy="468000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556D6EC-7B23-7121-CE01-79BB16DF1237}"/>
                </a:ext>
              </a:extLst>
            </p:cNvPr>
            <p:cNvSpPr txBox="1"/>
            <p:nvPr/>
          </p:nvSpPr>
          <p:spPr>
            <a:xfrm>
              <a:off x="2243921" y="1558096"/>
              <a:ext cx="963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Nullstellen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AD44AB-41D6-A4F3-2BB5-5E558F6C4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4000" y="3762000"/>
              <a:ext cx="90000" cy="9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BB6EDB-82C5-DB02-315B-9EDE3E77D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48000" y="3765600"/>
              <a:ext cx="90000" cy="9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49D78F7-7F0E-B097-AFA1-1958C9F86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6000" y="3762000"/>
              <a:ext cx="90000" cy="9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EF982B5-E107-DA10-F445-AD810011B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16000" y="3762000"/>
              <a:ext cx="90000" cy="9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AED279-895A-D576-1FF9-CC9997570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53977" y="1666985"/>
              <a:ext cx="90000" cy="9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Verzweigung 15">
              <a:extLst>
                <a:ext uri="{FF2B5EF4-FFF2-40B4-BE49-F238E27FC236}">
                  <a16:creationId xmlns:a16="http://schemas.microsoft.com/office/drawing/2014/main" id="{54A0A370-7C86-1E2E-315E-327376448D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4728" y="5230800"/>
              <a:ext cx="90000" cy="90000"/>
            </a:xfrm>
            <a:prstGeom prst="flowChartDecisi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Verzweigung 16">
              <a:extLst>
                <a:ext uri="{FF2B5EF4-FFF2-40B4-BE49-F238E27FC236}">
                  <a16:creationId xmlns:a16="http://schemas.microsoft.com/office/drawing/2014/main" id="{60320F51-3971-266F-4E8C-D1CE8E74C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2800" y="3276000"/>
              <a:ext cx="90000" cy="90000"/>
            </a:xfrm>
            <a:prstGeom prst="flowChartDecisi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Verzweigung 17">
              <a:extLst>
                <a:ext uri="{FF2B5EF4-FFF2-40B4-BE49-F238E27FC236}">
                  <a16:creationId xmlns:a16="http://schemas.microsoft.com/office/drawing/2014/main" id="{5059D332-78F7-7851-8A50-C790207A8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53977" y="1962825"/>
              <a:ext cx="90000" cy="90000"/>
            </a:xfrm>
            <a:prstGeom prst="flowChartDecisi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017835B8-158F-7215-0567-23EF486353B2}"/>
                </a:ext>
              </a:extLst>
            </p:cNvPr>
            <p:cNvSpPr txBox="1"/>
            <p:nvPr/>
          </p:nvSpPr>
          <p:spPr>
            <a:xfrm>
              <a:off x="2243921" y="1844824"/>
              <a:ext cx="1117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Schnittpunkt</a:t>
              </a:r>
            </a:p>
          </p:txBody>
        </p:sp>
        <p:sp>
          <p:nvSpPr>
            <p:cNvPr id="20" name="Multiplizieren 19">
              <a:extLst>
                <a:ext uri="{FF2B5EF4-FFF2-40B4-BE49-F238E27FC236}">
                  <a16:creationId xmlns:a16="http://schemas.microsoft.com/office/drawing/2014/main" id="{B32FAEC6-93FF-3C8D-5867-6BC0091BC8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9200" y="5238000"/>
              <a:ext cx="72000" cy="7200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Multiplizieren 21">
              <a:extLst>
                <a:ext uri="{FF2B5EF4-FFF2-40B4-BE49-F238E27FC236}">
                  <a16:creationId xmlns:a16="http://schemas.microsoft.com/office/drawing/2014/main" id="{63917809-D671-F261-AC4C-14248086D9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0000" y="3284984"/>
              <a:ext cx="72000" cy="7200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Multiplizieren 22">
              <a:extLst>
                <a:ext uri="{FF2B5EF4-FFF2-40B4-BE49-F238E27FC236}">
                  <a16:creationId xmlns:a16="http://schemas.microsoft.com/office/drawing/2014/main" id="{CECD4A72-D678-53EB-EA9D-B6B9321321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0000" y="2250000"/>
              <a:ext cx="72000" cy="72000"/>
            </a:xfrm>
            <a:prstGeom prst="mathMultipl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A71B129-EE5F-6214-3355-21333E4DD7ED}"/>
                </a:ext>
              </a:extLst>
            </p:cNvPr>
            <p:cNvSpPr txBox="1"/>
            <p:nvPr/>
          </p:nvSpPr>
          <p:spPr>
            <a:xfrm>
              <a:off x="2231276" y="2124802"/>
              <a:ext cx="11837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Scheitelpunkt</a:t>
              </a:r>
            </a:p>
          </p:txBody>
        </p:sp>
        <p:sp>
          <p:nvSpPr>
            <p:cNvPr id="25" name="Stern mit 4 Zacken 24">
              <a:extLst>
                <a:ext uri="{FF2B5EF4-FFF2-40B4-BE49-F238E27FC236}">
                  <a16:creationId xmlns:a16="http://schemas.microsoft.com/office/drawing/2014/main" id="{E8652AFF-CF28-4FB6-2E84-E5C15487E556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010312" y="4747512"/>
              <a:ext cx="108000" cy="108000"/>
            </a:xfrm>
            <a:prstGeom prst="star4">
              <a:avLst/>
            </a:prstGeom>
            <a:solidFill>
              <a:srgbClr val="FFC000"/>
            </a:solidFill>
            <a:ln w="6350"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Stern mit 4 Zacken 29">
              <a:extLst>
                <a:ext uri="{FF2B5EF4-FFF2-40B4-BE49-F238E27FC236}">
                  <a16:creationId xmlns:a16="http://schemas.microsoft.com/office/drawing/2014/main" id="{0F829FF0-2115-F28E-4603-9816DEC9E2B0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006999" y="3752998"/>
              <a:ext cx="108000" cy="108000"/>
            </a:xfrm>
            <a:prstGeom prst="star4">
              <a:avLst/>
            </a:prstGeom>
            <a:solidFill>
              <a:srgbClr val="FFC000"/>
            </a:solidFill>
            <a:ln w="6350"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Stern mit 4 Zacken 30">
              <a:extLst>
                <a:ext uri="{FF2B5EF4-FFF2-40B4-BE49-F238E27FC236}">
                  <a16:creationId xmlns:a16="http://schemas.microsoft.com/office/drawing/2014/main" id="{9DE3CC61-2156-93A3-7393-C32620A7DB8F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144977" y="2527183"/>
              <a:ext cx="108000" cy="108000"/>
            </a:xfrm>
            <a:prstGeom prst="star4">
              <a:avLst/>
            </a:prstGeom>
            <a:solidFill>
              <a:srgbClr val="FFC000"/>
            </a:solidFill>
            <a:ln w="6350"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DFEE64C8-DA2F-7B83-18D2-96A9D8A03762}"/>
                </a:ext>
              </a:extLst>
            </p:cNvPr>
            <p:cNvSpPr txBox="1"/>
            <p:nvPr/>
          </p:nvSpPr>
          <p:spPr>
            <a:xfrm>
              <a:off x="2239067" y="2432579"/>
              <a:ext cx="11681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Verschiebung</a:t>
              </a:r>
              <a:br>
                <a:rPr lang="de-DE" sz="1400" dirty="0"/>
              </a:br>
              <a:r>
                <a:rPr lang="de-DE" sz="1400" dirty="0"/>
                <a:t> entlang der</a:t>
              </a:r>
              <a:br>
                <a:rPr lang="de-DE" sz="1400" dirty="0"/>
              </a:br>
              <a:r>
                <a:rPr lang="de-DE" sz="1400" dirty="0"/>
                <a:t> y-Achse</a:t>
              </a:r>
            </a:p>
          </p:txBody>
        </p:sp>
      </p:grpSp>
      <p:sp>
        <p:nvSpPr>
          <p:cNvPr id="14" name="Titel 3">
            <a:extLst>
              <a:ext uri="{FF2B5EF4-FFF2-40B4-BE49-F238E27FC236}">
                <a16:creationId xmlns:a16="http://schemas.microsoft.com/office/drawing/2014/main" id="{0AE56E70-95DC-E5D5-0C21-A1F7F68F8DA9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3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B8E671EB-3962-F4B1-DC60-3833DF928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084374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FCB27A8-8F8F-D0A7-0A3F-4611533E7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</a:t>
            </a:r>
          </a:p>
          <a:p>
            <a:r>
              <a:rPr lang="de-DE" sz="1600" dirty="0"/>
              <a:t>Entscheide, ob die folgenden Aussagen zur abgebildeten </a:t>
            </a:r>
            <a:br>
              <a:rPr lang="de-DE" sz="1600" dirty="0"/>
            </a:br>
            <a:r>
              <a:rPr lang="de-DE" sz="1600" dirty="0"/>
              <a:t>Parabel p wahr (</a:t>
            </a:r>
            <a:r>
              <a:rPr lang="de-DE" sz="1600" dirty="0" err="1"/>
              <a:t>w</a:t>
            </a:r>
            <a:r>
              <a:rPr lang="de-DE" sz="1600" dirty="0"/>
              <a:t>) oder falsch (f) sind.</a:t>
            </a:r>
          </a:p>
          <a:p>
            <a:br>
              <a:rPr lang="de-DE" sz="1600" dirty="0"/>
            </a:br>
            <a:r>
              <a:rPr lang="de-DE" sz="1600" dirty="0"/>
              <a:t>Kreuze an.</a:t>
            </a: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endParaRPr lang="de-DE" sz="1600" dirty="0"/>
          </a:p>
          <a:p>
            <a:br>
              <a:rPr lang="de-DE" sz="1800" dirty="0"/>
            </a:br>
            <a:br>
              <a:rPr lang="de-DE" sz="1800" dirty="0"/>
            </a:b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070586E-8290-C1AD-997F-C61B695C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Punktprobe I 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D3B54B1D-B436-CC9E-C41D-5F96323AE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95899"/>
              </p:ext>
            </p:extLst>
          </p:nvPr>
        </p:nvGraphicFramePr>
        <p:xfrm>
          <a:off x="273784" y="2565040"/>
          <a:ext cx="4392489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1">
                  <a:extLst>
                    <a:ext uri="{9D8B030D-6E8A-4147-A177-3AD203B41FA5}">
                      <a16:colId xmlns:a16="http://schemas.microsoft.com/office/drawing/2014/main" val="1337470191"/>
                    </a:ext>
                  </a:extLst>
                </a:gridCol>
                <a:gridCol w="612069">
                  <a:extLst>
                    <a:ext uri="{9D8B030D-6E8A-4147-A177-3AD203B41FA5}">
                      <a16:colId xmlns:a16="http://schemas.microsoft.com/office/drawing/2014/main" val="2087293906"/>
                    </a:ext>
                  </a:extLst>
                </a:gridCol>
                <a:gridCol w="612069">
                  <a:extLst>
                    <a:ext uri="{9D8B030D-6E8A-4147-A177-3AD203B41FA5}">
                      <a16:colId xmlns:a16="http://schemas.microsoft.com/office/drawing/2014/main" val="3612954919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Aussagen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w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51278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Der Punkt P(-1|7) liegt auf der Parabel 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91307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Der Punkt A(2|2) liegt auf der Parabel p.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1193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Der Punkt B(3|-1) liegt auf der Parabel 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694839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C0A334F4-9AC6-DE39-CE82-A87E0898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376" y="1345784"/>
            <a:ext cx="2649777" cy="4320000"/>
          </a:xfrm>
          <a:prstGeom prst="rect">
            <a:avLst/>
          </a:prstGeom>
        </p:spPr>
      </p:pic>
      <p:grpSp>
        <p:nvGrpSpPr>
          <p:cNvPr id="29" name="Knopf2">
            <a:extLst>
              <a:ext uri="{FF2B5EF4-FFF2-40B4-BE49-F238E27FC236}">
                <a16:creationId xmlns:a16="http://schemas.microsoft.com/office/drawing/2014/main" id="{1ACB1B85-D182-C3B8-9B17-5BACEEC697A3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EC7A09A-D597-A05D-9FF8-11CE7CC4BBC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Ellipse 25">
              <a:extLst>
                <a:ext uri="{FF2B5EF4-FFF2-40B4-BE49-F238E27FC236}">
                  <a16:creationId xmlns:a16="http://schemas.microsoft.com/office/drawing/2014/main" id="{DEEDB83F-A967-4841-4C10-8674C531AC4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00815A0E-4B66-7FDB-C8C7-720C5E3757DE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E0215EC9-E5E9-0759-F353-EFE82ED877B6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085C7F0B-A3EE-C0FE-BC08-590A2EF0D8BE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2" name="Hilfe 2 Grafik">
            <a:extLst>
              <a:ext uri="{FF2B5EF4-FFF2-40B4-BE49-F238E27FC236}">
                <a16:creationId xmlns:a16="http://schemas.microsoft.com/office/drawing/2014/main" id="{423ACD13-DE5B-A7B0-4309-BFBA05618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FFA27914-479B-B49E-A6C1-2F45DDE7A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E93025A1-9228-D9A8-F462-75F3E05F83F6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4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FB04DBF5-1626-8864-22A0-32476710B4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5058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157F67A-DF77-B3D8-E735-8534F2E1E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</a:t>
            </a:r>
          </a:p>
          <a:p>
            <a:r>
              <a:rPr lang="de-DE" sz="1600" dirty="0"/>
              <a:t>Entscheide, ob die folgenden Aussagen zur abgebildeten </a:t>
            </a:r>
            <a:br>
              <a:rPr lang="de-DE" sz="1600" dirty="0"/>
            </a:br>
            <a:r>
              <a:rPr lang="de-DE" sz="1600" dirty="0"/>
              <a:t>Parabel p wahr (</a:t>
            </a:r>
            <a:r>
              <a:rPr lang="de-DE" sz="1600" dirty="0" err="1"/>
              <a:t>w</a:t>
            </a:r>
            <a:r>
              <a:rPr lang="de-DE" sz="1600" dirty="0"/>
              <a:t>) oder falsch (f) sind.</a:t>
            </a:r>
          </a:p>
          <a:p>
            <a:br>
              <a:rPr lang="de-DE" sz="1600" dirty="0"/>
            </a:br>
            <a:r>
              <a:rPr lang="de-DE" sz="1600" dirty="0"/>
              <a:t>Kreuze an.</a:t>
            </a:r>
            <a:br>
              <a:rPr lang="de-DE" sz="1600" dirty="0"/>
            </a:br>
            <a:endParaRPr lang="de-DE" sz="1600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D6E2C39-1DE8-43AA-0928-7A4FC6355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826957"/>
              </p:ext>
            </p:extLst>
          </p:nvPr>
        </p:nvGraphicFramePr>
        <p:xfrm>
          <a:off x="200472" y="2492896"/>
          <a:ext cx="4392489" cy="12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1">
                  <a:extLst>
                    <a:ext uri="{9D8B030D-6E8A-4147-A177-3AD203B41FA5}">
                      <a16:colId xmlns:a16="http://schemas.microsoft.com/office/drawing/2014/main" val="1337470191"/>
                    </a:ext>
                  </a:extLst>
                </a:gridCol>
                <a:gridCol w="612069">
                  <a:extLst>
                    <a:ext uri="{9D8B030D-6E8A-4147-A177-3AD203B41FA5}">
                      <a16:colId xmlns:a16="http://schemas.microsoft.com/office/drawing/2014/main" val="2087293906"/>
                    </a:ext>
                  </a:extLst>
                </a:gridCol>
                <a:gridCol w="612069">
                  <a:extLst>
                    <a:ext uri="{9D8B030D-6E8A-4147-A177-3AD203B41FA5}">
                      <a16:colId xmlns:a16="http://schemas.microsoft.com/office/drawing/2014/main" val="3612954919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Aussagen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w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51278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Der Punkt P(-1|7) liegt auf der Parabel 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91307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Der Punkt A(2|2) liegt auf der Parabel p.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1193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Der Punkt B(3|-1) liegt auf der Parabel p.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694839"/>
                  </a:ext>
                </a:extLst>
              </a:tr>
            </a:tbl>
          </a:graphicData>
        </a:graphic>
      </p:graphicFrame>
      <p:sp>
        <p:nvSpPr>
          <p:cNvPr id="8" name="Titel 3">
            <a:extLst>
              <a:ext uri="{FF2B5EF4-FFF2-40B4-BE49-F238E27FC236}">
                <a16:creationId xmlns:a16="http://schemas.microsoft.com/office/drawing/2014/main" id="{E4CC727C-65FC-5AF5-A585-611D900615C7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4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ADE16A-642B-749B-2C77-061CC70B2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376" y="1345784"/>
            <a:ext cx="2649777" cy="4320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93021F5-F958-BC78-E5B2-1B1F5DB2F141}"/>
              </a:ext>
            </a:extLst>
          </p:cNvPr>
          <p:cNvSpPr/>
          <p:nvPr/>
        </p:nvSpPr>
        <p:spPr>
          <a:xfrm>
            <a:off x="6203425" y="184482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F1A797-DE23-3DB2-F1A7-E8B81FA4A613}"/>
              </a:ext>
            </a:extLst>
          </p:cNvPr>
          <p:cNvSpPr/>
          <p:nvPr/>
        </p:nvSpPr>
        <p:spPr>
          <a:xfrm>
            <a:off x="7355553" y="378904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1AD516-97EB-B255-CEDF-E7B90E8B86D0}"/>
              </a:ext>
            </a:extLst>
          </p:cNvPr>
          <p:cNvSpPr/>
          <p:nvPr/>
        </p:nvSpPr>
        <p:spPr>
          <a:xfrm>
            <a:off x="7761312" y="494116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8BC4D82-D351-31A2-B8FA-067F089CE8FE}"/>
              </a:ext>
            </a:extLst>
          </p:cNvPr>
          <p:cNvSpPr txBox="1"/>
          <p:nvPr/>
        </p:nvSpPr>
        <p:spPr>
          <a:xfrm>
            <a:off x="7324457" y="3505784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3578D7-94BF-4F41-A3D2-4C6DCADE6425}"/>
              </a:ext>
            </a:extLst>
          </p:cNvPr>
          <p:cNvSpPr txBox="1"/>
          <p:nvPr/>
        </p:nvSpPr>
        <p:spPr>
          <a:xfrm>
            <a:off x="7699019" y="49411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B71DF6-10F0-B97C-BEBE-1C265796C5FB}"/>
              </a:ext>
            </a:extLst>
          </p:cNvPr>
          <p:cNvSpPr txBox="1"/>
          <p:nvPr/>
        </p:nvSpPr>
        <p:spPr>
          <a:xfrm>
            <a:off x="6203425" y="1675547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P</a:t>
            </a: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31042D78-9047-8820-A8F9-CC5BD5798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796185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54C49E76-2CF5-DE62-8F42-9FD597575C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</a:p>
              <a:p>
                <a:r>
                  <a:rPr lang="de-DE" sz="1600" dirty="0"/>
                  <a:t>Überprüfe, ob die Punkte P(2|7) und Q(-3|8) auf der Parabel,</a:t>
                </a:r>
                <a:br>
                  <a:rPr lang="de-DE" sz="1600" dirty="0"/>
                </a:br>
                <a:r>
                  <a:rPr lang="de-DE" sz="1600" dirty="0"/>
                  <a:t>mit der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sz="1600" dirty="0"/>
                  <a:t> liegen.</a:t>
                </a:r>
                <a:br>
                  <a:rPr lang="de-DE" sz="1600" dirty="0"/>
                </a:br>
                <a:endParaRPr lang="de-DE" sz="1600" dirty="0"/>
              </a:p>
              <a:p>
                <a:r>
                  <a:rPr lang="de-DE" sz="1600" b="1" dirty="0"/>
                  <a:t>Aufgabe 2</a:t>
                </a:r>
                <a:endParaRPr lang="de-DE" sz="1600" dirty="0"/>
              </a:p>
              <a:p>
                <a:r>
                  <a:rPr lang="de-DE" sz="1600" dirty="0"/>
                  <a:t>Zwei der gegebenen Punkte liegen </a:t>
                </a:r>
                <a:r>
                  <a:rPr lang="de-DE" sz="1600" u="sng" dirty="0"/>
                  <a:t>nicht</a:t>
                </a:r>
                <a:r>
                  <a:rPr lang="de-DE" sz="1600" dirty="0"/>
                  <a:t> auf dem Graphen der </a:t>
                </a:r>
                <a:br>
                  <a:rPr lang="de-DE" sz="1600" dirty="0"/>
                </a:br>
                <a:r>
                  <a:rPr lang="de-DE" sz="1600" dirty="0"/>
                  <a:t>Funktion f mit der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+3)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de-DE" sz="1600" dirty="0"/>
                  <a:t>.</a:t>
                </a:r>
                <a:br>
                  <a:rPr lang="de-DE" sz="1600" dirty="0"/>
                </a:br>
                <a:r>
                  <a:rPr lang="de-DE" sz="1600" dirty="0"/>
                  <a:t>Kreuze diese zwei Punkte an.</a:t>
                </a:r>
                <a:br>
                  <a:rPr lang="de-DE" sz="1600" dirty="0"/>
                </a:br>
                <a:br>
                  <a:rPr lang="de-DE" sz="1600" dirty="0"/>
                </a:br>
                <a:endParaRPr lang="de-DE" sz="1600" dirty="0"/>
              </a:p>
              <a:p>
                <a:r>
                  <a:rPr lang="de-DE" sz="1600" b="1" dirty="0"/>
                  <a:t>Aufgabe 3 </a:t>
                </a:r>
                <a:r>
                  <a:rPr lang="de-DE" sz="1600" dirty="0"/>
                  <a:t>[vgl. MSA 2020 A3] </a:t>
                </a:r>
              </a:p>
              <a:p>
                <a:r>
                  <a:rPr lang="de-DE" sz="1600" dirty="0"/>
                  <a:t>Der Punkt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de-DE" sz="1600" dirty="0"/>
                  <a:t> liegt auf dem Graphen von f mit der 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/>
                  <a:t>.  </a:t>
                </a:r>
                <a:br>
                  <a:rPr lang="de-DE" sz="1600" dirty="0"/>
                </a:br>
                <a:r>
                  <a:rPr lang="de-DE" sz="1600" dirty="0"/>
                  <a:t>Bestimme den Wert der </a:t>
                </a:r>
                <a:r>
                  <a:rPr lang="de-DE" sz="1600" dirty="0" err="1"/>
                  <a:t>y</a:t>
                </a:r>
                <a:r>
                  <a:rPr lang="de-DE" sz="1600" dirty="0"/>
                  <a:t>-Koordinate des Punktes A. </a:t>
                </a:r>
                <a:br>
                  <a:rPr lang="de-DE" sz="1600" dirty="0"/>
                </a:br>
                <a:endParaRPr lang="de-DE" sz="1600" dirty="0"/>
              </a:p>
              <a:p>
                <a:r>
                  <a:rPr lang="de-DE" sz="1600" b="1" dirty="0"/>
                  <a:t>Aufgabe 4</a:t>
                </a:r>
                <a:endParaRPr lang="de-DE" sz="1600" dirty="0"/>
              </a:p>
              <a:p>
                <a:r>
                  <a:rPr lang="de-DE" sz="1600" dirty="0"/>
                  <a:t>Gib einen Punkt an, der auf dem Graphen von f mit der </a:t>
                </a:r>
                <a:br>
                  <a:rPr lang="de-DE" sz="1600" dirty="0"/>
                </a:br>
                <a:r>
                  <a:rPr lang="de-DE" sz="1600" dirty="0"/>
                  <a:t>Gleichung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DE" sz="1600" dirty="0"/>
                  <a:t>1 liegt. Gib außerdem einen Punkt an,</a:t>
                </a:r>
                <a:br>
                  <a:rPr lang="de-DE" sz="1600" dirty="0"/>
                </a:br>
                <a:r>
                  <a:rPr lang="de-DE" sz="1600" dirty="0"/>
                  <a:t>welcher nicht auf den Graphen von f liegt. </a:t>
                </a:r>
              </a:p>
              <a:p>
                <a:pPr marL="346075" indent="-342900">
                  <a:buFont typeface="+mj-lt"/>
                  <a:buAutoNum type="alphaLcParenR"/>
                </a:pPr>
                <a:endParaRPr lang="de-DE" sz="1600" dirty="0"/>
              </a:p>
              <a:p>
                <a:br>
                  <a:rPr lang="de-DE" sz="1600" dirty="0"/>
                </a:b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54C49E76-2CF5-DE62-8F42-9FD597575C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1C0EDBA7-0B3F-D937-EF35-F150F879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Punktprobe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D3CC9E7E-E943-806C-AC2B-E9DFCEBD7E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8507340"/>
                  </p:ext>
                </p:extLst>
              </p:nvPr>
            </p:nvGraphicFramePr>
            <p:xfrm>
              <a:off x="200472" y="3276600"/>
              <a:ext cx="5688630" cy="30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7726">
                      <a:extLst>
                        <a:ext uri="{9D8B030D-6E8A-4147-A177-3AD203B41FA5}">
                          <a16:colId xmlns:a16="http://schemas.microsoft.com/office/drawing/2014/main" val="871451600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062399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85092168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694230839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1947736034"/>
                        </a:ext>
                      </a:extLst>
                    </a:gridCol>
                  </a:tblGrid>
                  <a:tr h="288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(2|21)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(−2|21)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(1|12)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(−1|0)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(−3|4)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096715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D3CC9E7E-E943-806C-AC2B-E9DFCEBD7E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8507340"/>
                  </p:ext>
                </p:extLst>
              </p:nvPr>
            </p:nvGraphicFramePr>
            <p:xfrm>
              <a:off x="200472" y="3276600"/>
              <a:ext cx="5688630" cy="30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7726">
                      <a:extLst>
                        <a:ext uri="{9D8B030D-6E8A-4147-A177-3AD203B41FA5}">
                          <a16:colId xmlns:a16="http://schemas.microsoft.com/office/drawing/2014/main" val="871451600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062399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85092168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694230839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1947736034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11" t="-8333" r="-401111" b="-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111" t="-8333" r="-301111" b="-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371" t="-8333" r="-204494" b="-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8333" r="-102222" b="-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000" t="-8333" r="-2222" b="-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967154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8" name="Knopf2">
            <a:extLst>
              <a:ext uri="{FF2B5EF4-FFF2-40B4-BE49-F238E27FC236}">
                <a16:creationId xmlns:a16="http://schemas.microsoft.com/office/drawing/2014/main" id="{E8E9D9D3-37D9-6380-35F6-F56A92F7F922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35C2753F-5403-758B-17F8-A37DE944962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Ellipse 25">
              <a:extLst>
                <a:ext uri="{FF2B5EF4-FFF2-40B4-BE49-F238E27FC236}">
                  <a16:creationId xmlns:a16="http://schemas.microsoft.com/office/drawing/2014/main" id="{26FE7E91-8D5D-9AEB-2F2B-DD0DAE9446DE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F929C603-CB66-2AA2-DC11-6342AB76E940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E69C1247-5CE5-9E56-5C78-DFC59744716E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1A069AAE-D9F0-3F70-0948-9CD717E9582A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1" name="Hilfe 2 Grafik">
            <a:extLst>
              <a:ext uri="{FF2B5EF4-FFF2-40B4-BE49-F238E27FC236}">
                <a16:creationId xmlns:a16="http://schemas.microsoft.com/office/drawing/2014/main" id="{273EA0A0-7DDB-EDD0-55C9-673903BA8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22A106C3-2AB1-E7AE-DBA0-0BA5F11E2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951D79A6-FD8C-5813-92F6-371933823102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5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7CC9E2DD-5B1D-8BEB-1458-0A83DED872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6344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D98CD87-EB84-AB86-9FB1-859B84205C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52736"/>
                <a:ext cx="9203968" cy="5192263"/>
              </a:xfrm>
            </p:spPr>
            <p:txBody>
              <a:bodyPr lIns="46800" tIns="72000" rIns="72000" anchor="t" anchorCtr="0"/>
              <a:lstStyle/>
              <a:p>
                <a:pPr marL="0" fontAlgn="ctr">
                  <a:spcBef>
                    <a:spcPts val="0"/>
                  </a:spcBef>
                </a:pPr>
                <a:r>
                  <a:rPr lang="de-DE" sz="1600" b="1" dirty="0"/>
                  <a:t>Aufgabe 1</a:t>
                </a: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dirty="0">
                    <a:solidFill>
                      <a:srgbClr val="000000"/>
                    </a:solidFill>
                  </a:rPr>
                  <a:t>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7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		</a:t>
                </a:r>
                <a:r>
                  <a:rPr lang="de-DE" sz="1600" u="sng" dirty="0">
                    <a:solidFill>
                      <a:srgbClr val="000000"/>
                    </a:solidFill>
                  </a:rPr>
                  <a:t>Punktprobe: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1600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−2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−2=9−2=7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:r>
                  <a:rPr lang="de-DE" sz="1600" dirty="0">
                    <a:solidFill>
                      <a:srgbClr val="000000"/>
                    </a:solidFill>
                  </a:rPr>
                  <a:t>✗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  <m:d>
                      <m:d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−3 </m:t>
                        </m:r>
                      </m:e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	</a:t>
                </a:r>
                <a:r>
                  <a:rPr lang="de-DE" sz="1600" u="sng" dirty="0">
                    <a:solidFill>
                      <a:srgbClr val="000000"/>
                    </a:solidFill>
                  </a:rPr>
                  <a:t>Punktprobe:</a:t>
                </a:r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de-DE" sz="1600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−2=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(−2)</m:t>
                        </m:r>
                      </m:e>
                      <m:sup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1">
                        <a:latin typeface="Cambria Math" panose="02040503050406030204" pitchFamily="18" charset="0"/>
                      </a:rPr>
                      <m:t>−2=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−2=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b="1" dirty="0"/>
                  <a:t>Aufgabe 2</a:t>
                </a:r>
              </a:p>
              <a:p>
                <a:pPr marL="0" fontAlgn="ctr">
                  <a:spcBef>
                    <a:spcPts val="0"/>
                  </a:spcBef>
                </a:pPr>
                <a:endParaRPr lang="de-DE" sz="1600" b="1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endParaRPr lang="de-DE" sz="1600" u="sng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b="0" u="sng" dirty="0"/>
                  <a:t>Punktprobe für B:</a:t>
                </a:r>
                <a:r>
                  <a:rPr lang="de-DE" sz="16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(−2+3)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−4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=1−4=−3</m:t>
                    </m:r>
                  </m:oMath>
                </a14:m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b="0" u="sng" dirty="0"/>
                  <a:t>Punktprobe für E:</a:t>
                </a:r>
                <a:r>
                  <a:rPr lang="de-DE" sz="16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(−3+3)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−4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=0−4=−4</m:t>
                    </m:r>
                  </m:oMath>
                </a14:m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endParaRPr lang="de-DE" sz="1600" b="1" dirty="0"/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b="1" dirty="0"/>
                  <a:t>Aufgabe 3 </a:t>
                </a:r>
                <a:r>
                  <a:rPr lang="de-DE" sz="1600" dirty="0"/>
                  <a:t>[vgl. MSA 2020 A3] 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de-DE" sz="1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(3−2)</m:t>
                          </m:r>
                        </m:e>
                        <m:sup>
                          <m:r>
                            <a:rPr lang="de-DE" sz="1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+3=1+3=4 </m:t>
                      </m:r>
                    </m:oMath>
                  </m:oMathPara>
                </a14:m>
                <a:br>
                  <a:rPr lang="de-DE" sz="1600" b="0" dirty="0">
                    <a:solidFill>
                      <a:srgbClr val="000000"/>
                    </a:solidFill>
                  </a:rPr>
                </a:br>
                <a:r>
                  <a:rPr lang="de-DE" sz="1600" b="0" dirty="0">
                    <a:solidFill>
                      <a:srgbClr val="000000"/>
                    </a:solidFill>
                  </a:rPr>
                  <a:t>Der Punkt B hat die Koordinaten: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de-DE" sz="1600" b="0" dirty="0">
                    <a:solidFill>
                      <a:srgbClr val="000000"/>
                    </a:solidFill>
                  </a:rPr>
                  <a:t>. 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b="1" dirty="0"/>
                  <a:t>Aufgabe 4</a:t>
                </a: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dirty="0">
                    <a:solidFill>
                      <a:srgbClr val="000000"/>
                    </a:solidFill>
                  </a:rPr>
                  <a:t>Beispiel: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:r>
                  <a:rPr lang="de-DE" sz="1600" dirty="0">
                    <a:solidFill>
                      <a:srgbClr val="000000"/>
                    </a:solidFill>
                  </a:rPr>
                  <a:t>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e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0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:r>
                  <a:rPr lang="de-DE" sz="1600" dirty="0">
                    <a:solidFill>
                      <a:srgbClr val="000000"/>
                    </a:solidFill>
                  </a:rPr>
                  <a:t>✗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  <m:d>
                      <m:d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</m:e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1</m:t>
                        </m:r>
                      </m:e>
                    </m:d>
                  </m:oMath>
                </a14:m>
                <a:br>
                  <a:rPr lang="de-DE" sz="1600" dirty="0">
                    <a:solidFill>
                      <a:srgbClr val="000000"/>
                    </a:solidFill>
                  </a:rPr>
                </a:b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fontAlgn="ctr">
                  <a:spcBef>
                    <a:spcPts val="0"/>
                  </a:spcBef>
                </a:pPr>
                <a:br>
                  <a:rPr lang="de-DE" sz="1600" dirty="0">
                    <a:solidFill>
                      <a:srgbClr val="000000"/>
                    </a:solidFill>
                  </a:rPr>
                </a:br>
                <a:br>
                  <a:rPr lang="de-DE" sz="1600" dirty="0">
                    <a:solidFill>
                      <a:srgbClr val="000000"/>
                    </a:solidFill>
                  </a:rPr>
                </a:br>
                <a:br>
                  <a:rPr lang="de-DE" sz="1600" dirty="0">
                    <a:solidFill>
                      <a:srgbClr val="000000"/>
                    </a:solidFill>
                  </a:rPr>
                </a:br>
                <a:br>
                  <a:rPr lang="de-DE" sz="1600" dirty="0">
                    <a:solidFill>
                      <a:srgbClr val="000000"/>
                    </a:solidFill>
                  </a:rPr>
                </a:br>
                <a:endParaRPr lang="de-DE" sz="1600" b="0" u="none" strike="noStrike" kern="1200" dirty="0">
                  <a:solidFill>
                    <a:srgbClr val="000000"/>
                  </a:solidFill>
                  <a:effectLst/>
                </a:endParaRPr>
              </a:p>
              <a:p>
                <a:pPr marL="0" fontAlgn="ctr">
                  <a:spcBef>
                    <a:spcPts val="0"/>
                  </a:spcBef>
                </a:pPr>
                <a:endParaRPr lang="de-DE" sz="1600" b="1" u="none" strike="noStrike" kern="1200" dirty="0">
                  <a:solidFill>
                    <a:srgbClr val="FFFFFF"/>
                  </a:solidFill>
                  <a:effectLst/>
                </a:endParaRPr>
              </a:p>
              <a:p>
                <a:pPr marL="0" fontAlgn="ctr">
                  <a:spcBef>
                    <a:spcPts val="0"/>
                  </a:spcBef>
                </a:pPr>
                <a:r>
                  <a:rPr lang="de-DE" sz="1600" b="1" u="none" strike="noStrike" kern="1200" dirty="0">
                    <a:solidFill>
                      <a:srgbClr val="FFFFFF"/>
                    </a:solidFill>
                    <a:effectLst/>
                  </a:rPr>
                  <a:t> </a:t>
                </a:r>
                <a:endParaRPr lang="de-DE" sz="1600" b="0" u="none" strike="noStrike" dirty="0">
                  <a:effectLst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D98CD87-EB84-AB86-9FB1-859B84205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52736"/>
                <a:ext cx="9203968" cy="51922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8D77B8A1-9E49-06F5-24CA-7D83DEFC32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8531088"/>
                  </p:ext>
                </p:extLst>
              </p:nvPr>
            </p:nvGraphicFramePr>
            <p:xfrm>
              <a:off x="128464" y="2420888"/>
              <a:ext cx="5688630" cy="30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7726">
                      <a:extLst>
                        <a:ext uri="{9D8B030D-6E8A-4147-A177-3AD203B41FA5}">
                          <a16:colId xmlns:a16="http://schemas.microsoft.com/office/drawing/2014/main" val="871451600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062399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85092168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694230839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1947736034"/>
                        </a:ext>
                      </a:extLst>
                    </a:gridCol>
                  </a:tblGrid>
                  <a:tr h="288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(2|21)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☒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(−2|21)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(1|12)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(−1|0)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☒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(−3|4)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endParaRPr lang="de-DE" sz="140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096715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8D77B8A1-9E49-06F5-24CA-7D83DEFC32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8531088"/>
                  </p:ext>
                </p:extLst>
              </p:nvPr>
            </p:nvGraphicFramePr>
            <p:xfrm>
              <a:off x="128464" y="2420888"/>
              <a:ext cx="5688630" cy="304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7726">
                      <a:extLst>
                        <a:ext uri="{9D8B030D-6E8A-4147-A177-3AD203B41FA5}">
                          <a16:colId xmlns:a16="http://schemas.microsoft.com/office/drawing/2014/main" val="871451600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062399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850921682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2694230839"/>
                        </a:ext>
                      </a:extLst>
                    </a:gridCol>
                    <a:gridCol w="1137726">
                      <a:extLst>
                        <a:ext uri="{9D8B030D-6E8A-4147-A177-3AD203B41FA5}">
                          <a16:colId xmlns:a16="http://schemas.microsoft.com/office/drawing/2014/main" val="1947736034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11" t="-8000" r="-400000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111" t="-8000" r="-300000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371" t="-8000" r="-203371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000" t="-8000" r="-101111" b="-1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000" t="-8000" r="-1111" b="-1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96715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itel 3">
            <a:extLst>
              <a:ext uri="{FF2B5EF4-FFF2-40B4-BE49-F238E27FC236}">
                <a16:creationId xmlns:a16="http://schemas.microsoft.com/office/drawing/2014/main" id="{DC5D0557-EF71-0B52-8BEE-AEFFB936B9A0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5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D2C70C42-AD94-6E18-7AD1-2E8225E03A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76196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2CB7A0A-F270-8B23-E726-E4F3FEFEF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</a:t>
            </a:r>
          </a:p>
          <a:p>
            <a:r>
              <a:rPr lang="de-DE" sz="1600" dirty="0"/>
              <a:t>Ordne den Parabeln die zugehörigen</a:t>
            </a:r>
            <a:br>
              <a:rPr lang="de-DE" sz="1600" dirty="0"/>
            </a:br>
            <a:r>
              <a:rPr lang="de-DE" sz="1600" dirty="0"/>
              <a:t>Funktionsgleichungen zu.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95981C-D9CE-B183-B937-BA531250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Scheitelpunktform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E4D0B9-E5C3-33A5-DBE8-F198ED2E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6" y="1436189"/>
            <a:ext cx="5335009" cy="439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e 8">
                <a:extLst>
                  <a:ext uri="{FF2B5EF4-FFF2-40B4-BE49-F238E27FC236}">
                    <a16:creationId xmlns:a16="http://schemas.microsoft.com/office/drawing/2014/main" id="{9586FAA5-6716-6856-65D8-8164CDD4A8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1566306"/>
                  </p:ext>
                </p:extLst>
              </p:nvPr>
            </p:nvGraphicFramePr>
            <p:xfrm>
              <a:off x="272480" y="2060848"/>
              <a:ext cx="2520280" cy="299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224">
                      <a:extLst>
                        <a:ext uri="{9D8B030D-6E8A-4147-A177-3AD203B41FA5}">
                          <a16:colId xmlns:a16="http://schemas.microsoft.com/office/drawing/2014/main" val="133747019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87293906"/>
                        </a:ext>
                      </a:extLst>
                    </a:gridCol>
                  </a:tblGrid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−4)</m:t>
                                    </m:r>
                                  </m:e>
                                  <m:sup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+6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651278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4913077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201193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  <m: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+4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99694839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  <m: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6354913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43472458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843216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806114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e 8">
                <a:extLst>
                  <a:ext uri="{FF2B5EF4-FFF2-40B4-BE49-F238E27FC236}">
                    <a16:creationId xmlns:a16="http://schemas.microsoft.com/office/drawing/2014/main" id="{9586FAA5-6716-6856-65D8-8164CDD4A8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1566306"/>
                  </p:ext>
                </p:extLst>
              </p:nvPr>
            </p:nvGraphicFramePr>
            <p:xfrm>
              <a:off x="272480" y="2060848"/>
              <a:ext cx="2520280" cy="299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224">
                      <a:extLst>
                        <a:ext uri="{9D8B030D-6E8A-4147-A177-3AD203B41FA5}">
                          <a16:colId xmlns:a16="http://schemas.microsoft.com/office/drawing/2014/main" val="133747019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87293906"/>
                        </a:ext>
                      </a:extLst>
                    </a:gridCol>
                  </a:tblGrid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3333" r="-26415" b="-6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651278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106897" r="-26415" b="-6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4913077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200000" r="-2641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201193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300000" r="-2641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99694839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413793" r="-26415" b="-3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6354913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496667" r="-26415" b="-2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43472458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617241" r="-26415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843216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29" t="-693333" r="-26415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b="0" i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8061142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6" name="Knopf3">
            <a:extLst>
              <a:ext uri="{FF2B5EF4-FFF2-40B4-BE49-F238E27FC236}">
                <a16:creationId xmlns:a16="http://schemas.microsoft.com/office/drawing/2014/main" id="{885BCD17-FBC0-EF9A-D949-3594B334B9F4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DE60C3F0-3A75-19F6-D4DD-CCF225D9BCC1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Ellipse 22">
              <a:extLst>
                <a:ext uri="{FF2B5EF4-FFF2-40B4-BE49-F238E27FC236}">
                  <a16:creationId xmlns:a16="http://schemas.microsoft.com/office/drawing/2014/main" id="{C2F8C306-4AEC-9348-30FD-FD5785A4BD8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E1126868-B1DD-8E12-D18B-E4F96A8E2D9A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05C90D1A-116D-7BAF-E67C-485A567144DF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F71C087E-9EC4-9E72-82A8-869AF2C3B535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1" name="Hilfe 3 Grafik">
            <a:extLst>
              <a:ext uri="{FF2B5EF4-FFF2-40B4-BE49-F238E27FC236}">
                <a16:creationId xmlns:a16="http://schemas.microsoft.com/office/drawing/2014/main" id="{F4744CF0-575E-3A7A-C005-91B3552E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5B6B5DBF-230F-5DB9-7C9A-834D1A568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8236B8A2-575C-27EC-1E65-D8524AFD228A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6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1C223396-0F61-E26F-B171-00310F18D4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9440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E40AF10-3031-2E37-5E09-6D1D9AE9D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dirty="0"/>
              <a:t> </a:t>
            </a:r>
            <a:r>
              <a:rPr lang="de-DE" sz="1600" b="1" dirty="0"/>
              <a:t>Aufgabe 1</a:t>
            </a:r>
          </a:p>
          <a:p>
            <a:br>
              <a:rPr lang="de-DE" sz="1600" dirty="0"/>
            </a:b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D89DB5F2-06A1-065E-5E64-17FDB2D5ED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9128763"/>
                  </p:ext>
                </p:extLst>
              </p:nvPr>
            </p:nvGraphicFramePr>
            <p:xfrm>
              <a:off x="272480" y="1484784"/>
              <a:ext cx="2520280" cy="299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224">
                      <a:extLst>
                        <a:ext uri="{9D8B030D-6E8A-4147-A177-3AD203B41FA5}">
                          <a16:colId xmlns:a16="http://schemas.microsoft.com/office/drawing/2014/main" val="133747019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87293906"/>
                        </a:ext>
                      </a:extLst>
                    </a:gridCol>
                  </a:tblGrid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−4)</m:t>
                                    </m:r>
                                  </m:e>
                                  <m:sup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+6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651278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4913077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201193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  <m: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+4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99694839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x</m:t>
                                      </m:r>
                                      <m:r>
                                        <a:rPr lang="de-DE" sz="16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6354913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B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43472458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843216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</m:sSub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−4)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806114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D89DB5F2-06A1-065E-5E64-17FDB2D5ED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9128763"/>
                  </p:ext>
                </p:extLst>
              </p:nvPr>
            </p:nvGraphicFramePr>
            <p:xfrm>
              <a:off x="272480" y="1484784"/>
              <a:ext cx="2520280" cy="299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6224">
                      <a:extLst>
                        <a:ext uri="{9D8B030D-6E8A-4147-A177-3AD203B41FA5}">
                          <a16:colId xmlns:a16="http://schemas.microsoft.com/office/drawing/2014/main" val="133747019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87293906"/>
                        </a:ext>
                      </a:extLst>
                    </a:gridCol>
                  </a:tblGrid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r="-26415" b="-7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651278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t="-103448" r="-26415" b="-6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F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4913077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t="-196667" r="-26415" b="-5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2011934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t="-296667" r="-26415" b="-4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99694839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t="-410345" r="-26415" b="-3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66354913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t="-493333" r="-26415" b="-2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B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43472458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t="-613793" r="-26415" b="-1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8432166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29" t="-690000" r="-26415" b="-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0" i="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806114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itel 3">
            <a:extLst>
              <a:ext uri="{FF2B5EF4-FFF2-40B4-BE49-F238E27FC236}">
                <a16:creationId xmlns:a16="http://schemas.microsoft.com/office/drawing/2014/main" id="{5153033B-6C6E-65FE-C00B-5313A6F4B7CB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6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E97DF4-02A6-D6A7-D536-97A3D14A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856" y="1329231"/>
            <a:ext cx="5335009" cy="4392000"/>
          </a:xfrm>
          <a:prstGeom prst="rect">
            <a:avLst/>
          </a:prstGeom>
        </p:spPr>
      </p:pic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5A35E88E-DBED-EAF9-6FDC-5A1044D73C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602469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D17CC5-87BD-4004-DD6D-000EDD1FDB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1 </a:t>
                </a:r>
                <a:r>
                  <a:rPr lang="de-DE" sz="1600" dirty="0"/>
                  <a:t>[MSA 2018 A5]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Im Koordinatensystem rechts ist der Graph p der quadratischen </a:t>
                </a:r>
                <a:br>
                  <a:rPr lang="de-DE" sz="1600" dirty="0"/>
                </a:br>
                <a:r>
                  <a:rPr lang="de-DE" sz="1600" dirty="0"/>
                  <a:t>Funktion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de-DE" sz="1600" dirty="0"/>
                  <a:t> dargestellt.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a) Gib die Koordinaten des Scheitelpunkts an.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b) Gib die Gleichung von p(x) in der Scheitelpunktform an.</a:t>
                </a:r>
              </a:p>
              <a:p>
                <a:endParaRPr lang="de-DE" sz="500" dirty="0"/>
              </a:p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2 </a:t>
                </a:r>
                <a:r>
                  <a:rPr lang="de-DE" sz="1600" dirty="0"/>
                  <a:t>[vgl. MSA 2012 Basisaufgaben]</a:t>
                </a:r>
                <a:endParaRPr lang="de-DE" sz="1600" b="1" dirty="0"/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Bestimme jeweils die Koordinaten des Scheitelpunkts der</a:t>
                </a:r>
                <a:br>
                  <a:rPr lang="de-DE" sz="1600" dirty="0"/>
                </a:br>
                <a:r>
                  <a:rPr lang="de-DE" sz="1600" dirty="0"/>
                  <a:t>zugehörigen Parabel.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−4)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+3)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endParaRPr lang="de-DE" sz="1600" dirty="0"/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+5)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de-DE" sz="1600" dirty="0"/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de-DE" sz="1600" dirty="0"/>
                  <a:t>	</a:t>
                </a:r>
                <a:endParaRPr lang="de-DE" sz="500" dirty="0"/>
              </a:p>
              <a:p>
                <a:pPr>
                  <a:spcBef>
                    <a:spcPts val="0"/>
                  </a:spcBef>
                </a:pPr>
                <a:endParaRPr lang="de-DE" sz="500" b="1" dirty="0"/>
              </a:p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3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Gib jeweils die Koordinaten des Scheitelpunkts und die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/>
                  <a:t>Funktionsgleichung der Parabel in der Scheitelpunktform an.</a:t>
                </a:r>
              </a:p>
              <a:p>
                <a:r>
                  <a:rPr lang="de-DE" sz="1600" dirty="0"/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BD17CC5-87BD-4004-DD6D-000EDD1FDB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83A09DA0-2597-F9C4-CC81-ED0FD69B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Scheitelpunktform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A4BE86-E32A-F260-730A-B62BEB68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440" y="1386361"/>
            <a:ext cx="3348000" cy="4269026"/>
          </a:xfrm>
          <a:prstGeom prst="rect">
            <a:avLst/>
          </a:prstGeom>
        </p:spPr>
      </p:pic>
      <p:grpSp>
        <p:nvGrpSpPr>
          <p:cNvPr id="25" name="Knopf3">
            <a:extLst>
              <a:ext uri="{FF2B5EF4-FFF2-40B4-BE49-F238E27FC236}">
                <a16:creationId xmlns:a16="http://schemas.microsoft.com/office/drawing/2014/main" id="{0F079546-FB42-1FCE-0BFC-2E2CFA66BF1B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22A82C51-9B02-992E-E666-C2502E4B572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Ellipse 22">
              <a:extLst>
                <a:ext uri="{FF2B5EF4-FFF2-40B4-BE49-F238E27FC236}">
                  <a16:creationId xmlns:a16="http://schemas.microsoft.com/office/drawing/2014/main" id="{A31B2265-BF1C-9643-AFE3-34CFBCF8D6C8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DD3C7DDE-1708-C2E8-114E-BA3460E3BFC7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772B28F7-244D-2A0C-F3D4-5CC26C98EE1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C5B6D86B-3159-1327-070F-19FA0E84BFEB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0" name="Hilfe 3 Grafik">
            <a:extLst>
              <a:ext uri="{FF2B5EF4-FFF2-40B4-BE49-F238E27FC236}">
                <a16:creationId xmlns:a16="http://schemas.microsoft.com/office/drawing/2014/main" id="{C9F71506-6D41-FA5F-97FB-572160236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C8B2050B-A788-1E24-55D4-565774B2C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DB885AE5-03D7-AEFF-A0B8-4F1D4E99DDFD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A911DB5E-B596-7937-6B77-5A6F7B1D65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7644094"/>
                  </p:ext>
                </p:extLst>
              </p:nvPr>
            </p:nvGraphicFramePr>
            <p:xfrm>
              <a:off x="195140" y="5041350"/>
              <a:ext cx="5175390" cy="1015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24698">
                      <a:extLst>
                        <a:ext uri="{9D8B030D-6E8A-4147-A177-3AD203B41FA5}">
                          <a16:colId xmlns:a16="http://schemas.microsoft.com/office/drawing/2014/main" val="1071173818"/>
                        </a:ext>
                      </a:extLst>
                    </a:gridCol>
                    <a:gridCol w="790547">
                      <a:extLst>
                        <a:ext uri="{9D8B030D-6E8A-4147-A177-3AD203B41FA5}">
                          <a16:colId xmlns:a16="http://schemas.microsoft.com/office/drawing/2014/main" val="362166804"/>
                        </a:ext>
                      </a:extLst>
                    </a:gridCol>
                    <a:gridCol w="1660145">
                      <a:extLst>
                        <a:ext uri="{9D8B030D-6E8A-4147-A177-3AD203B41FA5}">
                          <a16:colId xmlns:a16="http://schemas.microsoft.com/office/drawing/2014/main" val="3372711322"/>
                        </a:ext>
                      </a:extLst>
                    </a:gridCol>
                  </a:tblGrid>
                  <a:tr h="426938">
                    <a:tc>
                      <a:txBody>
                        <a:bodyPr/>
                        <a:lstStyle/>
                        <a:p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Die Normalparabel wird  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d>
                                  <m:dPr>
                                    <m:ctrlPr>
                                      <a:rPr lang="de-DE" sz="1200" b="1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/>
                                  <m:e/>
                                </m:d>
                              </m:oMath>
                            </m:oMathPara>
                          </a14:m>
                          <a:endParaRPr lang="de-DE" sz="1200" b="1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7692015"/>
                      </a:ext>
                    </a:extLst>
                  </a:tr>
                  <a:tr h="294485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5 Einheiten nach unten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4827030"/>
                      </a:ext>
                    </a:extLst>
                  </a:tr>
                  <a:tr h="294485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2 Einheiten nach links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598748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A911DB5E-B596-7937-6B77-5A6F7B1D65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7644094"/>
                  </p:ext>
                </p:extLst>
              </p:nvPr>
            </p:nvGraphicFramePr>
            <p:xfrm>
              <a:off x="195140" y="5041350"/>
              <a:ext cx="5175390" cy="1015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24698">
                      <a:extLst>
                        <a:ext uri="{9D8B030D-6E8A-4147-A177-3AD203B41FA5}">
                          <a16:colId xmlns:a16="http://schemas.microsoft.com/office/drawing/2014/main" val="1071173818"/>
                        </a:ext>
                      </a:extLst>
                    </a:gridCol>
                    <a:gridCol w="790547">
                      <a:extLst>
                        <a:ext uri="{9D8B030D-6E8A-4147-A177-3AD203B41FA5}">
                          <a16:colId xmlns:a16="http://schemas.microsoft.com/office/drawing/2014/main" val="362166804"/>
                        </a:ext>
                      </a:extLst>
                    </a:gridCol>
                    <a:gridCol w="1660145">
                      <a:extLst>
                        <a:ext uri="{9D8B030D-6E8A-4147-A177-3AD203B41FA5}">
                          <a16:colId xmlns:a16="http://schemas.microsoft.com/office/drawing/2014/main" val="3372711322"/>
                        </a:ext>
                      </a:extLst>
                    </a:gridCol>
                  </a:tblGrid>
                  <a:tr h="426938">
                    <a:tc>
                      <a:txBody>
                        <a:bodyPr/>
                        <a:lstStyle/>
                        <a:p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Die Normalparabel wird  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48387" r="-214516" b="-14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7692015"/>
                      </a:ext>
                    </a:extLst>
                  </a:tr>
                  <a:tr h="294485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5 Einheiten nach unten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4827030"/>
                      </a:ext>
                    </a:extLst>
                  </a:tr>
                  <a:tr h="294485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2 Einheiten nach links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598748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E56D5695-30F3-D973-182C-B8B2B0A8A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73173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A016073-B52B-AAD1-0BF1-BC9E8B0831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8464" y="1032883"/>
                <a:ext cx="9203968" cy="5192263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1 </a:t>
                </a:r>
                <a:r>
                  <a:rPr lang="de-DE" sz="1600" dirty="0"/>
                  <a:t>[MSA 2018 A5]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Scheitelpunkt: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de-DE" sz="1600" dirty="0"/>
                  <a:t> 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Funktionsgleichung in Scheitelpunktform: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sz="1800" dirty="0"/>
                  <a:t> </a:t>
                </a:r>
                <a:endParaRPr lang="de-DE" dirty="0"/>
              </a:p>
              <a:p>
                <a:pPr>
                  <a:spcBef>
                    <a:spcPts val="0"/>
                  </a:spcBef>
                </a:pPr>
                <a:endParaRPr lang="de-DE" dirty="0"/>
              </a:p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2 </a:t>
                </a:r>
                <a:r>
                  <a:rPr lang="de-DE" sz="1600" dirty="0"/>
                  <a:t>[vgl. MSA 2012 Basisaufgaben]</a:t>
                </a:r>
                <a:endParaRPr lang="de-DE" sz="1600" b="1" dirty="0"/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4 </m:t>
                        </m:r>
                      </m:e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 4</m:t>
                        </m:r>
                      </m:e>
                    </m:d>
                  </m:oMath>
                </a14:m>
                <a:r>
                  <a:rPr lang="de-DE" sz="1600" dirty="0"/>
                  <a:t> </a:t>
                </a:r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−3 </m:t>
                        </m:r>
                      </m:e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 −8</m:t>
                        </m:r>
                      </m:e>
                    </m:d>
                  </m:oMath>
                </a14:m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−5 </m:t>
                        </m:r>
                      </m:e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0 </m:t>
                        </m:r>
                      </m:e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de-DE" sz="1600" dirty="0"/>
                  <a:t> </a:t>
                </a:r>
              </a:p>
              <a:p>
                <a:pPr marL="346075" indent="-342900">
                  <a:buFont typeface="+mj-lt"/>
                  <a:buAutoNum type="alphaLcParenR"/>
                </a:pPr>
                <a:endParaRPr lang="de-DE" sz="1600" dirty="0"/>
              </a:p>
              <a:p>
                <a:r>
                  <a:rPr lang="de-DE" sz="1600" b="1" dirty="0"/>
                  <a:t>Aufgabe 3</a:t>
                </a:r>
                <a:endParaRPr lang="de-DE" sz="1600" dirty="0"/>
              </a:p>
              <a:p>
                <a:endParaRPr lang="de-DE" sz="1600" dirty="0"/>
              </a:p>
              <a:p>
                <a:pPr marL="0">
                  <a:buSzPct val="100000"/>
                </a:pP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1A016073-B52B-AAD1-0BF1-BC9E8B0831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464" y="1032883"/>
                <a:ext cx="9203968" cy="51922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36E36943-0B0A-884A-D059-5BA0062C3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000" y="1386000"/>
            <a:ext cx="3348000" cy="4269026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CE0E7165-AA59-FF91-C077-1377C0479944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030AB0-0C2F-408D-C1BE-595DBEE4D3BA}"/>
              </a:ext>
            </a:extLst>
          </p:cNvPr>
          <p:cNvSpPr/>
          <p:nvPr/>
        </p:nvSpPr>
        <p:spPr>
          <a:xfrm>
            <a:off x="7603200" y="5112000"/>
            <a:ext cx="79200" cy="79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BB6D0022-23BC-1924-693D-CE18843982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3643677"/>
                  </p:ext>
                </p:extLst>
              </p:nvPr>
            </p:nvGraphicFramePr>
            <p:xfrm>
              <a:off x="239056" y="4574122"/>
              <a:ext cx="5176352" cy="1075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56072">
                      <a:extLst>
                        <a:ext uri="{9D8B030D-6E8A-4147-A177-3AD203B41FA5}">
                          <a16:colId xmlns:a16="http://schemas.microsoft.com/office/drawing/2014/main" val="1071173818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362166804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:a16="http://schemas.microsoft.com/office/drawing/2014/main" val="3372711322"/>
                        </a:ext>
                      </a:extLst>
                    </a:gridCol>
                  </a:tblGrid>
                  <a:tr h="470277">
                    <a:tc>
                      <a:txBody>
                        <a:bodyPr/>
                        <a:lstStyle/>
                        <a:p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Die Normalparabel wird  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  <m:d>
                                  <m:dPr>
                                    <m:ctrlPr>
                                      <a:rPr lang="de-DE" sz="1200" b="1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/>
                                  <m:e/>
                                </m:d>
                              </m:oMath>
                            </m:oMathPara>
                          </a14:m>
                          <a:endParaRPr lang="de-DE" sz="1200" b="1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7692015"/>
                      </a:ext>
                    </a:extLst>
                  </a:tr>
                  <a:tr h="302739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5 Einheiten nach unten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de-DE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4827030"/>
                      </a:ext>
                    </a:extLst>
                  </a:tr>
                  <a:tr h="302739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2 Einheiten nach links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  <m:e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de-DE" sz="1200" b="0" i="1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+2)</m:t>
                                    </m:r>
                                  </m:e>
                                  <m:sup>
                                    <m:r>
                                      <a:rPr lang="de-DE" sz="1200" b="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200" b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598748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BB6D0022-23BC-1924-693D-CE18843982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3643677"/>
                  </p:ext>
                </p:extLst>
              </p:nvPr>
            </p:nvGraphicFramePr>
            <p:xfrm>
              <a:off x="239056" y="4574122"/>
              <a:ext cx="5176352" cy="1075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56072">
                      <a:extLst>
                        <a:ext uri="{9D8B030D-6E8A-4147-A177-3AD203B41FA5}">
                          <a16:colId xmlns:a16="http://schemas.microsoft.com/office/drawing/2014/main" val="1071173818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362166804"/>
                        </a:ext>
                      </a:extLst>
                    </a:gridCol>
                    <a:gridCol w="1584176">
                      <a:extLst>
                        <a:ext uri="{9D8B030D-6E8A-4147-A177-3AD203B41FA5}">
                          <a16:colId xmlns:a16="http://schemas.microsoft.com/office/drawing/2014/main" val="3372711322"/>
                        </a:ext>
                      </a:extLst>
                    </a:gridCol>
                  </a:tblGrid>
                  <a:tr h="470277">
                    <a:tc>
                      <a:txBody>
                        <a:bodyPr/>
                        <a:lstStyle/>
                        <a:p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Die Normalparabel wird  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83784" t="-2703" r="-170270" b="-1324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b="1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17692015"/>
                      </a:ext>
                    </a:extLst>
                  </a:tr>
                  <a:tr h="302739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5 Einheiten nach unten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83784" t="-158333" r="-17027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27200" t="-158333" r="-800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4827030"/>
                      </a:ext>
                    </a:extLst>
                  </a:tr>
                  <a:tr h="302739">
                    <a:tc>
                      <a:txBody>
                        <a:bodyPr/>
                        <a:lstStyle/>
                        <a:p>
                          <a:r>
                            <a:rPr lang="de-DE" sz="1200" b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um 2 Einheiten nach links verschoben.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83784" t="-258333" r="-17027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27200" t="-258333" r="-800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98748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3D698F-E197-9B4E-1788-D3C18F74C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408125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3039A44-A419-9B92-C912-C37D7943B2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</a:t>
                </a:r>
              </a:p>
              <a:p>
                <a:r>
                  <a:rPr lang="de-DE" sz="1600" dirty="0"/>
                  <a:t>Gegeben sei die Funktion f mit der 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/>
                  <a:t>. </a:t>
                </a:r>
                <a:br>
                  <a:rPr lang="de-DE" sz="1600" dirty="0"/>
                </a:br>
                <a:endParaRPr lang="de-DE" sz="1600" dirty="0"/>
              </a:p>
              <a:p>
                <a:pPr marL="342900" indent="-342900">
                  <a:buFont typeface="+mj-lt"/>
                  <a:buAutoNum type="alphaLcParenR"/>
                </a:pPr>
                <a:r>
                  <a:rPr lang="de-DE" sz="1600" dirty="0"/>
                  <a:t>Vervollständige die folgende Wertetabelle.</a:t>
                </a:r>
                <a:br>
                  <a:rPr lang="de-DE" sz="1600" dirty="0"/>
                </a:br>
                <a:br>
                  <a:rPr lang="de-DE" sz="1600" dirty="0"/>
                </a:br>
                <a:r>
                  <a:rPr lang="de-DE" sz="1600" dirty="0"/>
                  <a:t> </a:t>
                </a:r>
                <a:br>
                  <a:rPr lang="de-DE" sz="1600" dirty="0"/>
                </a:br>
                <a:br>
                  <a:rPr lang="de-DE" sz="1600" dirty="0"/>
                </a:br>
                <a:endParaRPr lang="de-DE" sz="1600" dirty="0"/>
              </a:p>
              <a:p>
                <a:pPr marL="342900" indent="-342900">
                  <a:buFont typeface="+mj-lt"/>
                  <a:buAutoNum type="alphaLcParenR"/>
                </a:pPr>
                <a:r>
                  <a:rPr lang="de-DE" sz="1600" dirty="0"/>
                  <a:t> Zeichne den Graphen der Funktion f im Intervall:</a:t>
                </a:r>
                <a:br>
                  <a:rPr lang="de-DE" sz="1600" dirty="0"/>
                </a:b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</m:t>
                    </m:r>
                  </m:oMath>
                </a14:m>
                <a:r>
                  <a:rPr lang="de-DE" sz="1600" dirty="0"/>
                  <a:t>.</a:t>
                </a:r>
                <a:br>
                  <a:rPr lang="de-DE" sz="1600" dirty="0"/>
                </a:br>
                <a:r>
                  <a:rPr lang="de-DE" sz="1600" dirty="0"/>
                  <a:t> 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de-DE" sz="1600" dirty="0"/>
                  <a:t>Überprüfe, welche der folgenden Punkte auf der</a:t>
                </a:r>
                <a:br>
                  <a:rPr lang="de-DE" sz="1600" dirty="0"/>
                </a:br>
                <a:r>
                  <a:rPr lang="de-DE" sz="1600" dirty="0"/>
                  <a:t>Normalparabel  liegen: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sz="16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de-DE" sz="16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C</m:t>
                    </m:r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de-DE" sz="16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e>
                    </m:d>
                  </m:oMath>
                </a14:m>
                <a:r>
                  <a:rPr lang="de-DE" sz="16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de-DE" sz="1600" dirty="0"/>
              </a:p>
              <a:p>
                <a:pPr marL="0"/>
                <a:br>
                  <a:rPr lang="de-DE" sz="1600" dirty="0"/>
                </a:b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B3039A44-A419-9B92-C912-C37D7943B2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428A1598-86DD-8112-046C-9A1A4EE0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Normalparabel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F2FA8A-2E73-CD7E-04AB-5D8AA9CDBD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8">
                <a:extLst>
                  <a:ext uri="{FF2B5EF4-FFF2-40B4-BE49-F238E27FC236}">
                    <a16:creationId xmlns:a16="http://schemas.microsoft.com/office/drawing/2014/main" id="{1BD0141A-1A8A-064E-55B4-8F9208C87D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5971317"/>
                  </p:ext>
                </p:extLst>
              </p:nvPr>
            </p:nvGraphicFramePr>
            <p:xfrm>
              <a:off x="560512" y="2327280"/>
              <a:ext cx="418413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3017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8">
                <a:extLst>
                  <a:ext uri="{FF2B5EF4-FFF2-40B4-BE49-F238E27FC236}">
                    <a16:creationId xmlns:a16="http://schemas.microsoft.com/office/drawing/2014/main" id="{1BD0141A-1A8A-064E-55B4-8F9208C87D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5971317"/>
                  </p:ext>
                </p:extLst>
              </p:nvPr>
            </p:nvGraphicFramePr>
            <p:xfrm>
              <a:off x="560512" y="2327280"/>
              <a:ext cx="418413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3017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9" t="-3333" r="-70731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000" t="-3333" r="-59047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878" t="-3333" r="-5048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4878" t="-3333" r="-4048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4878" t="-3333" r="-3048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2857" t="-3333" r="-1976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07317" t="-3333" r="-10243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07317" t="-3333" r="-2439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9" t="-106897" r="-707317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E6A83FD3-288E-0756-17D3-7B13CF8BF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510" y="1240457"/>
            <a:ext cx="3253885" cy="4680000"/>
          </a:xfrm>
          <a:prstGeom prst="rect">
            <a:avLst/>
          </a:prstGeom>
        </p:spPr>
      </p:pic>
      <p:grpSp>
        <p:nvGrpSpPr>
          <p:cNvPr id="29" name="Knopf2">
            <a:extLst>
              <a:ext uri="{FF2B5EF4-FFF2-40B4-BE49-F238E27FC236}">
                <a16:creationId xmlns:a16="http://schemas.microsoft.com/office/drawing/2014/main" id="{11BE4455-06F6-4255-40B7-CA6B4409ED54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025551B-3F91-3724-8D00-88E5B07DE68E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Ellipse 25">
              <a:extLst>
                <a:ext uri="{FF2B5EF4-FFF2-40B4-BE49-F238E27FC236}">
                  <a16:creationId xmlns:a16="http://schemas.microsoft.com/office/drawing/2014/main" id="{368BA90F-1376-2EDB-B3DB-2B074A95E655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55735B65-84ED-196F-468C-CC972642E492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30D4BFB2-40F0-7F4F-B70D-C812BE03878C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11A3EC9A-4AB9-C72F-9B69-D157DD70B9C5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2" name="Hilfe 2 Grafik">
            <a:extLst>
              <a:ext uri="{FF2B5EF4-FFF2-40B4-BE49-F238E27FC236}">
                <a16:creationId xmlns:a16="http://schemas.microsoft.com/office/drawing/2014/main" id="{D29C7D07-6123-7783-95DB-377C1EA8D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69C772B2-81FF-F2CF-8636-6B9E34E32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2" name="Titel 3">
            <a:extLst>
              <a:ext uri="{FF2B5EF4-FFF2-40B4-BE49-F238E27FC236}">
                <a16:creationId xmlns:a16="http://schemas.microsoft.com/office/drawing/2014/main" id="{85742730-7C53-A7CC-7305-424BB5ED2DBB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1</a:t>
            </a:r>
          </a:p>
        </p:txBody>
      </p:sp>
    </p:spTree>
    <p:extLst>
      <p:ext uri="{BB962C8B-B14F-4D97-AF65-F5344CB8AC3E}">
        <p14:creationId xmlns:p14="http://schemas.microsoft.com/office/powerpoint/2010/main" val="2677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CFFEA-8550-B1B0-0505-CFEBB18FA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25D132E-D5AD-21BD-90B7-5ED048879E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2016 Basisaufgaben]</a:t>
                </a:r>
                <a:endParaRPr lang="de-DE" sz="1600" b="1" dirty="0"/>
              </a:p>
              <a:p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Gib </a:t>
                </a:r>
                <a:r>
                  <a:rPr lang="de-DE" sz="160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alle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Lösungen der Gleichung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=9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an. </a:t>
                </a:r>
              </a:p>
              <a:p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de-DE" sz="16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Aufgabe 2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2010 Basisaufgaben]</a:t>
                </a:r>
                <a:endParaRPr lang="de-DE" sz="1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Bestimme alle Lösungen der Gleichung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−1=120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 </a:t>
                </a:r>
              </a:p>
              <a:p>
                <a:endParaRPr lang="de-DE" sz="1600" b="1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r>
                  <a:rPr lang="de-DE" sz="16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Aufgabe 3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2014 Basisaufgaben]</a:t>
                </a:r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Gib die beiden Lösungen der 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Wingdings-Regular"/>
                        <a:cs typeface="Calibri" panose="020F0502020204030204" pitchFamily="34" charset="0"/>
                      </a:rPr>
                      <m:t>5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Wingdings-Regular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e>
                    </m:d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an. </a:t>
                </a:r>
              </a:p>
              <a:p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r>
                  <a:rPr lang="de-DE" sz="16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Aufgabe 4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2012 Basisaufgaben]</a:t>
                </a:r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Entscheide, welche Lösungsmenge zur 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0=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∙(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−4)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gehört.</a:t>
                </a:r>
                <a:b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</a:br>
                <a:r>
                  <a:rPr lang="de-DE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Kreuze an.</a:t>
                </a:r>
                <a:br>
                  <a:rPr lang="de-DE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</a:br>
                <a:r>
                  <a:rPr lang="de-DE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☐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 = {0; – 4}           </a:t>
                </a:r>
                <a:r>
                  <a:rPr lang="de-DE" sz="16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☐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 = {0; 4}           </a:t>
                </a:r>
                <a:r>
                  <a:rPr lang="de-DE" sz="16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☐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 = { }</a:t>
                </a:r>
                <a:b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</a:b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25D132E-D5AD-21BD-90B7-5ED048879E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64546D14-080C-681B-7E3A-FFFE7F06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Quadratische Gleichungen</a:t>
            </a:r>
          </a:p>
        </p:txBody>
      </p:sp>
      <p:grpSp>
        <p:nvGrpSpPr>
          <p:cNvPr id="31" name="Knopf1">
            <a:extLst>
              <a:ext uri="{FF2B5EF4-FFF2-40B4-BE49-F238E27FC236}">
                <a16:creationId xmlns:a16="http://schemas.microsoft.com/office/drawing/2014/main" id="{0080C104-5731-F560-0BE4-7DAC51AEA437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33B44A9F-8ADA-11C7-C403-38166B1465BE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48DB5A8C-62E3-908C-1D4B-22CA51C999C2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2" name="Hilfe 1 Grafik">
            <a:extLst>
              <a:ext uri="{FF2B5EF4-FFF2-40B4-BE49-F238E27FC236}">
                <a16:creationId xmlns:a16="http://schemas.microsoft.com/office/drawing/2014/main" id="{238577FA-D086-D938-FA23-D536BB36B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DE1D5EB0-D5F2-3EE5-D965-8BAF77E8C86B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9</a:t>
            </a:r>
          </a:p>
        </p:txBody>
      </p:sp>
      <p:grpSp>
        <p:nvGrpSpPr>
          <p:cNvPr id="3" name="Knopf6">
            <a:extLst>
              <a:ext uri="{FF2B5EF4-FFF2-40B4-BE49-F238E27FC236}">
                <a16:creationId xmlns:a16="http://schemas.microsoft.com/office/drawing/2014/main" id="{26A110B8-0C83-3BCE-11C2-6FA68532145E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2FB057A-DC1D-8AE2-27C6-AF47B4AC3DD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Ellipse 13">
              <a:extLst>
                <a:ext uri="{FF2B5EF4-FFF2-40B4-BE49-F238E27FC236}">
                  <a16:creationId xmlns:a16="http://schemas.microsoft.com/office/drawing/2014/main" id="{52D18CDB-4AFB-4645-F856-A09433EEF751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Hilfe 6 Grafik">
            <a:extLst>
              <a:ext uri="{FF2B5EF4-FFF2-40B4-BE49-F238E27FC236}">
                <a16:creationId xmlns:a16="http://schemas.microsoft.com/office/drawing/2014/main" id="{4957F128-B5FC-0B66-A446-D60047727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12" y="1663663"/>
            <a:ext cx="7594199" cy="4813224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D56778EA-9317-6DD6-2C31-14423684A2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43870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1.48148E-6 L -0.88093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4.87179E-6 1.48148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FDD95-9A41-F8C9-2EF2-C1EC9B27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6103591-BEFE-DF8D-3059-81488EB2B5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8464" y="1032883"/>
                <a:ext cx="9203968" cy="5192263"/>
              </a:xfrm>
            </p:spPr>
            <p:txBody>
              <a:bodyPr/>
              <a:lstStyle/>
              <a:p>
                <a:r>
                  <a:rPr lang="de-DE" sz="1600" b="1" dirty="0"/>
                  <a:t>Aufgabe 1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2016 Basisaufgaben]</a:t>
                </a:r>
                <a:endParaRPr lang="de-DE" sz="16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=9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de-DE" sz="16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/>
                          </m:rad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=3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</m:t>
                    </m:r>
                  </m:oMath>
                </a14:m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de-DE" sz="5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de-DE" sz="16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Aufgabe 2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2010 Basisaufgaben]</a:t>
                </a:r>
                <a:endParaRPr lang="de-DE" sz="16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6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−1=120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=121   </m:t>
                    </m:r>
                    <m:d>
                      <m:dPr>
                        <m:begChr m:val="|"/>
                        <m:endChr m:val=""/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de-DE" sz="16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radPr>
                          <m:deg/>
                          <m:e/>
                        </m:rad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de-DE" sz="16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11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de-DE" sz="16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=−</m:t>
                    </m:r>
                    <m: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11</m:t>
                    </m:r>
                  </m:oMath>
                </a14:m>
                <a:endParaRPr lang="de-DE" sz="1600" b="1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endParaRPr lang="de-DE" sz="500" b="1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r>
                  <a:rPr lang="de-DE" sz="16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Aufgabe 3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2014 Basisaufgaben]</a:t>
                </a:r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Wingdings-Regular"/>
                          <a:cs typeface="Calibri" panose="020F0502020204030204" pitchFamily="34" charset="0"/>
                        </a:rPr>
                        <m:t>5</m:t>
                      </m:r>
                      <m:r>
                        <a:rPr lang="de-DE" sz="1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Wingdings-Regular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de-DE" sz="1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de-DE" sz="16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−1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=0</m:t>
                      </m:r>
                    </m:oMath>
                  </m:oMathPara>
                </a14:m>
                <a:endParaRPr lang="de-DE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de-DE" sz="16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de-DE" sz="16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	</a:t>
                </a:r>
                <a:r>
                  <a:rPr lang="de-DE" sz="1600" u="sng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Probe:</a:t>
                </a:r>
                <a:r>
                  <a:rPr lang="de-DE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Wingdings-Regular"/>
                        <a:cs typeface="Calibri" panose="020F0502020204030204" pitchFamily="34" charset="0"/>
                      </a:rPr>
                      <m:t>5</m:t>
                    </m:r>
                    <m:r>
                      <a:rPr lang="de-DE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  <m: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e>
                    </m:d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=0∙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e>
                    </m:d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und </a:t>
                </a:r>
                <a:r>
                  <a:rPr lang="de-DE" sz="1600" u="sng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Probe:</a:t>
                </a:r>
                <a:r>
                  <a:rPr lang="de-DE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Wingdings-Regular"/>
                        <a:cs typeface="Calibri" panose="020F0502020204030204" pitchFamily="34" charset="0"/>
                      </a:rPr>
                      <m:t>5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  <m: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e>
                    </m:d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</a:p>
              <a:p>
                <a:endParaRPr lang="de-DE" sz="5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r>
                  <a:rPr lang="de-DE" sz="1600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Aufgabe 4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[MSA 2012 Basisaufgaben]</a:t>
                </a:r>
                <a:endParaRPr lang="de-DE" sz="1600" dirty="0">
                  <a:solidFill>
                    <a:srgbClr val="000000"/>
                  </a:solidFill>
                  <a:latin typeface="Calibri" panose="020F0502020204030204" pitchFamily="34" charset="0"/>
                  <a:ea typeface="Wingdings-Regular"/>
                  <a:cs typeface="Calibri" panose="020F0502020204030204" pitchFamily="34" charset="0"/>
                </a:endParaRPr>
              </a:p>
              <a:p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Entscheide, welche Lösungsmenge zur 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0=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∙(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−4)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 gehört.</a:t>
                </a:r>
                <a:b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</a:br>
                <a:r>
                  <a:rPr lang="de-DE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Kreuze an.</a:t>
                </a:r>
                <a:br>
                  <a:rPr lang="de-DE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</a:br>
                <a:r>
                  <a:rPr lang="de-DE" sz="1600" dirty="0"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☐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L = {0; – 4}           </a:t>
                </a:r>
                <a:r>
                  <a:rPr lang="de-DE" sz="1600" dirty="0">
                    <a:ea typeface="Times New Roman" panose="02020603050405020304" pitchFamily="18" charset="0"/>
                    <a:cs typeface="Calibri" panose="020F0502020204030204" pitchFamily="34" charset="0"/>
                  </a:rPr>
                  <a:t>☒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L = {0; 4}           </a:t>
                </a:r>
                <a:r>
                  <a:rPr lang="de-DE" sz="1600" dirty="0">
                    <a:ea typeface="Times New Roman" panose="02020603050405020304" pitchFamily="18" charset="0"/>
                    <a:cs typeface="Calibri" panose="020F0502020204030204" pitchFamily="34" charset="0"/>
                  </a:rPr>
                  <a:t>☐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ea typeface="Wingdings-Regular"/>
                    <a:cs typeface="Calibri" panose="020F0502020204030204" pitchFamily="34" charset="0"/>
                  </a:rPr>
                  <a:t> </a:t>
                </a:r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Calibri" panose="020F0502020204030204" pitchFamily="34" charset="0"/>
                  </a:rPr>
                  <a:t>L = { }</a:t>
                </a:r>
              </a:p>
              <a:p>
                <a:r>
                  <a:rPr lang="de-DE" sz="1600" u="sng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Probe:</a:t>
                </a:r>
                <a:r>
                  <a:rPr lang="de-DE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Wingdings-Regular"/>
                        <a:cs typeface="Calibri" panose="020F0502020204030204" pitchFamily="34" charset="0"/>
                      </a:rPr>
                      <m:t>0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=0∙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e>
                    </m:d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=0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∙(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−4)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latin typeface="Calibri" panose="020F0502020204030204" pitchFamily="34" charset="0"/>
                    <a:ea typeface="Wingdings-Regular"/>
                    <a:cs typeface="Calibri" panose="020F0502020204030204" pitchFamily="34" charset="0"/>
                  </a:rPr>
                  <a:t>und </a:t>
                </a:r>
                <a:r>
                  <a:rPr lang="de-DE" sz="1600" u="sng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Probe:</a:t>
                </a:r>
                <a:r>
                  <a:rPr lang="de-DE" sz="1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Wingdings-Regular"/>
                        <a:cs typeface="Calibri" panose="020F0502020204030204" pitchFamily="34" charset="0"/>
                      </a:rPr>
                      <m:t>0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4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∙0</m:t>
                    </m:r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4∙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4−4</m:t>
                        </m:r>
                      </m:e>
                    </m:d>
                  </m:oMath>
                </a14:m>
                <a:br>
                  <a:rPr lang="de-DE" sz="16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</a:br>
                <a:endParaRPr lang="de-DE" sz="1600" dirty="0"/>
              </a:p>
              <a:p>
                <a:pPr marL="0">
                  <a:buSzPct val="100000"/>
                </a:pPr>
                <a:endParaRPr lang="de-DE" sz="1800" dirty="0"/>
              </a:p>
              <a:p>
                <a:pPr marL="0">
                  <a:buSzPct val="100000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0">
                  <a:buSzPct val="100000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pPr marL="0">
                  <a:buSzPct val="100000"/>
                </a:pPr>
                <a:endParaRPr lang="de-DE" dirty="0"/>
              </a:p>
              <a:p>
                <a:pPr marL="228600" indent="-228600">
                  <a:buSzPct val="100000"/>
                  <a:buAutoNum type="alphaLcPeriod"/>
                </a:pPr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36103591-BEFE-DF8D-3059-81488EB2B5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464" y="1032883"/>
                <a:ext cx="9203968" cy="51922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3">
            <a:extLst>
              <a:ext uri="{FF2B5EF4-FFF2-40B4-BE49-F238E27FC236}">
                <a16:creationId xmlns:a16="http://schemas.microsoft.com/office/drawing/2014/main" id="{065FC498-1333-993A-ADF8-BCFA3BA73676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9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77D4B923-B51D-55CA-3A1D-5B28E90C7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536300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755BB65-DE6B-871D-7F5E-8D08E42AF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 </a:t>
                </a:r>
                <a:r>
                  <a:rPr lang="de-DE" sz="1600" dirty="0"/>
                  <a:t>[vgl. MSA 2016 N A4] </a:t>
                </a:r>
                <a:endParaRPr lang="de-DE" sz="1600" b="1" dirty="0"/>
              </a:p>
              <a:p>
                <a:r>
                  <a:rPr lang="de-DE" sz="1600" dirty="0"/>
                  <a:t>Berechne für die Funktionen mit folgenden Gleichungen die Nullstellen.</a:t>
                </a:r>
              </a:p>
              <a:p>
                <a:endParaRPr lang="de-DE" sz="1600" dirty="0"/>
              </a:p>
              <a:p>
                <a:pPr marL="342900" indent="-342900">
                  <a:spcBef>
                    <a:spcPts val="0"/>
                  </a:spcBef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dirty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0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de-DE" sz="1600" i="0" dirty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 dirty="0">
                        <a:latin typeface="Cambria Math" panose="02040503050406030204" pitchFamily="18" charset="0"/>
                      </a:rPr>
                      <m:t>+7</m:t>
                    </m:r>
                  </m:oMath>
                </a14:m>
                <a:r>
                  <a:rPr lang="de-DE" sz="1600" b="0" dirty="0"/>
                  <a:t>  </a:t>
                </a:r>
                <a:br>
                  <a:rPr lang="de-DE" sz="1600" dirty="0"/>
                </a:br>
                <a:r>
                  <a:rPr lang="de-DE" sz="1600" dirty="0"/>
                  <a:t> </a:t>
                </a:r>
              </a:p>
              <a:p>
                <a:pPr marL="342900" indent="-342900">
                  <a:spcBef>
                    <a:spcPts val="0"/>
                  </a:spcBef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>
                        <a:latin typeface="Cambria Math" panose="02040503050406030204" pitchFamily="18" charset="0"/>
                      </a:rPr>
                      <m:t>i</m:t>
                    </m:r>
                    <m:d>
                      <m:dPr>
                        <m:ctrlPr>
                          <a:rPr lang="de-DE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0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de-DE" sz="1600" i="0" dirty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 dirty="0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br>
                  <a:rPr lang="de-DE" sz="1600" dirty="0"/>
                </a:br>
                <a:endParaRPr lang="de-DE" sz="1600" dirty="0"/>
              </a:p>
              <a:p>
                <a:pPr marL="342900" indent="-342900">
                  <a:spcBef>
                    <a:spcPts val="0"/>
                  </a:spcBef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k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br>
                  <a:rPr lang="de-DE" sz="1600" dirty="0"/>
                </a:br>
                <a:r>
                  <a:rPr lang="de-DE" sz="1600" dirty="0"/>
                  <a:t> </a:t>
                </a:r>
              </a:p>
              <a:p>
                <a:pPr marL="342900" indent="-342900">
                  <a:spcBef>
                    <a:spcPts val="0"/>
                  </a:spcBef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>
                        <a:latin typeface="Cambria Math" panose="02040503050406030204" pitchFamily="18" charset="0"/>
                      </a:rPr>
                      <m:t>j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de-DE" sz="1600" i="0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0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0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m:rPr>
                        <m:sty m:val="p"/>
                      </m:rPr>
                      <a:rPr lang="de-DE" sz="1600" i="0" dirty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 dirty="0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de-DE" sz="1600" dirty="0"/>
                  <a:t> </a:t>
                </a:r>
              </a:p>
              <a:p>
                <a:pPr marL="342900" indent="-342900">
                  <a:spcBef>
                    <a:spcPts val="0"/>
                  </a:spcBef>
                  <a:buFont typeface="+mj-lt"/>
                  <a:buAutoNum type="alphaLcParenR"/>
                </a:pPr>
                <a:endParaRPr lang="de-DE" sz="1600" dirty="0"/>
              </a:p>
              <a:p>
                <a:endParaRPr lang="de-DE" sz="16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755BB65-DE6B-871D-7F5E-8D08E42AF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FA7B9FD1-20AC-B17C-0A05-CB71A06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Nullstellen</a:t>
            </a:r>
          </a:p>
        </p:txBody>
      </p:sp>
      <p:grpSp>
        <p:nvGrpSpPr>
          <p:cNvPr id="16" name="Knopf6">
            <a:extLst>
              <a:ext uri="{FF2B5EF4-FFF2-40B4-BE49-F238E27FC236}">
                <a16:creationId xmlns:a16="http://schemas.microsoft.com/office/drawing/2014/main" id="{236F2CA0-0677-19DA-BD7D-E44C5BABD3F0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38CDFD1-CF4A-FA7E-8479-76839A545F2E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Ellipse 13">
              <a:extLst>
                <a:ext uri="{FF2B5EF4-FFF2-40B4-BE49-F238E27FC236}">
                  <a16:creationId xmlns:a16="http://schemas.microsoft.com/office/drawing/2014/main" id="{DA65FFBE-2488-7F0F-2E62-8C533E78431A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Knopf5">
            <a:extLst>
              <a:ext uri="{FF2B5EF4-FFF2-40B4-BE49-F238E27FC236}">
                <a16:creationId xmlns:a16="http://schemas.microsoft.com/office/drawing/2014/main" id="{950E5F4A-5984-D4E3-4DEB-6243A7E45900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CFF3F0FE-3D19-1E74-20DC-CB164EED92C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Ellipse 16">
              <a:extLst>
                <a:ext uri="{FF2B5EF4-FFF2-40B4-BE49-F238E27FC236}">
                  <a16:creationId xmlns:a16="http://schemas.microsoft.com/office/drawing/2014/main" id="{1D896D55-A105-A1C8-86F3-B4DF2997FBA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C6FB85F4-9714-2E05-AB4E-52B720A924E0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B1060AAD-B44F-B89A-D5D5-C6A4530D6F56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C7972D20-0CDB-9ED3-9A89-5C13A3DC7E65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7" name="Hilfe 6 Grafik">
            <a:extLst>
              <a:ext uri="{FF2B5EF4-FFF2-40B4-BE49-F238E27FC236}">
                <a16:creationId xmlns:a16="http://schemas.microsoft.com/office/drawing/2014/main" id="{A56493E9-46FE-8AE4-944C-256BCF8D1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12" y="1663663"/>
            <a:ext cx="7594199" cy="4813224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38" name="Hilfe 5 Grafik">
            <a:extLst>
              <a:ext uri="{FF2B5EF4-FFF2-40B4-BE49-F238E27FC236}">
                <a16:creationId xmlns:a16="http://schemas.microsoft.com/office/drawing/2014/main" id="{E6A5E901-827E-FB5A-004F-BAD32EEB1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279" y="1483840"/>
            <a:ext cx="758542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2D271564-A8D5-F0B0-9E88-F72EE6AD2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B9F475B6-4136-C0EF-D957-3B935EC9EA5A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1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629D25-4C6A-790E-2BBE-51A38E09F200}"/>
              </a:ext>
            </a:extLst>
          </p:cNvPr>
          <p:cNvSpPr txBox="1"/>
          <p:nvPr/>
        </p:nvSpPr>
        <p:spPr>
          <a:xfrm>
            <a:off x="28800" y="184482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E9AACD-A91C-64B4-89E2-70E5454D0AB1}"/>
              </a:ext>
            </a:extLst>
          </p:cNvPr>
          <p:cNvSpPr txBox="1"/>
          <p:nvPr/>
        </p:nvSpPr>
        <p:spPr>
          <a:xfrm>
            <a:off x="28800" y="23220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173583-3B35-EC13-9CCA-6660623DB191}"/>
              </a:ext>
            </a:extLst>
          </p:cNvPr>
          <p:cNvSpPr txBox="1"/>
          <p:nvPr/>
        </p:nvSpPr>
        <p:spPr>
          <a:xfrm>
            <a:off x="28800" y="28440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38B27A5-8CA8-FFFA-88AA-AB115B7029DF}"/>
              </a:ext>
            </a:extLst>
          </p:cNvPr>
          <p:cNvSpPr txBox="1"/>
          <p:nvPr/>
        </p:nvSpPr>
        <p:spPr>
          <a:xfrm>
            <a:off x="28800" y="330647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B3689DBF-2B35-01F8-47E5-4EF2DF7C7A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1126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1.48148E-6 L -0.88093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4.87179E-6 1.48148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2.96296E-6 L -0.88093 2.9629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2.96296E-6 L -4.35897E-6 2.96296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BD5074-1BF5-59EF-8F16-3924D2C34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57861"/>
            <a:r>
              <a:rPr lang="de-DE">
                <a:solidFill>
                  <a:prstClr val="black">
                    <a:tint val="75000"/>
                  </a:prstClr>
                </a:solidFill>
              </a:rPr>
              <a:t>Geometrie – ebene Figuren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D90CCC8C-D1D6-D405-6278-F580F79962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 </a:t>
                </a:r>
                <a:r>
                  <a:rPr lang="de-DE" sz="1600" dirty="0"/>
                  <a:t>[vgl. MSA 2016 N A4] </a:t>
                </a:r>
              </a:p>
              <a:p>
                <a:r>
                  <a:rPr lang="de-DE" sz="1600" dirty="0"/>
                  <a:t>*a)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num>
                                  <m:den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</m:rad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de-DE" sz="16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de-DE" sz="16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6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  <m:r>
                          <a:rPr lang="de-DE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rad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=−4</m:t>
                    </m:r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de-DE" sz="1600" dirty="0"/>
                  <a:t>3</a:t>
                </a:r>
                <a:br>
                  <a:rPr lang="de-DE" sz="1600" dirty="0"/>
                </a:b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=−4−3=−7; 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=−4+3=−1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:r>
                  <a:rPr lang="de-DE" sz="1600" dirty="0"/>
                  <a:t>    </a:t>
                </a:r>
              </a:p>
              <a:p>
                <a:pPr algn="l"/>
                <a:r>
                  <a:rPr lang="de-DE" sz="1600" b="0" dirty="0"/>
                  <a:t>*b)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:r>
                  <a:rPr lang="de-DE" sz="1600" dirty="0"/>
                  <a:t>    </a:t>
                </a:r>
              </a:p>
              <a:p>
                <a:pPr algn="l"/>
                <a:r>
                  <a:rPr lang="de-DE" sz="1600" dirty="0"/>
                  <a:t>*c)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=2+</m:t>
                    </m:r>
                    <m:rad>
                      <m:radPr>
                        <m:degHide m:val="on"/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≈3,7 </m:t>
                    </m:r>
                  </m:oMath>
                </a14:m>
                <a:r>
                  <a:rPr lang="de-DE" sz="16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=2−</m:t>
                    </m:r>
                    <m:rad>
                      <m:radPr>
                        <m:degHide m:val="on"/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≈0,3</m:t>
                    </m:r>
                  </m:oMath>
                </a14:m>
                <a:br>
                  <a:rPr lang="de-DE" sz="1600" b="0" dirty="0"/>
                </a:br>
                <a:endParaRPr lang="de-DE" sz="1600" b="0" dirty="0"/>
              </a:p>
              <a:p>
                <a:pPr algn="l"/>
                <a:r>
                  <a:rPr lang="de-DE" sz="1600" dirty="0"/>
                  <a:t>*d) </a:t>
                </a:r>
                <a:endParaRPr lang="de-DE" sz="16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de-DE" sz="16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de-DE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de-DE" sz="16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6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de-DE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600"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de-DE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lang="de-DE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rad>
                    </m:oMath>
                  </m:oMathPara>
                </a14:m>
                <a:endParaRPr lang="de-DE" sz="1600" b="0" i="0" dirty="0">
                  <a:latin typeface="Cambria Math" panose="02040503050406030204" pitchFamily="18" charset="0"/>
                </a:endParaRPr>
              </a:p>
              <a:p>
                <a:pPr algn="l"/>
                <a:r>
                  <a:rPr lang="de-DE" sz="1600" b="0" i="0" dirty="0">
                    <a:latin typeface="+mj-lt"/>
                  </a:rPr>
                  <a:t>Wurzel aus negativer Zahl nicht möglich ⇒ keine Nullstellen</a:t>
                </a:r>
                <a:br>
                  <a:rPr lang="de-DE" sz="1600" dirty="0"/>
                </a:br>
                <a:endParaRPr lang="de-DE" sz="1600" dirty="0"/>
              </a:p>
              <a:p>
                <a:pPr marL="346075" indent="-342900" algn="l">
                  <a:buAutoNum type="alphaLcParenR"/>
                </a:pPr>
                <a:endParaRPr lang="de-DE" sz="1600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D90CCC8C-D1D6-D405-6278-F580F7996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3">
            <a:extLst>
              <a:ext uri="{FF2B5EF4-FFF2-40B4-BE49-F238E27FC236}">
                <a16:creationId xmlns:a16="http://schemas.microsoft.com/office/drawing/2014/main" id="{A2AADC63-1458-2474-DF45-382784EA11A6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1</a:t>
            </a:r>
          </a:p>
        </p:txBody>
      </p:sp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86CD7543-3ECB-9E60-3062-46EB7168EAE1}"/>
              </a:ext>
            </a:extLst>
          </p:cNvPr>
          <p:cNvSpPr txBox="1">
            <a:spLocks/>
          </p:cNvSpPr>
          <p:nvPr/>
        </p:nvSpPr>
        <p:spPr>
          <a:xfrm>
            <a:off x="5889104" y="5991091"/>
            <a:ext cx="3280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kumimoji="0" lang="de-DE" sz="1000" b="1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9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868099B-321A-EB68-8B84-3BEA18151B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2018 A5]</a:t>
                </a:r>
              </a:p>
              <a:p>
                <a:r>
                  <a:rPr lang="de-DE" sz="1600" dirty="0"/>
                  <a:t>Der Scheitelpunkt einer Normalparabel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liegt auf der y-Achse.</a:t>
                </a:r>
                <a:br>
                  <a:rPr lang="de-DE" sz="1600" dirty="0"/>
                </a:br>
                <a:r>
                  <a:rPr lang="de-DE" sz="1600" dirty="0"/>
                  <a:t>Die 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hat zwei Nullstellen.</a:t>
                </a:r>
              </a:p>
              <a:p>
                <a:r>
                  <a:rPr lang="de-DE" sz="1600" dirty="0"/>
                  <a:t>*a) Zeichne eine mögliche 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in das Koordinatensystem.</a:t>
                </a:r>
              </a:p>
              <a:p>
                <a:r>
                  <a:rPr lang="de-DE" sz="1600" dirty="0"/>
                  <a:t>*b) Gib für Deine 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eine Gleichung an.</a:t>
                </a:r>
                <a:br>
                  <a:rPr lang="de-DE" sz="1600" dirty="0"/>
                </a:br>
                <a:endParaRPr lang="de-DE" sz="1600" dirty="0"/>
              </a:p>
              <a:p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2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[MSA 2014 X A7]</a:t>
                </a:r>
              </a:p>
              <a:p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*a) Eine Parabel p hat die Funktionsgleichung 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b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Gib die Gleichung für eine weitere Parabel k an, welche </a:t>
                </a:r>
                <a:b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denselben Scheitelpunkt hat wie die Parabel p.</a:t>
                </a:r>
              </a:p>
              <a:p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3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[vgl. MSA 2022 N A3]</a:t>
                </a:r>
              </a:p>
              <a:p>
                <a:r>
                  <a:rPr lang="de-DE" sz="16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*a) Die Parabel h hat die Scheitelpunktform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d>
                      <m:dPr>
                        <m:ctrlP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dirty="0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de-DE" sz="1600" b="0" i="1" dirty="0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de-DE" sz="1600" b="0" i="1" dirty="0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+1,5</m:t>
                            </m:r>
                          </m:e>
                        </m:d>
                      </m:e>
                      <m:sup>
                        <m:r>
                          <a:rPr lang="de-DE" sz="1600" b="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b="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</m:t>
                    </m:r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br>
                  <a:rPr lang="de-DE" sz="16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de-DE" sz="16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Ermittle die Funktionsgleichung der Parabel h in der Form </a:t>
                </a:r>
              </a:p>
              <a:p>
                <a14:m>
                  <m:oMath xmlns:m="http://schemas.openxmlformats.org/officeDocument/2006/math"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d>
                      <m:dPr>
                        <m:ctrlP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b="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de-DE" sz="1600" b="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𝑝𝑥</m:t>
                    </m:r>
                    <m:r>
                      <a:rPr lang="de-DE" sz="1600" b="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de-DE" sz="1600" b="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𝑞</m:t>
                    </m:r>
                  </m:oMath>
                </a14:m>
                <a:r>
                  <a:rPr lang="de-DE" sz="16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868099B-321A-EB68-8B84-3BEA18151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E413F678-29EB-A773-F643-73EA9D7D8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Scheitelpunktform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7CAC3F-D4E7-53A2-6153-2E16C23E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96" y="1340768"/>
            <a:ext cx="3387979" cy="4320000"/>
          </a:xfrm>
          <a:prstGeom prst="rect">
            <a:avLst/>
          </a:prstGeom>
        </p:spPr>
      </p:pic>
      <p:grpSp>
        <p:nvGrpSpPr>
          <p:cNvPr id="28" name="Knopf3">
            <a:extLst>
              <a:ext uri="{FF2B5EF4-FFF2-40B4-BE49-F238E27FC236}">
                <a16:creationId xmlns:a16="http://schemas.microsoft.com/office/drawing/2014/main" id="{E96B7136-1BA7-4DF0-9495-F4B3A085CB87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5593370-0C51-253F-BB42-3C54FF7BEEF8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Ellipse 22">
              <a:extLst>
                <a:ext uri="{FF2B5EF4-FFF2-40B4-BE49-F238E27FC236}">
                  <a16:creationId xmlns:a16="http://schemas.microsoft.com/office/drawing/2014/main" id="{B5F7F6D7-ED14-57DB-35A9-EABF89DCD397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4" name="Knopf1">
            <a:extLst>
              <a:ext uri="{FF2B5EF4-FFF2-40B4-BE49-F238E27FC236}">
                <a16:creationId xmlns:a16="http://schemas.microsoft.com/office/drawing/2014/main" id="{1E75C6D2-ACEB-8710-2634-F7B3E7BCAD9B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77E2AF65-739A-2D26-DACD-C4B27490F4E0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Ellipse 28">
              <a:extLst>
                <a:ext uri="{FF2B5EF4-FFF2-40B4-BE49-F238E27FC236}">
                  <a16:creationId xmlns:a16="http://schemas.microsoft.com/office/drawing/2014/main" id="{CFA1A552-DA03-6458-65FC-81A0803C2DAA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3" name="Hilfe 3 Grafik">
            <a:extLst>
              <a:ext uri="{FF2B5EF4-FFF2-40B4-BE49-F238E27FC236}">
                <a16:creationId xmlns:a16="http://schemas.microsoft.com/office/drawing/2014/main" id="{49DBCBBD-E29F-1F75-50BF-8326A29FA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5" name="Hilfe 1 Grafik">
            <a:extLst>
              <a:ext uri="{FF2B5EF4-FFF2-40B4-BE49-F238E27FC236}">
                <a16:creationId xmlns:a16="http://schemas.microsoft.com/office/drawing/2014/main" id="{656F878B-F2B6-65B2-859D-FAEBCA63F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2" name="Titel 3">
            <a:extLst>
              <a:ext uri="{FF2B5EF4-FFF2-40B4-BE49-F238E27FC236}">
                <a16:creationId xmlns:a16="http://schemas.microsoft.com/office/drawing/2014/main" id="{1C26ED7E-C431-1D8A-E365-0EBBDAFF6DFE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2</a:t>
            </a:r>
          </a:p>
        </p:txBody>
      </p:sp>
      <p:grpSp>
        <p:nvGrpSpPr>
          <p:cNvPr id="14" name="Knopf 8">
            <a:extLst>
              <a:ext uri="{FF2B5EF4-FFF2-40B4-BE49-F238E27FC236}">
                <a16:creationId xmlns:a16="http://schemas.microsoft.com/office/drawing/2014/main" id="{7A36937E-885D-90F8-7CE7-19276FA37DF0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E477FBC-F30B-3068-B067-32B5BC46A942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Knop8">
              <a:extLst>
                <a:ext uri="{FF2B5EF4-FFF2-40B4-BE49-F238E27FC236}">
                  <a16:creationId xmlns:a16="http://schemas.microsoft.com/office/drawing/2014/main" id="{0CC44987-CE5C-A964-4F0A-1A4650BAD144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7" name="Hilfe 8 Grafik">
            <a:extLst>
              <a:ext uri="{FF2B5EF4-FFF2-40B4-BE49-F238E27FC236}">
                <a16:creationId xmlns:a16="http://schemas.microsoft.com/office/drawing/2014/main" id="{5AD795A1-0D0F-48A0-78FE-CD3BE4CA7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5165" y="1844278"/>
            <a:ext cx="755259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9561DEE6-C3CD-1A75-0A96-2E74C79C4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0954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-3.33333E-6 L -0.88092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2 -3.33333E-6 L -4.61538E-6 -3.33333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E11AC50-DBA2-8DD1-760D-D297F53392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2018 A5]</a:t>
                </a:r>
              </a:p>
              <a:p>
                <a:r>
                  <a:rPr lang="de-DE" sz="1600" dirty="0"/>
                  <a:t>Der Scheitelpunkt einer Normalparabel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liegt auf der y-Achse.</a:t>
                </a:r>
                <a:br>
                  <a:rPr lang="de-DE" sz="1600" dirty="0"/>
                </a:br>
                <a:r>
                  <a:rPr lang="de-DE" sz="1600" dirty="0"/>
                  <a:t>Die 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hat keine Nullstellen.</a:t>
                </a:r>
              </a:p>
              <a:p>
                <a:r>
                  <a:rPr lang="de-DE" sz="1600" dirty="0"/>
                  <a:t>*a) Zeichne eine mögliche 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in das Koordinatensystem.</a:t>
                </a:r>
              </a:p>
              <a:p>
                <a:r>
                  <a:rPr lang="de-DE" sz="1600" dirty="0"/>
                  <a:t>*b) Gib für Deine Parabel </a:t>
                </a:r>
                <a:r>
                  <a:rPr lang="de-DE" sz="1600" dirty="0" err="1"/>
                  <a:t>q</a:t>
                </a:r>
                <a:r>
                  <a:rPr lang="de-DE" sz="1600" dirty="0"/>
                  <a:t> eine Gleichung an.</a:t>
                </a:r>
                <a:br>
                  <a:rPr lang="de-DE" sz="1600" dirty="0"/>
                </a:br>
                <a:r>
                  <a:rPr lang="de-DE" sz="1600" dirty="0"/>
                  <a:t> </a:t>
                </a:r>
                <a:r>
                  <a:rPr lang="de-DE" sz="1600" b="1" dirty="0"/>
                  <a:t>Zum Beispiel: </a:t>
                </a:r>
                <a14:m>
                  <m:oMath xmlns:m="http://schemas.openxmlformats.org/officeDocument/2006/math"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𝐪</m:t>
                    </m:r>
                    <m:d>
                      <m:dPr>
                        <m:ctrlPr>
                          <a:rPr lang="de-DE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de-DE" sz="16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b="1" i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de-DE" sz="1600" b="1" dirty="0"/>
              </a:p>
              <a:p>
                <a:pPr marL="346075" indent="-342900">
                  <a:buFont typeface="+mj-lt"/>
                  <a:buAutoNum type="alphaLcParenR"/>
                </a:pPr>
                <a:endParaRPr lang="de-DE" sz="1600" b="1" dirty="0"/>
              </a:p>
              <a:p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2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[MSA 2014 X A7]</a:t>
                </a:r>
              </a:p>
              <a:p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/>
                  <a:t>   </a:t>
                </a:r>
              </a:p>
              <a:p>
                <a:r>
                  <a:rPr lang="de-DE" sz="1600" dirty="0"/>
                  <a:t>(Gleicher Scheitelpunkt, nur nach oben geöffnet.) </a:t>
                </a:r>
              </a:p>
              <a:p>
                <a:endParaRPr lang="de-DE" sz="1600" dirty="0"/>
              </a:p>
              <a:p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Aufgabe 3 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[vgl. MSA 2022 N A3]</a:t>
                </a:r>
              </a:p>
              <a:p>
                <a14:m>
                  <m:oMath xmlns:m="http://schemas.openxmlformats.org/officeDocument/2006/math"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d>
                      <m:dPr>
                        <m:ctrlP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de-DE" sz="160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dirty="0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de-DE" sz="1600" b="0" i="1" dirty="0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  <m:r>
                              <a:rPr lang="de-DE" sz="1600" b="0" i="1" dirty="0" smtClean="0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+1,5</m:t>
                            </m:r>
                          </m:e>
                        </m:d>
                      </m:e>
                      <m:sup>
                        <m:r>
                          <a:rPr lang="de-DE" sz="1600" b="0" i="1" dirty="0" smtClean="0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b="0" i="1" dirty="0" smtClean="0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d>
                      <m:dPr>
                        <m:ctrlP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de-DE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6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de-DE" sz="16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e-DE" sz="16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+3</m:t>
                        </m:r>
                        <m:r>
                          <a:rPr lang="de-DE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de-DE" sz="16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+2,25</m:t>
                        </m:r>
                      </m:e>
                    </m:d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d>
                      <m:dPr>
                        <m:ctrlP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+3</m:t>
                    </m:r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  <m:r>
                      <a:rPr lang="de-DE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+3,25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E11AC50-DBA2-8DD1-760D-D297F53392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3">
            <a:extLst>
              <a:ext uri="{FF2B5EF4-FFF2-40B4-BE49-F238E27FC236}">
                <a16:creationId xmlns:a16="http://schemas.microsoft.com/office/drawing/2014/main" id="{F8FA3839-3A66-5338-3806-C161FC8213A4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/>
              <a:t>Karte 2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8A38EC-7390-8FFA-A640-61422C80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15" y="1274438"/>
            <a:ext cx="3436333" cy="4680000"/>
          </a:xfrm>
          <a:prstGeom prst="rect">
            <a:avLst/>
          </a:prstGeom>
        </p:spPr>
      </p:pic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D72BB51-A94B-AFF9-ECE2-94F9B3588C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125874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17B0EB-CEE3-8CA5-7484-34E3542290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45049"/>
                <a:ext cx="9203968" cy="5192121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1 </a:t>
                </a: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/>
                  <a:t>Die Parabel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de-DE" sz="1600" dirty="0"/>
                  <a:t> hat die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+10</m:t>
                    </m:r>
                  </m:oMath>
                </a14:m>
                <a:r>
                  <a:rPr lang="de-DE" sz="1600" dirty="0"/>
                  <a:t>. </a:t>
                </a:r>
                <a:br>
                  <a:rPr lang="de-DE" sz="1600" dirty="0"/>
                </a:br>
                <a:r>
                  <a:rPr lang="de-DE" sz="1600" dirty="0"/>
                  <a:t>Bestimme die x-Koordinaten derjenigen Punkte der Parabel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de-DE" sz="1600" dirty="0"/>
                  <a:t>, deren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de-DE" sz="1600" dirty="0"/>
                  <a:t>-Koordinate </a:t>
                </a:r>
                <a14:m>
                  <m:oMath xmlns:m="http://schemas.openxmlformats.org/officeDocument/2006/math">
                    <m:r>
                      <a:rPr lang="de-DE" sz="1600" i="0" dirty="0" smtClean="0">
                        <a:latin typeface="Cambria Math" panose="02040503050406030204" pitchFamily="18" charset="0"/>
                      </a:rPr>
                      <m:t>−20 </m:t>
                    </m:r>
                  </m:oMath>
                </a14:m>
                <a:r>
                  <a:rPr lang="de-DE" sz="1600" dirty="0"/>
                  <a:t>ist.</a:t>
                </a: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endParaRPr lang="de-DE" sz="1600" dirty="0"/>
              </a:p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2 </a:t>
                </a:r>
                <a:r>
                  <a:rPr lang="de-DE" sz="1600" dirty="0"/>
                  <a:t>[MSA 2011 A2]</a:t>
                </a: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Gegeben ist der Graph einer verschobenen Normalparabel mit der Funktionsgleichung  </a:t>
                </a:r>
                <a:b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  <m: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² + 4</m:t>
                    </m:r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x</m:t>
                    </m:r>
                    <m: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+ 3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. Der Punkt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e>
                        <m:r>
                          <a:rPr lang="de-DE" sz="16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24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 liegt auf der Parabel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. </a:t>
                </a:r>
                <a:b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</a:br>
                <a:r>
                  <a:rPr lang="de-DE" sz="16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Berechne eine mögliche x–Koordinate für P. </a:t>
                </a:r>
                <a:endParaRPr lang="de-DE" sz="1600" dirty="0"/>
              </a:p>
              <a:p>
                <a:pPr>
                  <a:spcBef>
                    <a:spcPts val="0"/>
                  </a:spcBef>
                </a:pPr>
                <a:endParaRPr lang="de-DE" sz="1600" b="1" dirty="0">
                  <a:solidFill>
                    <a:srgbClr val="000000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3</a:t>
                </a:r>
                <a:endParaRPr lang="de-DE" sz="1600" b="1" dirty="0">
                  <a:solidFill>
                    <a:srgbClr val="000000"/>
                  </a:solidFill>
                </a:endParaRP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>
                    <a:solidFill>
                      <a:srgbClr val="000000"/>
                    </a:solidFill>
                  </a:rPr>
                  <a:t>Die Punkte P, Q, R und S liegen alle auf dem Graphen der Parabel mit der Funktionsgleichung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 . Es gilt: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Q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  <m:e>
                        <m: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de-D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rgbClr val="000000"/>
                    </a:solidFill>
                  </a:rPr>
                  <a:t>. 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:r>
                  <a:rPr lang="de-DE" sz="1600" dirty="0">
                    <a:solidFill>
                      <a:srgbClr val="000000"/>
                    </a:solidFill>
                  </a:rPr>
                  <a:t>Bestimme jeweils die fehlenden Koordinaten der Punkte.</a:t>
                </a:r>
              </a:p>
              <a:p>
                <a:pPr>
                  <a:spcAft>
                    <a:spcPts val="60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217B0EB-CEE3-8CA5-7484-34E3542290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45049"/>
                <a:ext cx="9203968" cy="519212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49B2F834-2BBD-568B-2510-291437D8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x-Koordinaten</a:t>
            </a:r>
          </a:p>
        </p:txBody>
      </p:sp>
      <p:grpSp>
        <p:nvGrpSpPr>
          <p:cNvPr id="28" name="Knopf2">
            <a:extLst>
              <a:ext uri="{FF2B5EF4-FFF2-40B4-BE49-F238E27FC236}">
                <a16:creationId xmlns:a16="http://schemas.microsoft.com/office/drawing/2014/main" id="{CC2EEB6D-8FC7-4044-E54D-38986D9F3DB9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A41E9980-6D10-DE61-763A-BE308CBE5212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Ellipse 25">
              <a:extLst>
                <a:ext uri="{FF2B5EF4-FFF2-40B4-BE49-F238E27FC236}">
                  <a16:creationId xmlns:a16="http://schemas.microsoft.com/office/drawing/2014/main" id="{47B336B1-D510-FF58-D3F1-4F25BCCD22F9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1" name="Knopf1">
            <a:extLst>
              <a:ext uri="{FF2B5EF4-FFF2-40B4-BE49-F238E27FC236}">
                <a16:creationId xmlns:a16="http://schemas.microsoft.com/office/drawing/2014/main" id="{3539976F-C76A-1284-0752-04D0EF43F87B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272C6ECD-4F3E-72D8-8051-8F08218511E2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Ellipse 28">
              <a:extLst>
                <a:ext uri="{FF2B5EF4-FFF2-40B4-BE49-F238E27FC236}">
                  <a16:creationId xmlns:a16="http://schemas.microsoft.com/office/drawing/2014/main" id="{34EA551C-2496-98DC-6E19-35A1ED9578E1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1" name="Hilfe 2 Grafik">
            <a:extLst>
              <a:ext uri="{FF2B5EF4-FFF2-40B4-BE49-F238E27FC236}">
                <a16:creationId xmlns:a16="http://schemas.microsoft.com/office/drawing/2014/main" id="{A4106D45-69EB-D0F2-F2C1-9BEAE3A11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1 Grafik">
            <a:extLst>
              <a:ext uri="{FF2B5EF4-FFF2-40B4-BE49-F238E27FC236}">
                <a16:creationId xmlns:a16="http://schemas.microsoft.com/office/drawing/2014/main" id="{3889D40F-9E0D-994F-F0BC-C050C3C2B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010C5439-1009-C145-2B07-5C6BB418C126}"/>
              </a:ext>
            </a:extLst>
          </p:cNvPr>
          <p:cNvSpPr txBox="1">
            <a:spLocks/>
          </p:cNvSpPr>
          <p:nvPr/>
        </p:nvSpPr>
        <p:spPr>
          <a:xfrm>
            <a:off x="87173" y="53678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810C47-7FF4-72C6-E6DD-7436CB663EBD}"/>
              </a:ext>
            </a:extLst>
          </p:cNvPr>
          <p:cNvSpPr txBox="1"/>
          <p:nvPr/>
        </p:nvSpPr>
        <p:spPr>
          <a:xfrm>
            <a:off x="28800" y="22818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BCDB9A-F234-B4A2-F6C2-604BD8EC7ED8}"/>
              </a:ext>
            </a:extLst>
          </p:cNvPr>
          <p:cNvSpPr txBox="1"/>
          <p:nvPr/>
        </p:nvSpPr>
        <p:spPr>
          <a:xfrm>
            <a:off x="28800" y="129024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802EF2-32AB-B31E-719A-F94D82F800D8}"/>
              </a:ext>
            </a:extLst>
          </p:cNvPr>
          <p:cNvSpPr txBox="1"/>
          <p:nvPr/>
        </p:nvSpPr>
        <p:spPr>
          <a:xfrm>
            <a:off x="28800" y="351009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grpSp>
        <p:nvGrpSpPr>
          <p:cNvPr id="8" name="Knopf6">
            <a:extLst>
              <a:ext uri="{FF2B5EF4-FFF2-40B4-BE49-F238E27FC236}">
                <a16:creationId xmlns:a16="http://schemas.microsoft.com/office/drawing/2014/main" id="{663407EA-7A63-EB5A-7010-5F28DC918155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732F63E-F6C7-344C-D1F3-C844784C30C1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Ellipse 13">
              <a:extLst>
                <a:ext uri="{FF2B5EF4-FFF2-40B4-BE49-F238E27FC236}">
                  <a16:creationId xmlns:a16="http://schemas.microsoft.com/office/drawing/2014/main" id="{295BB2EA-5BA8-E329-3DD5-FB152D2B17DB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Hilfe 6 Grafik">
            <a:extLst>
              <a:ext uri="{FF2B5EF4-FFF2-40B4-BE49-F238E27FC236}">
                <a16:creationId xmlns:a16="http://schemas.microsoft.com/office/drawing/2014/main" id="{ECFB93B8-1B5B-E622-64CD-C7B8DE0E7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12" y="1663663"/>
            <a:ext cx="7594199" cy="4813224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DDBF23FF-030D-59DF-65C6-D3B8A36F4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5766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1.48148E-6 L -0.88093 1.4814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4.87179E-6 1.48148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8E6D41D-4480-615A-BD22-7917312412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					Aufgabe 2 </a:t>
                </a:r>
                <a:r>
                  <a:rPr lang="de-DE" sz="1600" dirty="0"/>
                  <a:t>[MSA 2011 A2]</a:t>
                </a:r>
                <a:r>
                  <a:rPr lang="de-DE" sz="1600" b="1" dirty="0"/>
                  <a:t>  </a:t>
                </a:r>
              </a:p>
              <a:p>
                <a:r>
                  <a:rPr lang="de-DE" sz="1600" b="0" dirty="0"/>
                  <a:t>*a) 					*a) </a:t>
                </a:r>
                <a:endParaRPr lang="de-DE" sz="16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−20=−2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+10 </m:t>
                    </m:r>
                  </m:oMath>
                </a14:m>
                <a:r>
                  <a:rPr lang="de-DE" sz="1600" b="0" dirty="0"/>
                  <a:t>		</a:t>
                </a:r>
                <a:r>
                  <a:rPr lang="de-DE" sz="1600" dirty="0"/>
                  <a:t>	 </a:t>
                </a:r>
                <a14:m>
                  <m:oMath xmlns:m="http://schemas.openxmlformats.org/officeDocument/2006/math">
                    <m:r>
                      <a:rPr lang="de-DE" sz="1600">
                        <a:latin typeface="Cambria Math" panose="02040503050406030204" pitchFamily="18" charset="0"/>
                      </a:rPr>
                      <m:t>24=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b="0" dirty="0"/>
                </a:br>
                <a14:m>
                  <m:oMath xmlns:m="http://schemas.openxmlformats.org/officeDocument/2006/math">
                    <m:r>
                      <a:rPr lang="de-DE" sz="1600">
                        <a:latin typeface="Cambria Math" panose="02040503050406030204" pitchFamily="18" charset="0"/>
                      </a:rPr>
                      <m:t>0=−2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>
                        <a:latin typeface="Cambria Math" panose="02040503050406030204" pitchFamily="18" charset="0"/>
                      </a:rPr>
                      <m:t>+30</m:t>
                    </m:r>
                  </m:oMath>
                </a14:m>
                <a:r>
                  <a:rPr lang="de-DE" sz="1600" dirty="0"/>
                  <a:t>				 p-</a:t>
                </a:r>
                <a:r>
                  <a:rPr lang="de-DE" sz="1600" dirty="0" err="1"/>
                  <a:t>q</a:t>
                </a:r>
                <a:r>
                  <a:rPr lang="de-DE" sz="1600" dirty="0"/>
                  <a:t>-Formel ergibt …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a:rPr lang="de-DE" sz="1600">
                        <a:latin typeface="Cambria Math" panose="02040503050406030204" pitchFamily="18" charset="0"/>
                      </a:rPr>
                      <m:t>0=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de-DE" sz="160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−15</m:t>
                    </m:r>
                  </m:oMath>
                </a14:m>
                <a:r>
                  <a:rPr lang="de-DE" sz="1600" dirty="0"/>
                  <a:t> 	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>
                        <a:latin typeface="Cambria Math" panose="02040503050406030204" pitchFamily="18" charset="0"/>
                      </a:rPr>
                      <m:t>=−7; 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num>
                                  <m:den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rad>
                  </m:oMath>
                </a14:m>
                <a:r>
                  <a:rPr lang="de-DE" sz="1600" i="1" dirty="0"/>
                  <a:t> ;   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sz="1600" i="1" dirty="0"/>
                  <a:t>;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=−15</m:t>
                    </m:r>
                  </m:oMath>
                </a14:m>
                <a:r>
                  <a:rPr lang="de-DE" sz="1600" i="1" dirty="0"/>
                  <a:t> </a:t>
                </a:r>
                <a:br>
                  <a:rPr lang="de-DE" sz="1600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+15</m:t>
                        </m:r>
                      </m:e>
                    </m:rad>
                  </m:oMath>
                </a14:m>
                <a:r>
                  <a:rPr lang="de-DE" sz="1600" i="1" dirty="0"/>
                  <a:t> </a:t>
                </a:r>
                <a:br>
                  <a:rPr lang="de-DE" sz="1600" i="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1+15</m:t>
                        </m:r>
                      </m:e>
                    </m:rad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de-DE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de-DE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de-DE" sz="1600" i="1" dirty="0"/>
                  <a:t> </a:t>
                </a:r>
                <a:br>
                  <a:rPr lang="de-DE" sz="1600" i="1" dirty="0"/>
                </a:br>
                <a:r>
                  <a:rPr lang="de-DE" sz="16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1+4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1−4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de-DE" sz="1600" i="1" dirty="0"/>
                  <a:t> </a:t>
                </a:r>
                <a:endParaRPr lang="de-DE" sz="1600" dirty="0"/>
              </a:p>
              <a:p>
                <a:br>
                  <a:rPr lang="de-DE" sz="1600" dirty="0"/>
                </a:br>
                <a:r>
                  <a:rPr lang="de-DE" sz="1600" b="1" dirty="0"/>
                  <a:t>Aufgabe 3</a:t>
                </a:r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Q</m:t>
                    </m:r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  <m:r>
                      <a:rPr lang="de-DE" sz="160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de-DE" sz="160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de-DE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(−1)</m:t>
                        </m:r>
                      </m:e>
                      <m:sup>
                        <m:r>
                          <a:rPr lang="de-DE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:0=</m:t>
                    </m:r>
                    <m:f>
                      <m:f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de-DE" sz="160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160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de-DE" sz="160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de-DE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de-DE" sz="16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=2; 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de-DE" sz="1600" dirty="0"/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8E6D41D-4480-615A-BD22-7917312412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3">
            <a:extLst>
              <a:ext uri="{FF2B5EF4-FFF2-40B4-BE49-F238E27FC236}">
                <a16:creationId xmlns:a16="http://schemas.microsoft.com/office/drawing/2014/main" id="{49C6A8EC-D77A-02F2-6501-8DAB74ED2FFA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3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5200F2C2-6C21-B056-80B4-1B04C7515D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482732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EC42A5D-B9DE-6BDD-4475-D600034502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1 </a:t>
                </a:r>
                <a:r>
                  <a:rPr lang="de-DE" sz="1600" dirty="0">
                    <a:solidFill>
                      <a:schemeClr val="tx1"/>
                    </a:solidFill>
                  </a:rPr>
                  <a:t>[MSA 2014 A7]</a:t>
                </a:r>
                <a:r>
                  <a:rPr lang="de-DE" sz="1600" b="1" dirty="0"/>
                  <a:t> </a:t>
                </a:r>
                <a:r>
                  <a:rPr lang="de-DE" sz="1600" dirty="0"/>
                  <a:t> </a:t>
                </a: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Zur Parabel p gehört die Funktionsgleichung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. </a:t>
                </a:r>
                <a:br>
                  <a:rPr lang="de-DE" sz="1600" dirty="0">
                    <a:solidFill>
                      <a:schemeClr val="tx1"/>
                    </a:solidFill>
                    <a:effectLst/>
                  </a:rPr>
                </a:br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Zur Geraden </a:t>
                </a:r>
                <a:r>
                  <a:rPr lang="de-DE" sz="1600" dirty="0" err="1">
                    <a:solidFill>
                      <a:schemeClr val="tx1"/>
                    </a:solidFill>
                    <a:effectLst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 gehört die Funktionsgleichung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.</a:t>
                </a:r>
                <a:br>
                  <a:rPr lang="de-DE" sz="1600" dirty="0">
                    <a:solidFill>
                      <a:schemeClr val="tx1"/>
                    </a:solidFill>
                    <a:effectLst/>
                  </a:rPr>
                </a:br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Überprüfe rechnerisch, ob der Punkt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−9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 ein Schnittpunkt der Parabel p mit der Geraden </a:t>
                </a:r>
                <a:r>
                  <a:rPr lang="de-DE" sz="1600" dirty="0" err="1">
                    <a:solidFill>
                      <a:schemeClr val="tx1"/>
                    </a:solidFill>
                    <a:effectLst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</a:rPr>
                  <a:t> ist. </a:t>
                </a:r>
                <a:br>
                  <a:rPr lang="de-DE" sz="1600" dirty="0">
                    <a:solidFill>
                      <a:schemeClr val="tx1"/>
                    </a:solidFill>
                    <a:effectLst/>
                  </a:rPr>
                </a:br>
                <a:endParaRPr lang="de-DE" sz="16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1" dirty="0"/>
                  <a:t>Aufgabe 2 </a:t>
                </a:r>
                <a:r>
                  <a:rPr lang="de-DE" sz="1600" dirty="0">
                    <a:solidFill>
                      <a:schemeClr val="tx1"/>
                    </a:solidFill>
                  </a:rPr>
                  <a:t>[MSA 2011 A2]</a:t>
                </a:r>
                <a:r>
                  <a:rPr lang="de-DE" sz="1600" b="1" dirty="0"/>
                  <a:t> </a:t>
                </a: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Der Graph der linearen Funktion </a:t>
                </a:r>
                <a:r>
                  <a:rPr lang="de-DE" sz="1600" dirty="0" err="1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g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mit der Gleichung: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=−2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schneidet die Parabel mit der Gleichung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+4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6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in den Punkten A und B.</a:t>
                </a:r>
                <a:b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</a:br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Ermittle rechnerisch die Koordinaten der Punkte A und B.</a:t>
                </a: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endParaRPr lang="de-DE" sz="160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Aufgabe 3 </a:t>
                </a:r>
                <a:r>
                  <a:rPr lang="de-DE" sz="1600" dirty="0">
                    <a:solidFill>
                      <a:schemeClr val="tx1"/>
                    </a:solidFill>
                  </a:rPr>
                  <a:t>[vgl. MSA 2022 A3]</a:t>
                </a:r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endParaRPr lang="de-DE" sz="1600" dirty="0">
                  <a:solidFill>
                    <a:schemeClr val="tx1"/>
                  </a:solidFill>
                </a:endParaRPr>
              </a:p>
              <a:p>
                <a:pPr marL="346075" indent="-342900">
                  <a:spcBef>
                    <a:spcPts val="0"/>
                  </a:spcBef>
                  <a:buFont typeface="+mj-lt"/>
                  <a:buAutoNum type="alphaLcParenR"/>
                </a:pPr>
                <a:r>
                  <a:rPr lang="de-DE" sz="16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Gegeben ist eine lineare Funktion mit der Gleichung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de-DE" sz="16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de-DE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−4</m:t>
                    </m:r>
                    <m:r>
                      <a:rPr lang="de-DE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de-DE" sz="16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und die Funktionsgleichung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𝑝</m:t>
                    </m:r>
                    <m:d>
                      <m:dPr>
                        <m:ctrl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de-DE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−4</m:t>
                            </m:r>
                          </m:e>
                        </m:d>
                      </m:e>
                      <m:sup>
                        <m:r>
                          <a:rPr lang="de-DE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−8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 einer verschobenen Normalparabel p. Ermitteln Sie die Koordinaten der Schnittpunkte der Geraden f mit der Parabel p. </a:t>
                </a:r>
                <a:endParaRPr lang="de-DE" sz="16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rgbClr val="000000"/>
                  </a:solidFill>
                  <a:ea typeface="Times New Roman" panose="02020603050405020304" pitchFamily="18" charset="0"/>
                </a:endParaRPr>
              </a:p>
              <a:p>
                <a:pPr>
                  <a:spcBef>
                    <a:spcPts val="0"/>
                  </a:spcBef>
                </a:pPr>
                <a:endParaRPr lang="de-DE" sz="1600" dirty="0">
                  <a:solidFill>
                    <a:srgbClr val="000000"/>
                  </a:solidFill>
                  <a:ea typeface="Times New Roman" panose="02020603050405020304" pitchFamily="18" charset="0"/>
                </a:endParaRPr>
              </a:p>
              <a:p>
                <a:pPr algn="l">
                  <a:spcBef>
                    <a:spcPts val="0"/>
                  </a:spcBef>
                </a:pPr>
                <a:endParaRPr lang="de-DE" sz="1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EC42A5D-B9DE-6BDD-4475-D600034502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F3074BEE-5A90-3480-28FB-A09CC430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Schnittpunkte Parabel - Gerade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D6D4E7-A49C-CA40-7229-EABE80E9F658}"/>
              </a:ext>
            </a:extLst>
          </p:cNvPr>
          <p:cNvSpPr txBox="1"/>
          <p:nvPr/>
        </p:nvSpPr>
        <p:spPr>
          <a:xfrm>
            <a:off x="28800" y="129024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grpSp>
        <p:nvGrpSpPr>
          <p:cNvPr id="15" name="Knopf 7">
            <a:extLst>
              <a:ext uri="{FF2B5EF4-FFF2-40B4-BE49-F238E27FC236}">
                <a16:creationId xmlns:a16="http://schemas.microsoft.com/office/drawing/2014/main" id="{2BB5A39B-711A-C861-B039-5CBFF6BA9B83}"/>
              </a:ext>
            </a:extLst>
          </p:cNvPr>
          <p:cNvGrpSpPr/>
          <p:nvPr/>
        </p:nvGrpSpPr>
        <p:grpSpPr>
          <a:xfrm>
            <a:off x="9379302" y="4839935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D0FB367-AB6A-F425-D5C8-CD01BDC03608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Knop7">
              <a:extLst>
                <a:ext uri="{FF2B5EF4-FFF2-40B4-BE49-F238E27FC236}">
                  <a16:creationId xmlns:a16="http://schemas.microsoft.com/office/drawing/2014/main" id="{D5C0C4A4-F9E9-DA28-033F-9717F18A1272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8" name="Knopf6">
            <a:extLst>
              <a:ext uri="{FF2B5EF4-FFF2-40B4-BE49-F238E27FC236}">
                <a16:creationId xmlns:a16="http://schemas.microsoft.com/office/drawing/2014/main" id="{9A4C5988-37CA-AAC7-DAD8-5288C99B1481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48485DB-362E-6AD3-BDD4-1572A08C50AB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Ellipse 13">
              <a:extLst>
                <a:ext uri="{FF2B5EF4-FFF2-40B4-BE49-F238E27FC236}">
                  <a16:creationId xmlns:a16="http://schemas.microsoft.com/office/drawing/2014/main" id="{BD6C89C3-032F-AB89-C775-36E3B14799D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Knopf2">
            <a:extLst>
              <a:ext uri="{FF2B5EF4-FFF2-40B4-BE49-F238E27FC236}">
                <a16:creationId xmlns:a16="http://schemas.microsoft.com/office/drawing/2014/main" id="{589DB434-F9E8-EC2D-6C8D-A29A3C04D046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1666323C-4532-860E-454B-0C1C7FAF1C7B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Ellipse 25">
              <a:extLst>
                <a:ext uri="{FF2B5EF4-FFF2-40B4-BE49-F238E27FC236}">
                  <a16:creationId xmlns:a16="http://schemas.microsoft.com/office/drawing/2014/main" id="{510BD9D5-A847-1297-8E3A-B5F6E10E96C8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3" name="Knopf1">
            <a:extLst>
              <a:ext uri="{FF2B5EF4-FFF2-40B4-BE49-F238E27FC236}">
                <a16:creationId xmlns:a16="http://schemas.microsoft.com/office/drawing/2014/main" id="{5165871A-AB2C-EA43-DE0F-B0893F6672E1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FB4FD7FC-870A-1747-4F63-5CC589E4D2EB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Ellipse 28">
              <a:extLst>
                <a:ext uri="{FF2B5EF4-FFF2-40B4-BE49-F238E27FC236}">
                  <a16:creationId xmlns:a16="http://schemas.microsoft.com/office/drawing/2014/main" id="{7595D950-8EAC-2919-AF1E-4F9AD975D5FE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38" name="Hilfe 7 Grafik">
            <a:extLst>
              <a:ext uri="{FF2B5EF4-FFF2-40B4-BE49-F238E27FC236}">
                <a16:creationId xmlns:a16="http://schemas.microsoft.com/office/drawing/2014/main" id="{39DA575E-5025-098A-CE12-85C6C6D0B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7882" y="1482216"/>
            <a:ext cx="7597722" cy="481945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39" name="Hilfe 6 Grafik">
            <a:extLst>
              <a:ext uri="{FF2B5EF4-FFF2-40B4-BE49-F238E27FC236}">
                <a16:creationId xmlns:a16="http://schemas.microsoft.com/office/drawing/2014/main" id="{F71AE088-3CD7-8DB9-7FCF-BE5331A64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12" y="1663663"/>
            <a:ext cx="7594199" cy="4813224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2 Grafik">
            <a:extLst>
              <a:ext uri="{FF2B5EF4-FFF2-40B4-BE49-F238E27FC236}">
                <a16:creationId xmlns:a16="http://schemas.microsoft.com/office/drawing/2014/main" id="{EDCC24B2-7662-E561-9BB9-EFAD5274A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4" name="Hilfe 1 Grafik">
            <a:extLst>
              <a:ext uri="{FF2B5EF4-FFF2-40B4-BE49-F238E27FC236}">
                <a16:creationId xmlns:a16="http://schemas.microsoft.com/office/drawing/2014/main" id="{D3999358-D311-E417-582D-64B5E6DDB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E634CB0B-D9F0-8BC6-418D-9033BC708AC5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7414A3A-7A03-4698-E942-FD316786E7A8}"/>
              </a:ext>
            </a:extLst>
          </p:cNvPr>
          <p:cNvSpPr txBox="1"/>
          <p:nvPr/>
        </p:nvSpPr>
        <p:spPr>
          <a:xfrm>
            <a:off x="28800" y="2506455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7CCD84-955F-A88B-A0D2-D5F495FACF0D}"/>
              </a:ext>
            </a:extLst>
          </p:cNvPr>
          <p:cNvSpPr txBox="1"/>
          <p:nvPr/>
        </p:nvSpPr>
        <p:spPr>
          <a:xfrm>
            <a:off x="28800" y="3722664"/>
            <a:ext cx="287258" cy="338554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grpSp>
        <p:nvGrpSpPr>
          <p:cNvPr id="6" name="Knopf 8">
            <a:extLst>
              <a:ext uri="{FF2B5EF4-FFF2-40B4-BE49-F238E27FC236}">
                <a16:creationId xmlns:a16="http://schemas.microsoft.com/office/drawing/2014/main" id="{2FDF35D7-E14A-CE9B-A8BE-D1DD4330C4C2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6844B21-6FDE-6D8A-2A82-49B5C06FEB5E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Knop8">
              <a:extLst>
                <a:ext uri="{FF2B5EF4-FFF2-40B4-BE49-F238E27FC236}">
                  <a16:creationId xmlns:a16="http://schemas.microsoft.com/office/drawing/2014/main" id="{D31A859C-D68F-BA45-6594-16ADFA72E6F2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3" name="Hilfe 8 Grafik">
            <a:extLst>
              <a:ext uri="{FF2B5EF4-FFF2-40B4-BE49-F238E27FC236}">
                <a16:creationId xmlns:a16="http://schemas.microsoft.com/office/drawing/2014/main" id="{AA666FEF-CC3E-F8D2-9FDA-6637D9190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5165" y="1844278"/>
            <a:ext cx="755259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4F2F0B06-D79E-48F3-4710-9262B3DCBB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60955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2.59259E-6 L -0.88093 -2.5925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2.59259E-6 L -2.30769E-6 -2.59259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1.48148E-6 L -0.88093 1.48148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4.87179E-6 1.48148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-3.33333E-6 L -0.88092 -3.33333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2 -3.33333E-6 L -4.61538E-6 -3.33333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AEFD690-AFD6-541E-0FE4-5CB26CE08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500" b="1" dirty="0"/>
                  <a:t>Aufgabe 1 </a:t>
                </a:r>
                <a:r>
                  <a:rPr lang="de-DE" sz="1500" dirty="0">
                    <a:solidFill>
                      <a:schemeClr val="tx1"/>
                    </a:solidFill>
                  </a:rPr>
                  <a:t>[MSA 2014 A7]</a:t>
                </a:r>
                <a:r>
                  <a:rPr lang="de-DE" sz="1500" b="1" dirty="0"/>
                  <a:t> </a:t>
                </a:r>
                <a:r>
                  <a:rPr lang="de-DE" sz="1500" dirty="0"/>
                  <a:t>  </a:t>
                </a:r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  <m:e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−9</m:t>
                        </m:r>
                      </m:e>
                    </m:d>
                  </m:oMath>
                </a14:m>
                <a:r>
                  <a:rPr lang="de-DE" sz="1500" dirty="0"/>
                  <a:t> liegt auf dem Graphen von p, denn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=−(−3</m:t>
                    </m:r>
                    <m:sSup>
                      <m:sSup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=−9</m:t>
                    </m:r>
                  </m:oMath>
                </a14:m>
                <a:r>
                  <a:rPr lang="de-DE" sz="1500" dirty="0"/>
                  <a:t> .</a:t>
                </a:r>
                <a:br>
                  <a:rPr lang="de-DE" sz="1500" dirty="0"/>
                </a:br>
                <a:r>
                  <a:rPr lang="de-DE" sz="15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i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  <m:e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−9</m:t>
                        </m:r>
                      </m:e>
                    </m:d>
                  </m:oMath>
                </a14:m>
                <a:r>
                  <a:rPr lang="de-DE" sz="1500" dirty="0"/>
                  <a:t> liegt auf dem Graphen von </a:t>
                </a:r>
                <a:r>
                  <a:rPr lang="de-DE" sz="1500" dirty="0" err="1"/>
                  <a:t>g</a:t>
                </a:r>
                <a:r>
                  <a:rPr lang="de-DE" sz="1500" dirty="0"/>
                  <a:t>, denn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de-DE" sz="15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(−3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)−3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=−9</m:t>
                    </m:r>
                  </m:oMath>
                </a14:m>
                <a:r>
                  <a:rPr lang="de-DE" sz="1500" dirty="0"/>
                  <a:t>.</a:t>
                </a:r>
                <a:br>
                  <a:rPr lang="de-DE" sz="1500" dirty="0"/>
                </a:br>
                <a:r>
                  <a:rPr lang="de-DE" sz="1500" dirty="0"/>
                  <a:t>Der Punkt S ist also ein Schnittpunkt der Parabel p mit der Geraden g.</a:t>
                </a:r>
              </a:p>
              <a:p>
                <a:r>
                  <a:rPr lang="de-DE" sz="1500" b="1" dirty="0"/>
                  <a:t>Aufgabe 2 </a:t>
                </a:r>
                <a:r>
                  <a:rPr lang="de-DE" sz="1500" dirty="0">
                    <a:solidFill>
                      <a:schemeClr val="tx1"/>
                    </a:solidFill>
                  </a:rPr>
                  <a:t>[MSA 2011 A2]</a:t>
                </a:r>
                <a:r>
                  <a:rPr lang="de-DE" sz="1500" b="1" dirty="0"/>
                  <a:t> </a:t>
                </a:r>
                <a:endParaRPr lang="de-DE" sz="1500" dirty="0"/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500" dirty="0"/>
                  <a:t>Das Gleichsetzen der beiden Funktionsterme liefert die folgende Gleichung:</a:t>
                </a:r>
                <a:br>
                  <a:rPr lang="de-DE" sz="1500" dirty="0"/>
                </a:br>
                <a14:m>
                  <m:oMath xmlns:m="http://schemas.openxmlformats.org/officeDocument/2006/math"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−2=</m:t>
                    </m:r>
                    <m:sSup>
                      <m:sSup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de-DE" sz="1500" dirty="0"/>
                  <a:t> </a:t>
                </a:r>
                <a:br>
                  <a:rPr lang="de-DE" sz="1500" dirty="0"/>
                </a:br>
                <a:r>
                  <a:rPr lang="de-DE" sz="1500" dirty="0"/>
                  <a:t>Nach Umformung ergibt sich:</a:t>
                </a:r>
                <a:br>
                  <a:rPr lang="de-DE" sz="1500" dirty="0"/>
                </a:br>
                <a14:m>
                  <m:oMath xmlns:m="http://schemas.openxmlformats.org/officeDocument/2006/math"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0=</m:t>
                    </m:r>
                    <m:sSup>
                      <m:sSup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de-DE" sz="1500" dirty="0"/>
                  <a:t> </a:t>
                </a:r>
                <a:br>
                  <a:rPr lang="de-DE" sz="1500" dirty="0"/>
                </a:br>
                <a:r>
                  <a:rPr lang="de-DE" sz="1500" dirty="0"/>
                  <a:t>Mit Hilfe der p-</a:t>
                </a:r>
                <a:r>
                  <a:rPr lang="de-DE" sz="1500" dirty="0" err="1"/>
                  <a:t>q</a:t>
                </a:r>
                <a:r>
                  <a:rPr lang="de-DE" sz="1500" dirty="0"/>
                  <a:t>-Formel werden die beiden Lösungen der Gleichung ermittelt:</a:t>
                </a:r>
                <a:br>
                  <a:rPr lang="de-DE" sz="15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de-DE" sz="15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=−5</m:t>
                    </m:r>
                  </m:oMath>
                </a14:m>
                <a:br>
                  <a:rPr lang="de-DE" sz="1500" dirty="0"/>
                </a:br>
                <a:r>
                  <a:rPr lang="de-DE" sz="1500" dirty="0"/>
                  <a:t>Nach Einsetzen der dieser beiden x-Werte in die Funktionsgleichung von </a:t>
                </a:r>
                <a:r>
                  <a:rPr lang="de-DE" sz="1500" dirty="0" err="1"/>
                  <a:t>g</a:t>
                </a:r>
                <a:r>
                  <a:rPr lang="de-DE" sz="1500" dirty="0"/>
                  <a:t> (auch in die Funktionsgleichung von f wäre möglich), ergeben sich die </a:t>
                </a:r>
                <a:r>
                  <a:rPr lang="de-DE" sz="1500" dirty="0" err="1"/>
                  <a:t>y</a:t>
                </a:r>
                <a:r>
                  <a:rPr lang="de-DE" sz="1500" dirty="0"/>
                  <a:t>-Werte der beiden gesuchten Punkte:</a:t>
                </a:r>
                <a:br>
                  <a:rPr lang="de-DE" sz="15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  <m:e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de-DE" sz="1500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b="0" i="0" dirty="0" smtClean="0">
                        <a:latin typeface="Cambria Math" panose="02040503050406030204" pitchFamily="18" charset="0"/>
                      </a:rPr>
                      <m:t>B</m:t>
                    </m:r>
                    <m:d>
                      <m:dPr>
                        <m:ctrlPr>
                          <a:rPr lang="de-DE" sz="15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500" b="0" i="0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e>
                      <m:e>
                        <m:r>
                          <a:rPr lang="de-DE" sz="1500" b="0" i="0" dirty="0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</m:oMath>
                </a14:m>
                <a:endParaRPr lang="de-DE" sz="1500" dirty="0"/>
              </a:p>
              <a:p>
                <a:r>
                  <a:rPr lang="de-DE" sz="1500" b="1" dirty="0">
                    <a:solidFill>
                      <a:schemeClr val="tx1"/>
                    </a:solidFill>
                    <a:ea typeface="Times New Roman" panose="02020603050405020304" pitchFamily="18" charset="0"/>
                  </a:rPr>
                  <a:t>Aufgabe 3 </a:t>
                </a:r>
                <a:r>
                  <a:rPr lang="de-DE" sz="1500" dirty="0">
                    <a:solidFill>
                      <a:schemeClr val="tx1"/>
                    </a:solidFill>
                  </a:rPr>
                  <a:t>[vgl. MSA 2022 A3]</a:t>
                </a:r>
                <a:r>
                  <a:rPr lang="de-DE" sz="1500" dirty="0">
                    <a:solidFill>
                      <a:schemeClr val="tx1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endParaRPr lang="de-DE" sz="1500" dirty="0"/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+5=</m:t>
                    </m:r>
                    <m:sSup>
                      <m:sSup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sz="15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de-DE" sz="1500" b="0" i="0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e>
                        </m:d>
                      </m:e>
                      <m:sup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−8 </m:t>
                    </m:r>
                  </m:oMath>
                </a14:m>
                <a:r>
                  <a:rPr lang="de-DE" sz="1500" dirty="0"/>
                  <a:t>; </a:t>
                </a:r>
                <a14:m>
                  <m:oMath xmlns:m="http://schemas.openxmlformats.org/officeDocument/2006/math">
                    <m:r>
                      <a:rPr lang="de-DE" sz="150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50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500" i="0" smtClean="0">
                        <a:latin typeface="Cambria Math" panose="02040503050406030204" pitchFamily="18" charset="0"/>
                      </a:rPr>
                      <m:t>+5=(</m:t>
                    </m:r>
                    <m:sSup>
                      <m:sSup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500" i="0">
                        <a:latin typeface="Cambria Math" panose="02040503050406030204" pitchFamily="18" charset="0"/>
                      </a:rPr>
                      <m:t>−8</m:t>
                    </m:r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+16)−8</m:t>
                    </m:r>
                  </m:oMath>
                </a14:m>
                <a:r>
                  <a:rPr lang="de-DE" sz="1500" dirty="0"/>
                  <a:t> ; </a:t>
                </a:r>
                <a14:m>
                  <m:oMath xmlns:m="http://schemas.openxmlformats.org/officeDocument/2006/math">
                    <m:r>
                      <a:rPr lang="de-DE" sz="1500" i="0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+3 </m:t>
                    </m:r>
                  </m:oMath>
                </a14:m>
                <a:br>
                  <a:rPr lang="de-DE" sz="15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500" i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500" i="0"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5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sz="15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num>
                                  <m:den>
                                    <m:r>
                                      <a:rPr lang="de-DE" sz="15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5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5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de-DE" sz="15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</m:rad>
                  </m:oMath>
                </a14:m>
                <a:r>
                  <a:rPr lang="de-DE" sz="1500" dirty="0"/>
                  <a:t> 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i="0">
                        <a:latin typeface="Cambria Math" panose="02040503050406030204" pitchFamily="18" charset="0"/>
                      </a:rPr>
                      <m:t>p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de-DE" sz="15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i="0">
                        <a:latin typeface="Cambria Math" panose="02040503050406030204" pitchFamily="18" charset="0"/>
                      </a:rPr>
                      <m:t>q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1500" dirty="0"/>
                  <a:t> </a:t>
                </a:r>
                <a:br>
                  <a:rPr lang="de-DE" sz="15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50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5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5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5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−4</m:t>
                                    </m:r>
                                  </m:num>
                                  <m:den>
                                    <m:r>
                                      <a:rPr lang="de-DE" sz="15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5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5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5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de-DE" sz="1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500" dirty="0"/>
                  <a:t> ; </a:t>
                </a:r>
                <a14:m>
                  <m:oMath xmlns:m="http://schemas.openxmlformats.org/officeDocument/2006/math"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5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5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5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de-DE" sz="15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5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de-DE" sz="15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sz="1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sz="15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de-DE" sz="1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br>
                  <a:rPr lang="de-DE" sz="15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5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2+1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5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5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5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2−1</m:t>
                    </m:r>
                    <m:r>
                      <a:rPr lang="de-DE" sz="1500" i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sz="1500" dirty="0"/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AEFD690-AFD6-541E-0FE4-5CB26CE08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3">
            <a:extLst>
              <a:ext uri="{FF2B5EF4-FFF2-40B4-BE49-F238E27FC236}">
                <a16:creationId xmlns:a16="http://schemas.microsoft.com/office/drawing/2014/main" id="{C3A1B593-35DB-4838-8CA3-DFE6AAC02969}"/>
              </a:ext>
            </a:extLst>
          </p:cNvPr>
          <p:cNvSpPr txBox="1">
            <a:spLocks/>
          </p:cNvSpPr>
          <p:nvPr/>
        </p:nvSpPr>
        <p:spPr>
          <a:xfrm>
            <a:off x="87739" y="48809"/>
            <a:ext cx="2344981" cy="850103"/>
          </a:xfrm>
          <a:prstGeom prst="round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625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Erweiterungsniveau</a:t>
            </a:r>
          </a:p>
          <a:p>
            <a:r>
              <a:rPr lang="de-DE" dirty="0"/>
              <a:t>Karte 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0A70ACF-7D1F-D4A0-7A55-3DB39E980B86}"/>
              </a:ext>
            </a:extLst>
          </p:cNvPr>
          <p:cNvSpPr txBox="1"/>
          <p:nvPr/>
        </p:nvSpPr>
        <p:spPr>
          <a:xfrm>
            <a:off x="15305" y="134076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BD4980E-BC2C-B37C-49F0-5330DC877F50}"/>
              </a:ext>
            </a:extLst>
          </p:cNvPr>
          <p:cNvSpPr txBox="1"/>
          <p:nvPr/>
        </p:nvSpPr>
        <p:spPr>
          <a:xfrm>
            <a:off x="35496" y="229835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90C17D-1613-57E6-E3E1-90669F084727}"/>
              </a:ext>
            </a:extLst>
          </p:cNvPr>
          <p:cNvSpPr txBox="1"/>
          <p:nvPr/>
        </p:nvSpPr>
        <p:spPr>
          <a:xfrm>
            <a:off x="15305" y="472514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D04DFB7-E6BE-8DDD-5459-D8B21987C9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88290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E19C75-6AA2-A1AC-D0AD-F105E3100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</a:t>
            </a:r>
          </a:p>
          <a:p>
            <a:r>
              <a:rPr lang="de-DE" sz="1600" dirty="0"/>
              <a:t>a)					b)</a:t>
            </a: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c)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A7DF18-EB0E-C08F-B589-534BC3A81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687" y="1269000"/>
            <a:ext cx="3003585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8">
                <a:extLst>
                  <a:ext uri="{FF2B5EF4-FFF2-40B4-BE49-F238E27FC236}">
                    <a16:creationId xmlns:a16="http://schemas.microsoft.com/office/drawing/2014/main" id="{6FEC520A-7281-6ECB-36C0-E6A89DB1B8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1809305"/>
                  </p:ext>
                </p:extLst>
              </p:nvPr>
            </p:nvGraphicFramePr>
            <p:xfrm>
              <a:off x="482137" y="1672000"/>
              <a:ext cx="418413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3017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8">
                <a:extLst>
                  <a:ext uri="{FF2B5EF4-FFF2-40B4-BE49-F238E27FC236}">
                    <a16:creationId xmlns:a16="http://schemas.microsoft.com/office/drawing/2014/main" id="{6FEC520A-7281-6ECB-36C0-E6A89DB1B8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1809305"/>
                  </p:ext>
                </p:extLst>
              </p:nvPr>
            </p:nvGraphicFramePr>
            <p:xfrm>
              <a:off x="482137" y="1672000"/>
              <a:ext cx="418413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23017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523017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709756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7619" r="-592857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2439" r="-507317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5238" r="-39523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4878" r="-30487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4878" r="-204878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90476" r="-100000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07317" r="-2439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00000" r="-709756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7619" t="-100000" r="-592857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2439" t="-100000" r="-507317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5238" t="-100000" r="-39523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4878" t="-100000" r="-30487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4878" t="-100000" r="-20487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90476" t="-100000" r="-1000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07317" t="-100000" r="-2439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E640AFB5-1919-DBDD-33C3-0A498021BF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185407"/>
                  </p:ext>
                </p:extLst>
              </p:nvPr>
            </p:nvGraphicFramePr>
            <p:xfrm>
              <a:off x="482137" y="3212976"/>
              <a:ext cx="165096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6014">
                      <a:extLst>
                        <a:ext uri="{9D8B030D-6E8A-4147-A177-3AD203B41FA5}">
                          <a16:colId xmlns:a16="http://schemas.microsoft.com/office/drawing/2014/main" val="2856907157"/>
                        </a:ext>
                      </a:extLst>
                    </a:gridCol>
                    <a:gridCol w="464947">
                      <a:extLst>
                        <a:ext uri="{9D8B030D-6E8A-4147-A177-3AD203B41FA5}">
                          <a16:colId xmlns:a16="http://schemas.microsoft.com/office/drawing/2014/main" val="28725359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✓︎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169295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de-DE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✓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55708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d>
                                  <m:dPr>
                                    <m:ctrlPr>
                                      <a:rPr lang="de-DE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✗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299250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  <m:d>
                                  <m:dPr>
                                    <m:ctrlPr>
                                      <a:rPr lang="de-DE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−9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✗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78453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d>
                                  <m:dPr>
                                    <m:ctrlPr>
                                      <a:rPr lang="de-DE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✗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972113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E640AFB5-1919-DBDD-33C3-0A498021BF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185407"/>
                  </p:ext>
                </p:extLst>
              </p:nvPr>
            </p:nvGraphicFramePr>
            <p:xfrm>
              <a:off x="482137" y="3212976"/>
              <a:ext cx="165096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6014">
                      <a:extLst>
                        <a:ext uri="{9D8B030D-6E8A-4147-A177-3AD203B41FA5}">
                          <a16:colId xmlns:a16="http://schemas.microsoft.com/office/drawing/2014/main" val="2856907157"/>
                        </a:ext>
                      </a:extLst>
                    </a:gridCol>
                    <a:gridCol w="464947">
                      <a:extLst>
                        <a:ext uri="{9D8B030D-6E8A-4147-A177-3AD203B41FA5}">
                          <a16:colId xmlns:a16="http://schemas.microsoft.com/office/drawing/2014/main" val="28725359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6897" r="-41489" b="-4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✓︎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169295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3333" r="-41489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✓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55708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210345" r="-41489" b="-2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✗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299250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300000" r="-4148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✗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78453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413793" r="-4148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b="1" dirty="0">
                              <a:solidFill>
                                <a:schemeClr val="tx1"/>
                              </a:solidFill>
                            </a:rPr>
                            <a:t>✗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972113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itel 3">
            <a:extLst>
              <a:ext uri="{FF2B5EF4-FFF2-40B4-BE49-F238E27FC236}">
                <a16:creationId xmlns:a16="http://schemas.microsoft.com/office/drawing/2014/main" id="{ABF10FFD-454B-6469-C79B-CB08127592F8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1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3D292F8A-4804-A007-F4BA-8BE975B6EC43}"/>
              </a:ext>
            </a:extLst>
          </p:cNvPr>
          <p:cNvSpPr txBox="1">
            <a:spLocks/>
          </p:cNvSpPr>
          <p:nvPr/>
        </p:nvSpPr>
        <p:spPr>
          <a:xfrm>
            <a:off x="5889104" y="5991091"/>
            <a:ext cx="3280917" cy="24622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 sz="1000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013637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72BFF0E-8F51-90FF-5AAA-12BD95A3DB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2020 A3]</a:t>
                </a:r>
              </a:p>
              <a:p>
                <a:r>
                  <a:rPr lang="de-DE" sz="1600" dirty="0"/>
                  <a:t>Im Koordinatensystem ist der Graph der quadratischen </a:t>
                </a:r>
                <a:br>
                  <a:rPr lang="de-DE" sz="1600" dirty="0"/>
                </a:br>
                <a:r>
                  <a:rPr lang="de-DE" sz="1600" dirty="0"/>
                  <a:t>Funktion f mit der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DE" sz="1600" dirty="0"/>
                  <a:t>1 dargestellt.</a:t>
                </a:r>
                <a:br>
                  <a:rPr lang="de-DE" sz="1600" dirty="0"/>
                </a:br>
                <a:r>
                  <a:rPr lang="de-DE" sz="1600" dirty="0"/>
                  <a:t>S ist der Scheitelpunkt des Graphen von f.</a:t>
                </a:r>
                <a:br>
                  <a:rPr lang="de-DE" sz="1600" dirty="0"/>
                </a:br>
                <a:r>
                  <a:rPr lang="de-DE" sz="1600" dirty="0"/>
                  <a:t>Geben Sie die Koordinaten von S an.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Geben Sie die Koordinaten von S an.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Kreuzen Sie an, welche der folgenden Punkte </a:t>
                </a:r>
                <a:r>
                  <a:rPr lang="de-DE" sz="1600" u="sng" dirty="0"/>
                  <a:t>nicht</a:t>
                </a:r>
                <a:r>
                  <a:rPr lang="de-DE" sz="1600" dirty="0"/>
                  <a:t> auf </a:t>
                </a:r>
                <a:br>
                  <a:rPr lang="de-DE" sz="1600" dirty="0"/>
                </a:br>
                <a:r>
                  <a:rPr lang="de-DE" sz="1600" dirty="0"/>
                  <a:t>dem Graphen von f liegen.</a:t>
                </a:r>
                <a:br>
                  <a:rPr lang="de-DE" sz="1600" dirty="0"/>
                </a:br>
                <a:br>
                  <a:rPr lang="de-DE" sz="1600" dirty="0"/>
                </a:br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Der Punkt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A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de-DE" sz="1600" dirty="0"/>
                  <a:t> liegt auf dem Graphen von f mit der </a:t>
                </a:r>
                <a:br>
                  <a:rPr lang="de-DE" sz="1600" dirty="0"/>
                </a:br>
                <a:r>
                  <a:rPr lang="de-DE" sz="1600" dirty="0"/>
                  <a:t>Gleichung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i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sz="1600" dirty="0"/>
                  <a:t>. </a:t>
                </a:r>
                <a:br>
                  <a:rPr lang="de-DE" sz="1600" dirty="0"/>
                </a:br>
                <a:r>
                  <a:rPr lang="de-DE" sz="1600" dirty="0"/>
                  <a:t>Bestimmen Sie den Wert der </a:t>
                </a:r>
                <a:r>
                  <a:rPr lang="de-DE" sz="1600" dirty="0" err="1"/>
                  <a:t>y</a:t>
                </a:r>
                <a:r>
                  <a:rPr lang="de-DE" sz="1600" dirty="0"/>
                  <a:t>-Koordinate des Punktes A.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Die Parabel p entsteht durch Spiegelung des Graphen f an</a:t>
                </a:r>
                <a:br>
                  <a:rPr lang="de-DE" sz="1600" dirty="0"/>
                </a:br>
                <a:r>
                  <a:rPr lang="de-DE" sz="1600" dirty="0"/>
                  <a:t>der y-Achse. </a:t>
                </a:r>
                <a:br>
                  <a:rPr lang="de-DE" sz="1600" dirty="0"/>
                </a:br>
                <a:r>
                  <a:rPr lang="de-DE" sz="1600" dirty="0"/>
                  <a:t>Skizzieren Sie die Parabel p in dem vorgegebenen</a:t>
                </a:r>
                <a:br>
                  <a:rPr lang="de-DE" sz="1600" dirty="0"/>
                </a:br>
                <a:r>
                  <a:rPr lang="de-DE" sz="1600" dirty="0"/>
                  <a:t>Koordinatensystem. Geben Sie eine Gleichung für p an.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Berechnen Sie für die Funktion mit der Gleichung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=−2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−16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+18</m:t>
                    </m:r>
                  </m:oMath>
                </a14:m>
                <a:r>
                  <a:rPr lang="de-DE" sz="1600" dirty="0"/>
                  <a:t> die Nullstellen.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72BFF0E-8F51-90FF-5AAA-12BD95A3DB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7ADBCDB8-AEBF-151A-86D7-792226D8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Prüfungsaufgabe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6A36768-10F5-4AD6-806B-17DB9D1848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9">
                <a:extLst>
                  <a:ext uri="{FF2B5EF4-FFF2-40B4-BE49-F238E27FC236}">
                    <a16:creationId xmlns:a16="http://schemas.microsoft.com/office/drawing/2014/main" id="{288C574C-7CC8-7CAC-027C-143396F9BE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3405318"/>
                  </p:ext>
                </p:extLst>
              </p:nvPr>
            </p:nvGraphicFramePr>
            <p:xfrm>
              <a:off x="272481" y="3284984"/>
              <a:ext cx="5178195" cy="28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5639">
                      <a:extLst>
                        <a:ext uri="{9D8B030D-6E8A-4147-A177-3AD203B41FA5}">
                          <a16:colId xmlns:a16="http://schemas.microsoft.com/office/drawing/2014/main" val="871451600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20623992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2850921682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2694230839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1947736034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(−1|3)</m:t>
                              </m:r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(1|3)</m:t>
                              </m:r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(−1|2)</m:t>
                              </m:r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(−5|3)</m:t>
                              </m:r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☐ </a:t>
                          </a:r>
                          <a14:m>
                            <m:oMath xmlns:m="http://schemas.openxmlformats.org/officeDocument/2006/math"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de-DE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(−6|7)</m:t>
                              </m:r>
                            </m:oMath>
                          </a14:m>
                          <a:r>
                            <a:rPr lang="de-DE" sz="1200" dirty="0"/>
                            <a:t> 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096715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9">
                <a:extLst>
                  <a:ext uri="{FF2B5EF4-FFF2-40B4-BE49-F238E27FC236}">
                    <a16:creationId xmlns:a16="http://schemas.microsoft.com/office/drawing/2014/main" id="{288C574C-7CC8-7CAC-027C-143396F9BE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73405318"/>
                  </p:ext>
                </p:extLst>
              </p:nvPr>
            </p:nvGraphicFramePr>
            <p:xfrm>
              <a:off x="272481" y="3284984"/>
              <a:ext cx="5178195" cy="288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5639">
                      <a:extLst>
                        <a:ext uri="{9D8B030D-6E8A-4147-A177-3AD203B41FA5}">
                          <a16:colId xmlns:a16="http://schemas.microsoft.com/office/drawing/2014/main" val="871451600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20623992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2850921682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2694230839"/>
                        </a:ext>
                      </a:extLst>
                    </a:gridCol>
                    <a:gridCol w="1035639">
                      <a:extLst>
                        <a:ext uri="{9D8B030D-6E8A-4147-A177-3AD203B41FA5}">
                          <a16:colId xmlns:a16="http://schemas.microsoft.com/office/drawing/2014/main" val="1947736034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20" t="-4167" r="-400000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220" t="-4167" r="-300000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704" t="-4167" r="-203704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4167" r="-101220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4167" r="-1220" b="-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967154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8" name="Knopf6">
            <a:extLst>
              <a:ext uri="{FF2B5EF4-FFF2-40B4-BE49-F238E27FC236}">
                <a16:creationId xmlns:a16="http://schemas.microsoft.com/office/drawing/2014/main" id="{542AB335-2915-1253-E585-68B5A75333FF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8CBC8A8-C663-772A-ADC4-007BE9517AD1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Ellipse 13">
              <a:extLst>
                <a:ext uri="{FF2B5EF4-FFF2-40B4-BE49-F238E27FC236}">
                  <a16:creationId xmlns:a16="http://schemas.microsoft.com/office/drawing/2014/main" id="{F6C4141C-6AA6-0672-5748-D507ADEA241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Knopf3">
            <a:extLst>
              <a:ext uri="{FF2B5EF4-FFF2-40B4-BE49-F238E27FC236}">
                <a16:creationId xmlns:a16="http://schemas.microsoft.com/office/drawing/2014/main" id="{C68214A5-7121-793B-3B3C-BF695B5FCC67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3D0F4B64-1E2D-995E-A6C5-A736FBE3CF82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Ellipse 22">
              <a:extLst>
                <a:ext uri="{FF2B5EF4-FFF2-40B4-BE49-F238E27FC236}">
                  <a16:creationId xmlns:a16="http://schemas.microsoft.com/office/drawing/2014/main" id="{E3CCD9F7-EFE0-834E-62D9-C7EE2FBDCA52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0" name="Knopf2">
            <a:extLst>
              <a:ext uri="{FF2B5EF4-FFF2-40B4-BE49-F238E27FC236}">
                <a16:creationId xmlns:a16="http://schemas.microsoft.com/office/drawing/2014/main" id="{9BBF4595-0F56-15B9-455A-86CE6219ACFE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55E7E73A-2866-D8E5-DE19-B5F1BEA2B01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Ellipse 25">
              <a:extLst>
                <a:ext uri="{FF2B5EF4-FFF2-40B4-BE49-F238E27FC236}">
                  <a16:creationId xmlns:a16="http://schemas.microsoft.com/office/drawing/2014/main" id="{41E597F0-4612-D621-594B-12483792C53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3" name="Knopf1">
            <a:extLst>
              <a:ext uri="{FF2B5EF4-FFF2-40B4-BE49-F238E27FC236}">
                <a16:creationId xmlns:a16="http://schemas.microsoft.com/office/drawing/2014/main" id="{F7EEF594-E228-D42D-5765-409BF7AC566F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04D3CA7-6A84-8894-8C09-B69E2C30797C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Ellipse 28">
              <a:extLst>
                <a:ext uri="{FF2B5EF4-FFF2-40B4-BE49-F238E27FC236}">
                  <a16:creationId xmlns:a16="http://schemas.microsoft.com/office/drawing/2014/main" id="{5DE3A8FD-688E-560C-04CB-99AACFA27285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F02B49C0-4F4D-9B93-A8A0-5E4A38CCF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464" y="1772816"/>
            <a:ext cx="3550000" cy="3600000"/>
          </a:xfrm>
          <a:prstGeom prst="rect">
            <a:avLst/>
          </a:prstGeom>
        </p:spPr>
      </p:pic>
      <p:pic>
        <p:nvPicPr>
          <p:cNvPr id="39" name="Hilfe 6 Grafik">
            <a:extLst>
              <a:ext uri="{FF2B5EF4-FFF2-40B4-BE49-F238E27FC236}">
                <a16:creationId xmlns:a16="http://schemas.microsoft.com/office/drawing/2014/main" id="{A9E7CF77-3D0E-A9D9-3F64-21A0F91B4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12" y="1663663"/>
            <a:ext cx="7594199" cy="4813224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3 Grafik">
            <a:extLst>
              <a:ext uri="{FF2B5EF4-FFF2-40B4-BE49-F238E27FC236}">
                <a16:creationId xmlns:a16="http://schemas.microsoft.com/office/drawing/2014/main" id="{B4ED67A2-E2F4-F5EC-D966-14D41F0DC6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2 Grafik">
            <a:extLst>
              <a:ext uri="{FF2B5EF4-FFF2-40B4-BE49-F238E27FC236}">
                <a16:creationId xmlns:a16="http://schemas.microsoft.com/office/drawing/2014/main" id="{A116C2AB-EA47-567A-96E2-103AA4B8C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4" name="Hilfe 1 Grafik">
            <a:extLst>
              <a:ext uri="{FF2B5EF4-FFF2-40B4-BE49-F238E27FC236}">
                <a16:creationId xmlns:a16="http://schemas.microsoft.com/office/drawing/2014/main" id="{7AA6A8E7-5947-DE85-918C-E7435D381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79974F-4D3D-D061-016B-107994BB35D9}"/>
              </a:ext>
            </a:extLst>
          </p:cNvPr>
          <p:cNvSpPr txBox="1"/>
          <p:nvPr/>
        </p:nvSpPr>
        <p:spPr>
          <a:xfrm>
            <a:off x="28800" y="445859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8C1EBB5-9997-7F05-393B-1630FF5CF7C0}"/>
              </a:ext>
            </a:extLst>
          </p:cNvPr>
          <p:cNvSpPr txBox="1"/>
          <p:nvPr/>
        </p:nvSpPr>
        <p:spPr>
          <a:xfrm>
            <a:off x="28800" y="546671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6D72B848-0167-9861-8541-04E0B0EB58D9}"/>
              </a:ext>
            </a:extLst>
          </p:cNvPr>
          <p:cNvSpPr txBox="1">
            <a:spLocks/>
          </p:cNvSpPr>
          <p:nvPr/>
        </p:nvSpPr>
        <p:spPr>
          <a:xfrm>
            <a:off x="65818" y="53679"/>
            <a:ext cx="2368431" cy="85010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Selbsttest</a:t>
            </a:r>
          </a:p>
        </p:txBody>
      </p:sp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15736F72-DAC1-71CB-B876-AD640F270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52350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1.48148E-6 L -0.88093 1.48148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4.87179E-6 1.48148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C1E1443-DD19-FFBD-BB29-EE3B186C1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2020 A3]</a:t>
                </a:r>
                <a:endParaRPr lang="de-DE" sz="1600" b="0" i="0" dirty="0">
                  <a:latin typeface="Cambria Math" panose="02040503050406030204" pitchFamily="18" charset="0"/>
                </a:endParaRPr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dirty="0"/>
                  <a:t> Punkte: B; C; E</a:t>
                </a:r>
                <a:br>
                  <a:rPr lang="de-DE" sz="1600" dirty="0"/>
                </a:br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−1=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−1=15</m:t>
                    </m:r>
                  </m:oMath>
                </a14:m>
                <a:br>
                  <a:rPr lang="de-DE" sz="16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:r>
                  <a:rPr lang="de-DE" sz="1600" dirty="0"/>
                  <a:t> </a:t>
                </a:r>
              </a:p>
              <a:p>
                <a:pPr marL="346075" indent="-342900">
                  <a:buFont typeface="+mj-lt"/>
                  <a:buAutoNum type="alphaLcParenR"/>
                </a:pPr>
                <a:r>
                  <a:rPr lang="de-DE" sz="1600" b="0" dirty="0"/>
                  <a:t>Siehe Grafik. </a:t>
                </a:r>
                <a:br>
                  <a:rPr lang="de-DE" sz="1600" b="0" dirty="0"/>
                </a:br>
                <a:r>
                  <a:rPr lang="de-DE" sz="1600" b="0" dirty="0"/>
                  <a:t>Funktionsgleichung: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−3)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DE" sz="1600" dirty="0"/>
                  <a:t>1 </a:t>
                </a:r>
                <a:br>
                  <a:rPr lang="de-DE" sz="1600" dirty="0"/>
                </a:br>
                <a:endParaRPr lang="de-DE" sz="1600" dirty="0"/>
              </a:p>
              <a:p>
                <a:pPr marL="346075" indent="-3429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de-DE" sz="1600" i="0">
                        <a:latin typeface="Cambria Math" panose="02040503050406030204" pitchFamily="18" charset="0"/>
                      </a:rPr>
                      <m:t>0=</m:t>
                    </m:r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−16</m:t>
                    </m:r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sz="1600" b="0" dirty="0"/>
                  <a:t>18</a:t>
                </a:r>
                <a:br>
                  <a:rPr lang="de-DE" sz="1600" b="0" dirty="0"/>
                </a:br>
                <a14:m>
                  <m:oMath xmlns:m="http://schemas.openxmlformats.org/officeDocument/2006/math"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0=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+8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−9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sz="16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num>
                                  <m:den>
                                    <m:r>
                                      <a:rPr lang="de-DE" sz="16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6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</m:rad>
                  </m:oMath>
                </a14:m>
                <a:r>
                  <a:rPr lang="de-DE" sz="1600" dirty="0"/>
                  <a:t> ;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p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600" dirty="0"/>
                  <a:t>8;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>
                        <a:latin typeface="Cambria Math" panose="02040503050406030204" pitchFamily="18" charset="0"/>
                      </a:rPr>
                      <m:t>q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=−9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de-DE" sz="160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6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</m:rad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de-DE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</m:rad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de-DE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de-DE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de-DE" sz="1600" dirty="0"/>
                  <a:t> </a:t>
                </a:r>
                <a:br>
                  <a:rPr lang="de-DE" sz="1600" dirty="0"/>
                </a:b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6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4−5</m:t>
                    </m:r>
                    <m:r>
                      <a:rPr lang="de-DE" sz="1600" i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de-DE" sz="1600" dirty="0"/>
              </a:p>
              <a:p>
                <a:r>
                  <a:rPr lang="de-DE" dirty="0"/>
                  <a:t> 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CC1E1443-DD19-FFBD-BB29-EE3B186C1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9EB4FE83-9904-9542-C823-9037B1AD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Prüfungsaufgabe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0D14812-EA71-3ECD-C504-5E24F122EC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5BBEC7-8B59-9ECF-4475-DB6C010A7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73" y="1485264"/>
            <a:ext cx="4260000" cy="4320000"/>
          </a:xfrm>
          <a:prstGeom prst="rect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2B7CDF50-13C9-9A18-23EC-8F6F59550DC6}"/>
              </a:ext>
            </a:extLst>
          </p:cNvPr>
          <p:cNvSpPr txBox="1">
            <a:spLocks/>
          </p:cNvSpPr>
          <p:nvPr/>
        </p:nvSpPr>
        <p:spPr>
          <a:xfrm>
            <a:off x="65818" y="53679"/>
            <a:ext cx="2368431" cy="85010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Selbsttest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38345A0-C9CA-2C25-FCC7-CADDD63582FD}"/>
              </a:ext>
            </a:extLst>
          </p:cNvPr>
          <p:cNvSpPr txBox="1"/>
          <p:nvPr/>
        </p:nvSpPr>
        <p:spPr>
          <a:xfrm>
            <a:off x="42819" y="316825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A4473C0-9272-B986-E2BC-2D97B2B3D4AF}"/>
              </a:ext>
            </a:extLst>
          </p:cNvPr>
          <p:cNvSpPr txBox="1"/>
          <p:nvPr/>
        </p:nvSpPr>
        <p:spPr>
          <a:xfrm>
            <a:off x="42819" y="395454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*</a:t>
            </a:r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CB6C35FA-093E-7902-E8FD-2BF144A9C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43536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nhaltsplatzhalter 39">
            <a:extLst>
              <a:ext uri="{FF2B5EF4-FFF2-40B4-BE49-F238E27FC236}">
                <a16:creationId xmlns:a16="http://schemas.microsoft.com/office/drawing/2014/main" id="{260CAF2C-A9B6-9793-BFE3-E1B59D568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50"/>
            <a:ext cx="9203968" cy="51948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9FEEF528-D944-12AB-7ED2-664F766957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</a:t>
            </a:r>
          </a:p>
        </p:txBody>
      </p:sp>
      <p:sp>
        <p:nvSpPr>
          <p:cNvPr id="39" name="Titel 38">
            <a:extLst>
              <a:ext uri="{FF2B5EF4-FFF2-40B4-BE49-F238E27FC236}">
                <a16:creationId xmlns:a16="http://schemas.microsoft.com/office/drawing/2014/main" id="{3BCD5F4F-9942-0B34-C8AA-31F873B8C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Sammlung der Hilfeknöpfe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DDCE50FE-D179-BD49-C369-593310E619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0800000">
            <a:off x="237893" y="6479622"/>
            <a:ext cx="4719637" cy="215900"/>
          </a:xfrm>
        </p:spPr>
        <p:txBody>
          <a:bodyPr/>
          <a:lstStyle/>
          <a:p>
            <a:endParaRPr lang="de-DE" dirty="0"/>
          </a:p>
        </p:txBody>
      </p:sp>
      <p:grpSp>
        <p:nvGrpSpPr>
          <p:cNvPr id="3" name="Knopf 9">
            <a:extLst>
              <a:ext uri="{FF2B5EF4-FFF2-40B4-BE49-F238E27FC236}">
                <a16:creationId xmlns:a16="http://schemas.microsoft.com/office/drawing/2014/main" id="{3185E108-856E-2DB2-B380-A87933D666C0}"/>
              </a:ext>
            </a:extLst>
          </p:cNvPr>
          <p:cNvGrpSpPr/>
          <p:nvPr/>
        </p:nvGrpSpPr>
        <p:grpSpPr>
          <a:xfrm>
            <a:off x="9384140" y="610489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232227D-2604-BE09-EA4F-62B2AAAEC9A4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Knop9">
              <a:extLst>
                <a:ext uri="{FF2B5EF4-FFF2-40B4-BE49-F238E27FC236}">
                  <a16:creationId xmlns:a16="http://schemas.microsoft.com/office/drawing/2014/main" id="{E7CA4453-83FF-3D19-42C4-FCC2058D571D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6" name="Knopf 8">
            <a:extLst>
              <a:ext uri="{FF2B5EF4-FFF2-40B4-BE49-F238E27FC236}">
                <a16:creationId xmlns:a16="http://schemas.microsoft.com/office/drawing/2014/main" id="{BDC08F6D-7AE2-A511-32A5-888674FA315F}"/>
              </a:ext>
            </a:extLst>
          </p:cNvPr>
          <p:cNvGrpSpPr/>
          <p:nvPr/>
        </p:nvGrpSpPr>
        <p:grpSpPr>
          <a:xfrm>
            <a:off x="9381389" y="5472416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8BFE21E-C2D3-0E4C-6940-1192BB915E14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Knop8">
              <a:extLst>
                <a:ext uri="{FF2B5EF4-FFF2-40B4-BE49-F238E27FC236}">
                  <a16:creationId xmlns:a16="http://schemas.microsoft.com/office/drawing/2014/main" id="{7B33311F-AEB4-D549-5485-9A60D8D02508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9" name="Knopf 7">
            <a:extLst>
              <a:ext uri="{FF2B5EF4-FFF2-40B4-BE49-F238E27FC236}">
                <a16:creationId xmlns:a16="http://schemas.microsoft.com/office/drawing/2014/main" id="{A88242B4-212F-8934-D319-7B30C5AA505B}"/>
              </a:ext>
            </a:extLst>
          </p:cNvPr>
          <p:cNvGrpSpPr/>
          <p:nvPr/>
        </p:nvGrpSpPr>
        <p:grpSpPr>
          <a:xfrm>
            <a:off x="9379302" y="4839935"/>
            <a:ext cx="513769" cy="504000"/>
            <a:chOff x="9312680" y="5062255"/>
            <a:chExt cx="580391" cy="576064"/>
          </a:xfrm>
          <a:solidFill>
            <a:schemeClr val="accent1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26700A9-683C-E254-FD2D-01639B9A3344}"/>
                </a:ext>
              </a:extLst>
            </p:cNvPr>
            <p:cNvSpPr/>
            <p:nvPr/>
          </p:nvSpPr>
          <p:spPr>
            <a:xfrm>
              <a:off x="9569543" y="5062255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Knop7">
              <a:extLst>
                <a:ext uri="{FF2B5EF4-FFF2-40B4-BE49-F238E27FC236}">
                  <a16:creationId xmlns:a16="http://schemas.microsoft.com/office/drawing/2014/main" id="{6A932A13-622B-8647-A507-A37540863B4E}"/>
                </a:ext>
              </a:extLst>
            </p:cNvPr>
            <p:cNvSpPr/>
            <p:nvPr/>
          </p:nvSpPr>
          <p:spPr>
            <a:xfrm>
              <a:off x="9312680" y="5062255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2" name="Knopf6">
            <a:extLst>
              <a:ext uri="{FF2B5EF4-FFF2-40B4-BE49-F238E27FC236}">
                <a16:creationId xmlns:a16="http://schemas.microsoft.com/office/drawing/2014/main" id="{192F5C8F-5FDF-AC57-AFA2-A8C11D37329D}"/>
              </a:ext>
            </a:extLst>
          </p:cNvPr>
          <p:cNvGrpSpPr/>
          <p:nvPr/>
        </p:nvGrpSpPr>
        <p:grpSpPr>
          <a:xfrm>
            <a:off x="9383011" y="4207454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93D9C9-241D-B4B1-892E-A31F15359105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D652747C-49F1-61DB-7012-1C64B71C841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6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Knopf5">
            <a:extLst>
              <a:ext uri="{FF2B5EF4-FFF2-40B4-BE49-F238E27FC236}">
                <a16:creationId xmlns:a16="http://schemas.microsoft.com/office/drawing/2014/main" id="{DCFE5465-281D-2D76-049A-8D1692FAAA3D}"/>
              </a:ext>
            </a:extLst>
          </p:cNvPr>
          <p:cNvGrpSpPr/>
          <p:nvPr/>
        </p:nvGrpSpPr>
        <p:grpSpPr>
          <a:xfrm>
            <a:off x="9383011" y="3574973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FF34A69-32CE-9447-FED0-3CAB343C165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33DB33A-F02A-BDFE-D86A-F269B71E6B9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5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Knopf4">
            <a:extLst>
              <a:ext uri="{FF2B5EF4-FFF2-40B4-BE49-F238E27FC236}">
                <a16:creationId xmlns:a16="http://schemas.microsoft.com/office/drawing/2014/main" id="{ABBEF484-56C0-7AFA-934D-59DA2ACC20CA}"/>
              </a:ext>
            </a:extLst>
          </p:cNvPr>
          <p:cNvGrpSpPr/>
          <p:nvPr/>
        </p:nvGrpSpPr>
        <p:grpSpPr>
          <a:xfrm>
            <a:off x="9383011" y="2942492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E8018CB-1728-A5AD-4502-76D73444E002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98BA7CF-9C1A-C24D-6174-0B425570D90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3200" dirty="0">
                  <a:solidFill>
                    <a:prstClr val="white"/>
                  </a:solidFill>
                  <a:latin typeface="Calibri"/>
                </a:rPr>
                <a:t>4</a:t>
              </a:r>
              <a:endPara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Knopf3">
            <a:extLst>
              <a:ext uri="{FF2B5EF4-FFF2-40B4-BE49-F238E27FC236}">
                <a16:creationId xmlns:a16="http://schemas.microsoft.com/office/drawing/2014/main" id="{ADFE651B-C2F1-7C26-1D83-7CDC55E819E0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C314D5-B29E-311E-012C-67280A90836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6B7F91B-1CAB-FF3E-455D-E3DDFFD23BAB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Knopf2">
            <a:extLst>
              <a:ext uri="{FF2B5EF4-FFF2-40B4-BE49-F238E27FC236}">
                <a16:creationId xmlns:a16="http://schemas.microsoft.com/office/drawing/2014/main" id="{5A467E82-A392-3F56-B209-2DD97FA45CEF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B6BC5724-AA1D-CB92-7485-DCA5836BAA6C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3AB1D66-2CDD-6645-43DB-ACEF1ADCC18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7" name="Knopf1">
            <a:extLst>
              <a:ext uri="{FF2B5EF4-FFF2-40B4-BE49-F238E27FC236}">
                <a16:creationId xmlns:a16="http://schemas.microsoft.com/office/drawing/2014/main" id="{016CA5EF-5AC3-1B2D-A97A-1E7765BEAFC5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7424C59E-4047-FA16-6569-2F09BBFA981B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46BEEC7-928B-473D-19C4-19C833ECEC83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3" name="Hilfe 9 Grafik">
            <a:extLst>
              <a:ext uri="{FF2B5EF4-FFF2-40B4-BE49-F238E27FC236}">
                <a16:creationId xmlns:a16="http://schemas.microsoft.com/office/drawing/2014/main" id="{78C515BD-ECEC-A384-DCD9-B0FE9418C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8653" y="2024893"/>
            <a:ext cx="790305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4" name="Hilfe 8 Grafik">
            <a:extLst>
              <a:ext uri="{FF2B5EF4-FFF2-40B4-BE49-F238E27FC236}">
                <a16:creationId xmlns:a16="http://schemas.microsoft.com/office/drawing/2014/main" id="{E39C34F2-719C-4680-2C73-CA61021DE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5165" y="1844278"/>
            <a:ext cx="7552592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5" name="Hilfe 7 Grafik">
            <a:extLst>
              <a:ext uri="{FF2B5EF4-FFF2-40B4-BE49-F238E27FC236}">
                <a16:creationId xmlns:a16="http://schemas.microsoft.com/office/drawing/2014/main" id="{8941FEF1-5D85-6869-3EEE-2FAFE6F4F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7882" y="1482216"/>
            <a:ext cx="7597722" cy="481945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6" name="Hilfe 6 Grafik">
            <a:extLst>
              <a:ext uri="{FF2B5EF4-FFF2-40B4-BE49-F238E27FC236}">
                <a16:creationId xmlns:a16="http://schemas.microsoft.com/office/drawing/2014/main" id="{18DDE7FD-CCA2-E1C4-CB05-B59F5B58C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0712" y="1663663"/>
            <a:ext cx="7594199" cy="4813224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7" name="Hilfe 5 Grafik">
            <a:extLst>
              <a:ext uri="{FF2B5EF4-FFF2-40B4-BE49-F238E27FC236}">
                <a16:creationId xmlns:a16="http://schemas.microsoft.com/office/drawing/2014/main" id="{A981BA02-DF20-9BB8-3AB8-6C3CAA7372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1279" y="1483840"/>
            <a:ext cx="7585420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8" name="Hilfe 4 Grafik">
            <a:extLst>
              <a:ext uri="{FF2B5EF4-FFF2-40B4-BE49-F238E27FC236}">
                <a16:creationId xmlns:a16="http://schemas.microsoft.com/office/drawing/2014/main" id="{F2E1208D-142D-8ADA-E83D-361EB719C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6670" y="1353021"/>
            <a:ext cx="757554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2" name="Hilfe 3 Grafik">
            <a:extLst>
              <a:ext uri="{FF2B5EF4-FFF2-40B4-BE49-F238E27FC236}">
                <a16:creationId xmlns:a16="http://schemas.microsoft.com/office/drawing/2014/main" id="{BC889CD4-C2B1-E9DB-4E7F-B70A83A135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30" name="Hilfe 2 Grafik">
            <a:extLst>
              <a:ext uri="{FF2B5EF4-FFF2-40B4-BE49-F238E27FC236}">
                <a16:creationId xmlns:a16="http://schemas.microsoft.com/office/drawing/2014/main" id="{13524C02-7310-C42A-90FA-F403C60E2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51" name="Hilfe 1 Grafik">
            <a:extLst>
              <a:ext uri="{FF2B5EF4-FFF2-40B4-BE49-F238E27FC236}">
                <a16:creationId xmlns:a16="http://schemas.microsoft.com/office/drawing/2014/main" id="{6107EF5D-6C42-DAEB-59D3-F9E429A31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31" name="Fußzeilenplatzhalter 5">
            <a:extLst>
              <a:ext uri="{FF2B5EF4-FFF2-40B4-BE49-F238E27FC236}">
                <a16:creationId xmlns:a16="http://schemas.microsoft.com/office/drawing/2014/main" id="{64598447-EBF3-ECD1-345E-F495268DB0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2857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-3.33333E-6 L -0.88092 -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2 -3.33333E-6 L -4.61538E-6 -3.33333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2.59259E-6 L -0.88093 -2.59259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2.59259E-6 L -2.30769E-6 -2.59259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79E-6 1.48148E-6 L -0.88093 1.48148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1.48148E-6 L 4.87179E-6 1.48148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897E-6 2.96296E-6 L -0.88093 2.96296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2.96296E-6 L -4.35897E-6 2.96296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128E-6 4.44444E-6 L -0.88093 4.44444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2.05128E-6 4.44444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051E-6 -2.22222E-6 L -0.88093 -2.22222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-2.22222E-6 L -2.82051E-6 -2.2222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7F638-25CB-1E8C-D039-847969E7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3595FCB-DA84-E994-92E8-FB24DDFD6F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48891"/>
                <a:ext cx="9203968" cy="5188421"/>
              </a:xfrm>
            </p:spPr>
            <p:txBody>
              <a:bodyPr/>
              <a:lstStyle/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b="1" dirty="0">
                    <a:solidFill>
                      <a:prstClr val="black"/>
                    </a:solidFill>
                    <a:latin typeface="Calibri"/>
                  </a:rPr>
                  <a:t>Punkte ablesen und einzeichnen</a:t>
                </a: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Um den Punkt </a:t>
                </a:r>
                <a14:m>
                  <m:oMath xmlns:m="http://schemas.openxmlformats.org/officeDocument/2006/math">
                    <m:r>
                      <a:rPr lang="de-DE" altLang="de-DE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de-DE" altLang="de-DE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  <m:e>
                        <m:r>
                          <a:rPr lang="de-DE" altLang="de-DE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aus dem Koordinaten-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System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abzulesen, gehe vom Punkt aus nach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unten zur x-Achse. x ist hier </a:t>
                </a:r>
                <a:r>
                  <a:rPr lang="de-DE" altLang="de-DE" sz="1600" dirty="0">
                    <a:solidFill>
                      <a:srgbClr val="0070C0"/>
                    </a:solidFill>
                    <a:latin typeface="Calibri"/>
                  </a:rPr>
                  <a:t>4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. Gehe dann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Vom Punkt aus nach links zur y-Achse.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 err="1">
                    <a:solidFill>
                      <a:prstClr val="black"/>
                    </a:solidFill>
                    <a:latin typeface="Calibri"/>
                  </a:rPr>
                  <a:t>y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ist hier </a:t>
                </a:r>
                <a:r>
                  <a:rPr lang="de-DE" altLang="de-DE" sz="1600" dirty="0">
                    <a:solidFill>
                      <a:srgbClr val="7030A0"/>
                    </a:solidFill>
                    <a:latin typeface="Calibri"/>
                  </a:rPr>
                  <a:t>3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. </a:t>
                </a:r>
                <a:endParaRPr kumimoji="0" lang="de-DE" altLang="de-DE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Um den Punkt </a:t>
                </a:r>
                <a14:m>
                  <m:oMath xmlns:m="http://schemas.openxmlformats.org/officeDocument/2006/math">
                    <m:r>
                      <a:rPr lang="de-DE" altLang="de-DE" sz="16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𝐐</m:t>
                    </m:r>
                    <m:d>
                      <m:dPr>
                        <m:ctrlPr>
                          <a:rPr lang="de-DE" altLang="de-DE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altLang="de-DE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e>
                        <m:r>
                          <a:rPr lang="de-DE" altLang="de-DE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altLang="de-DE" sz="16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in das Koordinaten-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system</a:t>
                </a: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kumimoji="0" lang="de-DE" alt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einzutragen, gehe entlang der x-Achse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um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Einheiten nach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links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und um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Einheit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nach 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unten</a:t>
                </a: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Allgemein gilt: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b="1" dirty="0">
                    <a:solidFill>
                      <a:schemeClr val="tx1"/>
                    </a:solidFill>
                  </a:rPr>
                  <a:t>P(</a:t>
                </a:r>
                <a:r>
                  <a:rPr lang="de-DE" sz="1600" b="1" dirty="0" err="1">
                    <a:solidFill>
                      <a:schemeClr val="tx1"/>
                    </a:solidFill>
                  </a:rPr>
                  <a:t>x|y</a:t>
                </a:r>
                <a:r>
                  <a:rPr lang="de-DE" sz="1600" b="1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Die erste Zahl steht für die Entfernung zur 0 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auf der x-Achse.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Die zweite Zahl steht für den Entfernung zur 0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dirty="0">
                    <a:solidFill>
                      <a:schemeClr val="tx1"/>
                    </a:solidFill>
                  </a:rPr>
                  <a:t>auf der y-Achse.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de-DE" altLang="de-DE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endParaRPr kumimoji="0" lang="de-DE" altLang="de-DE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6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A3595FCB-DA84-E994-92E8-FB24DDFD6F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48891"/>
                <a:ext cx="9203968" cy="5188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FBD7A253-62E9-96AF-B695-F371CC07F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920" y="1323609"/>
            <a:ext cx="4968552" cy="45536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466424-2B47-72F8-E349-42F64A276E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800FB6-9CC8-15C3-DC25-84533E23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Punkte Ablesen und Einzeichnen</a:t>
            </a:r>
          </a:p>
        </p:txBody>
      </p:sp>
      <p:sp>
        <p:nvSpPr>
          <p:cNvPr id="19" name="Sprechblase: oval 20">
            <a:extLst>
              <a:ext uri="{FF2B5EF4-FFF2-40B4-BE49-F238E27FC236}">
                <a16:creationId xmlns:a16="http://schemas.microsoft.com/office/drawing/2014/main" id="{F77A850E-0B85-0149-58B9-56A7C965C37C}"/>
              </a:ext>
            </a:extLst>
          </p:cNvPr>
          <p:cNvSpPr/>
          <p:nvPr/>
        </p:nvSpPr>
        <p:spPr>
          <a:xfrm>
            <a:off x="3450604" y="4437112"/>
            <a:ext cx="1375797" cy="660400"/>
          </a:xfrm>
          <a:prstGeom prst="wedgeEllipseCallout">
            <a:avLst>
              <a:gd name="adj1" fmla="val 79380"/>
              <a:gd name="adj2" fmla="val 546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P(</a:t>
            </a:r>
            <a:r>
              <a:rPr lang="de-DE" sz="1600" b="1" dirty="0">
                <a:solidFill>
                  <a:srgbClr val="0070C0"/>
                </a:solidFill>
              </a:rPr>
              <a:t>–2</a:t>
            </a:r>
            <a:r>
              <a:rPr lang="de-DE" sz="1600" b="1" dirty="0">
                <a:solidFill>
                  <a:srgbClr val="7030A0"/>
                </a:solidFill>
              </a:rPr>
              <a:t>|–3</a:t>
            </a:r>
            <a:r>
              <a:rPr lang="de-DE" sz="1600" b="1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3C733DE-0C3B-E639-8D8D-5B89668A6C28}"/>
              </a:ext>
            </a:extLst>
          </p:cNvPr>
          <p:cNvCxnSpPr>
            <a:cxnSpLocks/>
          </p:cNvCxnSpPr>
          <p:nvPr/>
        </p:nvCxnSpPr>
        <p:spPr>
          <a:xfrm flipH="1">
            <a:off x="5199396" y="3643101"/>
            <a:ext cx="1036382" cy="1923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1455F1FE-9592-4E5F-0706-1B75FEA060CF}"/>
              </a:ext>
            </a:extLst>
          </p:cNvPr>
          <p:cNvCxnSpPr>
            <a:cxnSpLocks/>
          </p:cNvCxnSpPr>
          <p:nvPr/>
        </p:nvCxnSpPr>
        <p:spPr>
          <a:xfrm>
            <a:off x="5250572" y="3660701"/>
            <a:ext cx="0" cy="1496491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5517564E-84A9-2D0E-1E90-396A51885ACA}"/>
              </a:ext>
            </a:extLst>
          </p:cNvPr>
          <p:cNvSpPr txBox="1"/>
          <p:nvPr/>
        </p:nvSpPr>
        <p:spPr>
          <a:xfrm>
            <a:off x="7975816" y="3801407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70C0"/>
                </a:solidFill>
              </a:rPr>
              <a:t>x = 4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03D72FF-9AF6-78CA-221E-3682EF5532B2}"/>
              </a:ext>
            </a:extLst>
          </p:cNvPr>
          <p:cNvSpPr txBox="1"/>
          <p:nvPr/>
        </p:nvSpPr>
        <p:spPr>
          <a:xfrm>
            <a:off x="5507595" y="3304547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70C0"/>
                </a:solidFill>
              </a:rPr>
              <a:t>– 2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D392D0-80CE-EA69-ECDF-BD0E0C9E6711}"/>
              </a:ext>
            </a:extLst>
          </p:cNvPr>
          <p:cNvSpPr txBox="1"/>
          <p:nvPr/>
        </p:nvSpPr>
        <p:spPr>
          <a:xfrm>
            <a:off x="5495808" y="1977798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7030A0"/>
                </a:solidFill>
              </a:rPr>
              <a:t>y</a:t>
            </a:r>
            <a:r>
              <a:rPr lang="de-DE" sz="1600" b="1" dirty="0">
                <a:solidFill>
                  <a:srgbClr val="7030A0"/>
                </a:solidFill>
              </a:rPr>
              <a:t> = 3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A0A8F37-10FE-248F-8130-9E2B3697659A}"/>
              </a:ext>
            </a:extLst>
          </p:cNvPr>
          <p:cNvSpPr txBox="1"/>
          <p:nvPr/>
        </p:nvSpPr>
        <p:spPr>
          <a:xfrm>
            <a:off x="4835304" y="4200067"/>
            <a:ext cx="72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7030A0"/>
                </a:solidFill>
              </a:rPr>
              <a:t>– 3</a:t>
            </a:r>
          </a:p>
        </p:txBody>
      </p:sp>
      <p:sp>
        <p:nvSpPr>
          <p:cNvPr id="38" name="Sprechblase: oval 20">
            <a:extLst>
              <a:ext uri="{FF2B5EF4-FFF2-40B4-BE49-F238E27FC236}">
                <a16:creationId xmlns:a16="http://schemas.microsoft.com/office/drawing/2014/main" id="{CCE7BCBF-DB04-0F40-C76C-0CCAD2C14277}"/>
              </a:ext>
            </a:extLst>
          </p:cNvPr>
          <p:cNvSpPr/>
          <p:nvPr/>
        </p:nvSpPr>
        <p:spPr>
          <a:xfrm>
            <a:off x="6599870" y="1354459"/>
            <a:ext cx="1367612" cy="629441"/>
          </a:xfrm>
          <a:prstGeom prst="wedgeEllipseCallout">
            <a:avLst>
              <a:gd name="adj1" fmla="val 67803"/>
              <a:gd name="adj2" fmla="val 707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P(</a:t>
            </a:r>
            <a:r>
              <a:rPr lang="de-DE" sz="1600" b="1" dirty="0">
                <a:solidFill>
                  <a:srgbClr val="0070C0"/>
                </a:solidFill>
              </a:rPr>
              <a:t>4</a:t>
            </a:r>
            <a:r>
              <a:rPr lang="de-DE" sz="1600" b="1" dirty="0">
                <a:solidFill>
                  <a:srgbClr val="7030A0"/>
                </a:solidFill>
              </a:rPr>
              <a:t>|3</a:t>
            </a:r>
            <a:r>
              <a:rPr lang="de-DE" sz="1600" b="1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E4E433E0-F1D1-74A7-CE29-8A9C940992A4}"/>
              </a:ext>
            </a:extLst>
          </p:cNvPr>
          <p:cNvCxnSpPr>
            <a:cxnSpLocks/>
          </p:cNvCxnSpPr>
          <p:nvPr/>
        </p:nvCxnSpPr>
        <p:spPr>
          <a:xfrm flipH="1">
            <a:off x="6235778" y="2132856"/>
            <a:ext cx="202959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697270BC-8ABA-7D21-B1A7-ACEE3BE358C4}"/>
              </a:ext>
            </a:extLst>
          </p:cNvPr>
          <p:cNvCxnSpPr>
            <a:cxnSpLocks/>
          </p:cNvCxnSpPr>
          <p:nvPr/>
        </p:nvCxnSpPr>
        <p:spPr>
          <a:xfrm>
            <a:off x="8265368" y="2147075"/>
            <a:ext cx="0" cy="151362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80A786A2-CF1B-455D-E698-CE3116062F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667902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420C712-F4E8-E331-7A99-F8AD65EFDC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/>
                  <a:t>Wichtige Punkte</a:t>
                </a:r>
              </a:p>
              <a:p>
                <a:r>
                  <a:rPr lang="de-DE" sz="1600" dirty="0"/>
                  <a:t>Ließ die Punkte aus dem Koordinatensystem ab.</a:t>
                </a:r>
              </a:p>
              <a:p>
                <a:endParaRPr lang="de-DE" sz="500" b="1" dirty="0"/>
              </a:p>
              <a:p>
                <a:r>
                  <a:rPr lang="de-DE" sz="1600" b="1" u="sng" dirty="0"/>
                  <a:t>1. Scheitelpunkt:</a:t>
                </a:r>
              </a:p>
              <a:p>
                <a:r>
                  <a:rPr lang="de-DE" sz="1600" dirty="0"/>
                  <a:t>Tiefste oder höchste Stelle einer Parabel.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sz="160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  <m:e>
                          <m:r>
                            <a:rPr lang="de-DE" sz="16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  <a:p>
                <a:r>
                  <a:rPr lang="de-DE" sz="1600" b="1" u="sng" dirty="0"/>
                  <a:t>2. Nullstellen:</a:t>
                </a:r>
              </a:p>
              <a:p>
                <a:r>
                  <a:rPr lang="de-DE" sz="1600" dirty="0"/>
                  <a:t>Wo schneidet der Graph die x-Achse (</a:t>
                </a:r>
                <a:r>
                  <a:rPr lang="de-DE" sz="1600" dirty="0" err="1"/>
                  <a:t>y</a:t>
                </a:r>
                <a:r>
                  <a:rPr lang="de-DE" sz="1600" dirty="0"/>
                  <a:t> = 0)?</a:t>
                </a:r>
              </a:p>
              <a:p>
                <a:r>
                  <a:rPr lang="de-DE" sz="1600" dirty="0">
                    <a:solidFill>
                      <a:srgbClr val="FF0000"/>
                    </a:solidFill>
                  </a:rPr>
                  <a:t>x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de-DE" sz="1600" dirty="0">
                    <a:solidFill>
                      <a:srgbClr val="FF0000"/>
                    </a:solidFill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</a:rPr>
                  <a:t>und</a:t>
                </a:r>
                <a:r>
                  <a:rPr lang="de-DE" sz="1600" dirty="0">
                    <a:solidFill>
                      <a:srgbClr val="FF0000"/>
                    </a:solidFill>
                  </a:rPr>
                  <a:t> x</a:t>
                </a:r>
                <a14:m>
                  <m:oMath xmlns:m="http://schemas.openxmlformats.org/officeDocument/2006/math">
                    <m:r>
                      <a:rPr lang="de-DE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=−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de-DE" sz="1600" dirty="0">
                  <a:solidFill>
                    <a:srgbClr val="FF0000"/>
                  </a:solidFill>
                </a:endParaRPr>
              </a:p>
              <a:p>
                <a:endParaRPr lang="de-DE" sz="1600" dirty="0">
                  <a:solidFill>
                    <a:srgbClr val="FF0000"/>
                  </a:solidFill>
                </a:endParaRPr>
              </a:p>
              <a:p>
                <a:r>
                  <a:rPr lang="de-DE" sz="1600" b="1" u="sng" dirty="0"/>
                  <a:t>3. Schnittpunkt mit der y-Achse: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6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e>
                          <m:r>
                            <a:rPr lang="de-DE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de-DE" sz="1600" b="0" dirty="0">
                  <a:solidFill>
                    <a:srgbClr val="0070C0"/>
                  </a:solidFill>
                </a:endParaRPr>
              </a:p>
              <a:p>
                <a:endParaRPr lang="de-DE" sz="1600" dirty="0">
                  <a:solidFill>
                    <a:srgbClr val="0070C0"/>
                  </a:solidFill>
                </a:endParaRPr>
              </a:p>
              <a:p>
                <a:r>
                  <a:rPr lang="de-DE" sz="1600" b="1" u="sng" dirty="0"/>
                  <a:t>4. Schnittpunkt mit anderem Graphen:</a:t>
                </a:r>
              </a:p>
              <a:p>
                <a:r>
                  <a:rPr lang="de-DE" sz="1600" dirty="0"/>
                  <a:t>Wo treffen die beiden Graphen aufeinander?</a:t>
                </a:r>
              </a:p>
              <a:p>
                <a14:m>
                  <m:oMath xmlns:m="http://schemas.openxmlformats.org/officeDocument/2006/math">
                    <m:r>
                      <a:rPr lang="de-DE" sz="1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de-DE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  <m:e>
                        <m:r>
                          <a:rPr lang="de-DE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de-DE" sz="1600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</a:rPr>
                  <a:t>u</a:t>
                </a:r>
                <a:r>
                  <a:rPr lang="de-DE" sz="1600" b="0" dirty="0">
                    <a:solidFill>
                      <a:schemeClr val="tx1"/>
                    </a:solidFill>
                  </a:rPr>
                  <a:t>nd</a:t>
                </a:r>
                <a:r>
                  <a:rPr lang="de-DE" sz="16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de-DE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de-DE" sz="1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d>
                  </m:oMath>
                </a14:m>
                <a:endParaRPr lang="de-DE" sz="1600" dirty="0">
                  <a:solidFill>
                    <a:srgbClr val="7030A0"/>
                  </a:solidFill>
                </a:endParaRPr>
              </a:p>
              <a:p>
                <a:endParaRPr lang="de-DE" sz="1600" b="1" u="sng" dirty="0"/>
              </a:p>
              <a:p>
                <a:endParaRPr lang="de-DE" sz="1600" dirty="0">
                  <a:solidFill>
                    <a:srgbClr val="0070C0"/>
                  </a:solidFill>
                </a:endParaRPr>
              </a:p>
              <a:p>
                <a:endParaRPr lang="de-DE" sz="1600" b="1" u="sng" dirty="0"/>
              </a:p>
              <a:p>
                <a:endParaRPr lang="de-DE" sz="1600" dirty="0">
                  <a:solidFill>
                    <a:srgbClr val="FF0000"/>
                  </a:solidFill>
                </a:endParaRPr>
              </a:p>
              <a:p>
                <a:endParaRPr lang="de-DE" sz="1600" dirty="0">
                  <a:solidFill>
                    <a:srgbClr val="FF0000"/>
                  </a:solidFill>
                </a:endParaRPr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420C712-F4E8-E331-7A99-F8AD65EFDC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EDBC28A5-C0DC-E6C1-CB14-D4200C88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73" y="1242885"/>
            <a:ext cx="4022667" cy="458112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864379-3D54-D487-824D-1A06B594BA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879611-69C4-996D-8069-DE1AB3E5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Punkte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0B50219-1485-8763-79F9-4B150C2E7479}"/>
                  </a:ext>
                </a:extLst>
              </p:cNvPr>
              <p:cNvSpPr txBox="1"/>
              <p:nvPr/>
            </p:nvSpPr>
            <p:spPr>
              <a:xfrm>
                <a:off x="6211625" y="5563986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dirty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sz="16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  <m:e>
                          <m:r>
                            <a:rPr lang="de-DE" sz="16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0B50219-1485-8763-79F9-4B150C2E7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625" y="5563986"/>
                <a:ext cx="1080120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A989B43-F852-E3C1-4512-BB049F0E013D}"/>
                  </a:ext>
                </a:extLst>
              </p:cNvPr>
              <p:cNvSpPr txBox="1"/>
              <p:nvPr/>
            </p:nvSpPr>
            <p:spPr>
              <a:xfrm>
                <a:off x="5457056" y="4795095"/>
                <a:ext cx="7920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x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A989B43-F852-E3C1-4512-BB049F0E0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056" y="4795095"/>
                <a:ext cx="792088" cy="338554"/>
              </a:xfrm>
              <a:prstGeom prst="rect">
                <a:avLst/>
              </a:prstGeom>
              <a:blipFill>
                <a:blip r:embed="rId5"/>
                <a:stretch>
                  <a:fillRect l="-3125" t="-3571" b="-17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EB5FFFA-E39A-71EA-637D-E051203E55F3}"/>
                  </a:ext>
                </a:extLst>
              </p:cNvPr>
              <p:cNvSpPr txBox="1"/>
              <p:nvPr/>
            </p:nvSpPr>
            <p:spPr>
              <a:xfrm>
                <a:off x="6465168" y="4795095"/>
                <a:ext cx="7920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x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de-DE" sz="1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CEB5FFFA-E39A-71EA-637D-E051203E5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168" y="4795095"/>
                <a:ext cx="792088" cy="338554"/>
              </a:xfrm>
              <a:prstGeom prst="rect">
                <a:avLst/>
              </a:prstGeom>
              <a:blipFill>
                <a:blip r:embed="rId6"/>
                <a:stretch>
                  <a:fillRect l="-4762" t="-3571" b="-17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5459680-4CBE-6B08-3478-464F92EB9224}"/>
                  </a:ext>
                </a:extLst>
              </p:cNvPr>
              <p:cNvSpPr txBox="1"/>
              <p:nvPr/>
            </p:nvSpPr>
            <p:spPr>
              <a:xfrm>
                <a:off x="7095164" y="3639260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60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e>
                          <m:r>
                            <a:rPr lang="de-DE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5459680-4CBE-6B08-3478-464F92EB9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164" y="3639260"/>
                <a:ext cx="108012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022FC33-5092-BE93-BA63-5EEC0DF6210D}"/>
                  </a:ext>
                </a:extLst>
              </p:cNvPr>
              <p:cNvSpPr txBox="1"/>
              <p:nvPr/>
            </p:nvSpPr>
            <p:spPr>
              <a:xfrm>
                <a:off x="5449416" y="3639970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de-DE" sz="1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e>
                          <m:r>
                            <a:rPr lang="de-DE" sz="1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F022FC33-5092-BE93-BA63-5EEC0DF62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16" y="3639970"/>
                <a:ext cx="108012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782FF7D-68E8-B402-8E3F-22DE37D5AEAA}"/>
                  </a:ext>
                </a:extLst>
              </p:cNvPr>
              <p:cNvSpPr txBox="1"/>
              <p:nvPr/>
            </p:nvSpPr>
            <p:spPr>
              <a:xfrm>
                <a:off x="7559535" y="1454507"/>
                <a:ext cx="10801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de-DE" sz="1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e>
                          <m:r>
                            <a:rPr lang="de-DE" sz="1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de-DE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782FF7D-68E8-B402-8E3F-22DE37D5A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535" y="1454507"/>
                <a:ext cx="108012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7C4E3143-91CF-A83F-EDCB-2FB2085A9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152934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altLang="de-DE" sz="1600" b="1" u="sng" dirty="0">
                    <a:solidFill>
                      <a:prstClr val="black"/>
                    </a:solidFill>
                    <a:latin typeface="Calibri"/>
                  </a:rPr>
                  <a:t>Funktionsgleichung:</a:t>
                </a:r>
                <a:r>
                  <a:rPr lang="de-DE" altLang="de-DE" sz="1600" b="1" dirty="0">
                    <a:solidFill>
                      <a:prstClr val="black"/>
                    </a:solidFill>
                    <a:latin typeface="Calibri"/>
                  </a:rPr>
                  <a:t>			             </a:t>
                </a:r>
                <a:r>
                  <a:rPr lang="de-DE" altLang="de-DE" sz="1600" b="1" u="sng" dirty="0">
                    <a:solidFill>
                      <a:prstClr val="black"/>
                    </a:solidFill>
                    <a:latin typeface="Calibri"/>
                  </a:rPr>
                  <a:t>Graph: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de-DE" altLang="de-DE" sz="16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altLang="de-DE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de-DE" altLang="de-DE" sz="1600" b="1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5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Beispiel:</a:t>
                </a:r>
              </a:p>
              <a:p>
                <a:pPr marL="0" lvl="0" defTabSz="1037651">
                  <a:spcBef>
                    <a:spcPts val="3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lvl="0" defTabSz="1037651">
                  <a:spcBef>
                    <a:spcPts val="300"/>
                  </a:spcBef>
                  <a:defRPr/>
                </a:pPr>
                <a:r>
                  <a:rPr lang="de-DE" altLang="de-DE" sz="1600" b="1" u="sng" dirty="0">
                    <a:solidFill>
                      <a:prstClr val="black"/>
                    </a:solidFill>
                  </a:rPr>
                  <a:t>Wertetabelle:</a:t>
                </a:r>
              </a:p>
              <a:p>
                <a:pPr marL="0" lvl="0" defTabSz="1037651">
                  <a:spcBef>
                    <a:spcPts val="300"/>
                  </a:spcBef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</a:rPr>
                  <a:t>Setze verschiedene </a:t>
                </a:r>
                <a14:m>
                  <m:oMath xmlns:m="http://schemas.openxmlformats.org/officeDocument/2006/math">
                    <m:r>
                      <a:rPr lang="de-DE" altLang="de-DE" sz="1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altLang="de-DE" sz="1600" dirty="0">
                    <a:solidFill>
                      <a:prstClr val="black"/>
                    </a:solidFill>
                  </a:rPr>
                  <a:t> in die Funktionsgleichung ein, </a:t>
                </a:r>
              </a:p>
              <a:p>
                <a:pPr marL="0" lvl="0" defTabSz="1037651">
                  <a:spcBef>
                    <a:spcPts val="300"/>
                  </a:spcBef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</a:rPr>
                  <a:t>z.B. für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altLang="de-DE" sz="16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de-DE" altLang="de-DE" sz="16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defTabSz="1037651">
                  <a:spcBef>
                    <a:spcPts val="300"/>
                  </a:spcBef>
                  <a:defRPr/>
                </a:pPr>
                <a:endParaRPr lang="de-DE" altLang="de-DE" sz="3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lvl="0" defTabSz="1037651">
                  <a:spcBef>
                    <a:spcPts val="3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altLang="de-DE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de-DE" altLang="de-DE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altLang="de-DE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de-DE" altLang="de-DE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−2)</m:t>
                          </m:r>
                        </m:e>
                        <m:sup>
                          <m:r>
                            <a:rPr lang="de-DE" altLang="de-DE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1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−3   </m:t>
                      </m:r>
                    </m:oMath>
                  </m:oMathPara>
                </a14:m>
                <a:endParaRPr lang="de-DE" altLang="de-DE" sz="16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(3−2)</m:t>
                          </m:r>
                        </m:e>
                        <m:sup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=−2</m:t>
                      </m:r>
                    </m:oMath>
                  </m:oMathPara>
                </a14:m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</a:rPr>
                  <a:t>für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altLang="de-DE" sz="1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(−2−2)</m:t>
                          </m:r>
                        </m:e>
                        <m:sup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altLang="de-DE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altLang="de-DE" sz="1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d>
                        </m:e>
                        <m:sup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=16−3=13</m:t>
                      </m:r>
                    </m:oMath>
                  </m:oMathPara>
                </a14:m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marR="0" lvl="0" indent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Funktionsgleichung, Wertetabelle und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4B552276-431E-E2FF-0364-E8F42DA20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4971005"/>
                  </p:ext>
                </p:extLst>
              </p:nvPr>
            </p:nvGraphicFramePr>
            <p:xfrm>
              <a:off x="203718" y="4690800"/>
              <a:ext cx="4032000" cy="72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− 1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rgbClr val="00B0F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4B552276-431E-E2FF-0364-E8F42DA20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4971005"/>
                  </p:ext>
                </p:extLst>
              </p:nvPr>
            </p:nvGraphicFramePr>
            <p:xfrm>
              <a:off x="203718" y="4690800"/>
              <a:ext cx="4032000" cy="72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253164084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504000">
                      <a:extLst>
                        <a:ext uri="{9D8B030D-6E8A-4147-A177-3AD203B41FA5}">
                          <a16:colId xmlns:a16="http://schemas.microsoft.com/office/drawing/2014/main" val="1271758181"/>
                        </a:ext>
                      </a:extLst>
                    </a:gridCol>
                  </a:tblGrid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" t="-3448" r="-6975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2500" t="-3448" r="-5975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7692" t="-3448" r="-512821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3448" r="-4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3448" r="-3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000" t="-3448" r="-2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5385" t="-3448" r="-105128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7500" t="-3448" r="-25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36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00" t="-103448" r="-697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2500" t="-103448" r="-597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7692" t="-103448" r="-51282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3448" r="-4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103448" r="-3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000" t="-103448" r="-2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5385" t="-103448" r="-10512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7500" t="-103448" r="-25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BDFA09E5-CAF6-1FCA-78B1-C690759B1461}"/>
              </a:ext>
            </a:extLst>
          </p:cNvPr>
          <p:cNvSpPr/>
          <p:nvPr/>
        </p:nvSpPr>
        <p:spPr>
          <a:xfrm>
            <a:off x="3728864" y="4725144"/>
            <a:ext cx="445377" cy="651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AB0EBFD-61DF-B0E8-704B-C2EBCC3E1625}"/>
              </a:ext>
            </a:extLst>
          </p:cNvPr>
          <p:cNvGrpSpPr/>
          <p:nvPr/>
        </p:nvGrpSpPr>
        <p:grpSpPr>
          <a:xfrm>
            <a:off x="5634635" y="1215884"/>
            <a:ext cx="3263156" cy="4680000"/>
            <a:chOff x="5634635" y="1215884"/>
            <a:chExt cx="3263156" cy="468000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C807EA7-4C4D-45FB-B6A2-9A67C589C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4635" y="1215884"/>
              <a:ext cx="3104119" cy="4680000"/>
            </a:xfrm>
            <a:prstGeom prst="rect">
              <a:avLst/>
            </a:prstGeom>
          </p:spPr>
        </p:pic>
        <p:sp>
          <p:nvSpPr>
            <p:cNvPr id="8" name="Sprechblase: oval 20">
              <a:extLst>
                <a:ext uri="{FF2B5EF4-FFF2-40B4-BE49-F238E27FC236}">
                  <a16:creationId xmlns:a16="http://schemas.microsoft.com/office/drawing/2014/main" id="{40B10F32-7262-2F94-4BC9-3D38F1CEAF74}"/>
                </a:ext>
              </a:extLst>
            </p:cNvPr>
            <p:cNvSpPr/>
            <p:nvPr/>
          </p:nvSpPr>
          <p:spPr>
            <a:xfrm>
              <a:off x="6596004" y="2214306"/>
              <a:ext cx="1559162" cy="1228631"/>
            </a:xfrm>
            <a:prstGeom prst="wedgeEllipseCallout">
              <a:avLst>
                <a:gd name="adj1" fmla="val -29097"/>
                <a:gd name="adj2" fmla="val 1770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tx1"/>
                  </a:solidFill>
                </a:rPr>
                <a:t>Punkte markieren und den Graphen zeichnen.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FF16E7EE-5EED-0591-EC53-BD44D1B66FD2}"/>
                </a:ext>
              </a:extLst>
            </p:cNvPr>
            <p:cNvCxnSpPr>
              <a:cxnSpLocks/>
            </p:cNvCxnSpPr>
            <p:nvPr/>
          </p:nvCxnSpPr>
          <p:spPr>
            <a:xfrm>
              <a:off x="6456331" y="4077072"/>
              <a:ext cx="1376989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443810-DD38-BEA6-46EE-C417B541A488}"/>
                </a:ext>
              </a:extLst>
            </p:cNvPr>
            <p:cNvSpPr/>
            <p:nvPr/>
          </p:nvSpPr>
          <p:spPr>
            <a:xfrm>
              <a:off x="7794000" y="4968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Sprechblase: oval 20">
              <a:extLst>
                <a:ext uri="{FF2B5EF4-FFF2-40B4-BE49-F238E27FC236}">
                  <a16:creationId xmlns:a16="http://schemas.microsoft.com/office/drawing/2014/main" id="{B1773DA2-37C8-5ADF-6FB7-1F0F7DFBDD9B}"/>
                </a:ext>
              </a:extLst>
            </p:cNvPr>
            <p:cNvSpPr/>
            <p:nvPr/>
          </p:nvSpPr>
          <p:spPr>
            <a:xfrm>
              <a:off x="7760864" y="5233649"/>
              <a:ext cx="1136927" cy="549492"/>
            </a:xfrm>
            <a:prstGeom prst="wedgeEllipseCallout">
              <a:avLst>
                <a:gd name="adj1" fmla="val -44635"/>
                <a:gd name="adj2" fmla="val -927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1" dirty="0">
                  <a:solidFill>
                    <a:schemeClr val="tx1"/>
                  </a:solidFill>
                </a:rPr>
                <a:t>P(</a:t>
              </a:r>
              <a:r>
                <a:rPr lang="de-DE" sz="1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de-DE" sz="1400" b="1" dirty="0">
                  <a:solidFill>
                    <a:schemeClr val="tx1"/>
                  </a:solidFill>
                </a:rPr>
                <a:t>|</a:t>
              </a:r>
              <a:r>
                <a:rPr lang="de-DE" sz="1400" b="1" dirty="0">
                  <a:solidFill>
                    <a:srgbClr val="00B0F0"/>
                  </a:solidFill>
                </a:rPr>
                <a:t>-2</a:t>
              </a:r>
              <a:r>
                <a:rPr lang="de-DE" sz="1400" b="1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80D988-02EA-49A0-7152-0D771820EC40}"/>
                </a:ext>
              </a:extLst>
            </p:cNvPr>
            <p:cNvSpPr/>
            <p:nvPr/>
          </p:nvSpPr>
          <p:spPr>
            <a:xfrm>
              <a:off x="7344000" y="54108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D7E9EC5-5E12-2E62-1027-F0722AC871BE}"/>
                </a:ext>
              </a:extLst>
            </p:cNvPr>
            <p:cNvSpPr/>
            <p:nvPr/>
          </p:nvSpPr>
          <p:spPr>
            <a:xfrm>
              <a:off x="6886800" y="49572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C73443A-CFC1-EB00-159F-B474C37448F4}"/>
                </a:ext>
              </a:extLst>
            </p:cNvPr>
            <p:cNvSpPr/>
            <p:nvPr/>
          </p:nvSpPr>
          <p:spPr>
            <a:xfrm>
              <a:off x="6426000" y="3600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F09D0A02-9681-FCC1-E4D9-A33DF541683F}"/>
                </a:ext>
              </a:extLst>
            </p:cNvPr>
            <p:cNvCxnSpPr>
              <a:cxnSpLocks/>
            </p:cNvCxnSpPr>
            <p:nvPr/>
          </p:nvCxnSpPr>
          <p:spPr>
            <a:xfrm>
              <a:off x="7819200" y="4071600"/>
              <a:ext cx="1813" cy="91801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5903FD8B-DB19-289A-C3C0-5650BF4A631D}"/>
              </a:ext>
            </a:extLst>
          </p:cNvPr>
          <p:cNvCxnSpPr>
            <a:cxnSpLocks/>
          </p:cNvCxnSpPr>
          <p:nvPr/>
        </p:nvCxnSpPr>
        <p:spPr>
          <a:xfrm flipH="1">
            <a:off x="704528" y="3429000"/>
            <a:ext cx="462718" cy="135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5">
            <a:extLst>
              <a:ext uri="{FF2B5EF4-FFF2-40B4-BE49-F238E27FC236}">
                <a16:creationId xmlns:a16="http://schemas.microsoft.com/office/drawing/2014/main" id="{1290E3BF-DBEB-FD55-EDCE-7A705D922E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522224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B06074E-3C14-1E48-2B62-4764CE1434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/>
                  <a:t>Nach oben/unten geöffnet?</a:t>
                </a:r>
              </a:p>
              <a:p>
                <a:r>
                  <a:rPr lang="de-DE" sz="1600" dirty="0"/>
                  <a:t>Steht vor dem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/>
                  <a:t> </a:t>
                </a:r>
                <a:r>
                  <a:rPr lang="de-DE" sz="1600" u="sng" dirty="0"/>
                  <a:t>nichts</a:t>
                </a:r>
                <a:r>
                  <a:rPr lang="de-DE" sz="1600" dirty="0"/>
                  <a:t>,</a:t>
                </a:r>
              </a:p>
              <a:p>
                <a:r>
                  <a:rPr lang="de-DE" sz="1600" dirty="0"/>
                  <a:t>Ist die Parabel nach </a:t>
                </a:r>
                <a:r>
                  <a:rPr lang="de-DE" sz="1600" u="sng" dirty="0"/>
                  <a:t>oben</a:t>
                </a:r>
                <a:r>
                  <a:rPr lang="de-DE" sz="1600" dirty="0"/>
                  <a:t> geöffnet: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−3)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de-DE" sz="1600" dirty="0"/>
              </a:p>
              <a:p>
                <a:endParaRPr lang="de-DE" sz="1600" dirty="0"/>
              </a:p>
              <a:p>
                <a:r>
                  <a:rPr lang="de-DE" sz="1600" dirty="0"/>
                  <a:t>Steht vor dem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1600" dirty="0"/>
                  <a:t> ein </a:t>
                </a:r>
                <a:r>
                  <a:rPr lang="de-DE" sz="1600" u="sng" dirty="0"/>
                  <a:t>Minus</a:t>
                </a:r>
                <a:r>
                  <a:rPr lang="de-DE" sz="1600" dirty="0"/>
                  <a:t>,</a:t>
                </a:r>
              </a:p>
              <a:p>
                <a:r>
                  <a:rPr lang="de-DE" sz="1600" dirty="0"/>
                  <a:t>Ist die Parabel nach </a:t>
                </a:r>
                <a:r>
                  <a:rPr lang="de-DE" sz="1600" u="sng" dirty="0"/>
                  <a:t>unten</a:t>
                </a:r>
                <a:r>
                  <a:rPr lang="de-DE" sz="1600" dirty="0"/>
                  <a:t> geöffnet: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de-D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−3)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de-DE" sz="1600" dirty="0">
                  <a:solidFill>
                    <a:srgbClr val="0070C0"/>
                  </a:solidFill>
                </a:endParaRPr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B06074E-3C14-1E48-2B62-4764CE1434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70342C-D37B-5DD9-8304-F825BB060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4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905EF31-7E79-09E6-7A87-4876E2CF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 oben/unten geöffnet?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9FEE5B-F40E-F378-4D0C-C03C33032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16" y="1268760"/>
            <a:ext cx="5681168" cy="459390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802F2B4-1A81-EF15-745E-9808F2E53DF5}"/>
              </a:ext>
            </a:extLst>
          </p:cNvPr>
          <p:cNvCxnSpPr>
            <a:cxnSpLocks/>
          </p:cNvCxnSpPr>
          <p:nvPr/>
        </p:nvCxnSpPr>
        <p:spPr>
          <a:xfrm>
            <a:off x="6897216" y="3356992"/>
            <a:ext cx="0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75E10EB-61D9-3384-341B-113A5FDE57B7}"/>
              </a:ext>
            </a:extLst>
          </p:cNvPr>
          <p:cNvCxnSpPr>
            <a:cxnSpLocks/>
          </p:cNvCxnSpPr>
          <p:nvPr/>
        </p:nvCxnSpPr>
        <p:spPr>
          <a:xfrm flipV="1">
            <a:off x="6897216" y="4293096"/>
            <a:ext cx="0" cy="576064"/>
          </a:xfrm>
          <a:prstGeom prst="straightConnector1">
            <a:avLst/>
          </a:prstGeom>
          <a:ln w="25400">
            <a:solidFill>
              <a:srgbClr val="FF0000">
                <a:alpha val="9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78BCE49-94E7-8933-B5D9-2A046B6FFC5B}"/>
              </a:ext>
            </a:extLst>
          </p:cNvPr>
          <p:cNvCxnSpPr>
            <a:cxnSpLocks/>
          </p:cNvCxnSpPr>
          <p:nvPr/>
        </p:nvCxnSpPr>
        <p:spPr>
          <a:xfrm flipV="1">
            <a:off x="5385048" y="3789040"/>
            <a:ext cx="0" cy="57606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F836178-7D05-7ECC-2278-219DC2474B97}"/>
              </a:ext>
            </a:extLst>
          </p:cNvPr>
          <p:cNvCxnSpPr>
            <a:cxnSpLocks/>
          </p:cNvCxnSpPr>
          <p:nvPr/>
        </p:nvCxnSpPr>
        <p:spPr>
          <a:xfrm>
            <a:off x="5405214" y="4365104"/>
            <a:ext cx="0" cy="57606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5B5082B-77EB-2FA7-0624-E69B19ECB564}"/>
              </a:ext>
            </a:extLst>
          </p:cNvPr>
          <p:cNvSpPr txBox="1"/>
          <p:nvPr/>
        </p:nvSpPr>
        <p:spPr>
          <a:xfrm>
            <a:off x="4631410" y="3473941"/>
            <a:ext cx="1440156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/>
              <a:t>Nach oben geöffnet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CE3A8A8-7DFE-F371-EBB2-E910A2DD10E1}"/>
              </a:ext>
            </a:extLst>
          </p:cNvPr>
          <p:cNvSpPr txBox="1"/>
          <p:nvPr/>
        </p:nvSpPr>
        <p:spPr>
          <a:xfrm>
            <a:off x="6137400" y="4442628"/>
            <a:ext cx="144015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/>
              <a:t>Nach oben geöffnet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CCAACAE-039B-C676-9AAF-8ABC110CA753}"/>
              </a:ext>
            </a:extLst>
          </p:cNvPr>
          <p:cNvSpPr txBox="1"/>
          <p:nvPr/>
        </p:nvSpPr>
        <p:spPr>
          <a:xfrm>
            <a:off x="4592960" y="4943936"/>
            <a:ext cx="1478602" cy="27699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/>
              <a:t>Nach unten geöffnet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5D0FC13-48CD-B067-D3EF-905D4E31C03C}"/>
              </a:ext>
            </a:extLst>
          </p:cNvPr>
          <p:cNvSpPr txBox="1"/>
          <p:nvPr/>
        </p:nvSpPr>
        <p:spPr>
          <a:xfrm>
            <a:off x="6110404" y="3565714"/>
            <a:ext cx="1573623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/>
              <a:t>Nach unten geöffnet</a:t>
            </a:r>
          </a:p>
        </p:txBody>
      </p:sp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1B6CC5D7-019D-BCF6-C5AD-74AA97E30D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85870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45050"/>
                <a:ext cx="9203968" cy="5188421"/>
              </a:xfrm>
            </p:spPr>
            <p:txBody>
              <a:bodyPr/>
              <a:lstStyle/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de-DE" b="1" dirty="0">
                    <a:solidFill>
                      <a:srgbClr val="000000"/>
                    </a:solidFill>
                    <a:latin typeface="Calibri"/>
                  </a:rPr>
                  <a:t>Scheitelpunkt angeben</a:t>
                </a: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de-DE" sz="1600" dirty="0">
                    <a:solidFill>
                      <a:srgbClr val="000000"/>
                    </a:solidFill>
                    <a:latin typeface="Calibri"/>
                  </a:rPr>
                  <a:t>Der Funktionsgraph einer quadratischen Funktion ist stets </a:t>
                </a: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de-DE" sz="1600" dirty="0">
                    <a:solidFill>
                      <a:srgbClr val="000000"/>
                    </a:solidFill>
                    <a:latin typeface="Calibri"/>
                  </a:rPr>
                  <a:t>eine Parabel. Der Scheitelpunkt ist der höchste bzw. der tiefste</a:t>
                </a:r>
                <a:br>
                  <a:rPr lang="de-DE" sz="1600" dirty="0">
                    <a:solidFill>
                      <a:srgbClr val="000000"/>
                    </a:solidFill>
                    <a:latin typeface="Calibri"/>
                  </a:rPr>
                </a:br>
                <a:r>
                  <a:rPr lang="de-DE" sz="1600" dirty="0">
                    <a:solidFill>
                      <a:srgbClr val="000000"/>
                    </a:solidFill>
                    <a:latin typeface="Calibri"/>
                  </a:rPr>
                  <a:t>Punkt einer Parabel.</a:t>
                </a:r>
                <a:br>
                  <a:rPr lang="de-DE" sz="1600" dirty="0">
                    <a:solidFill>
                      <a:srgbClr val="000000"/>
                    </a:solidFill>
                    <a:latin typeface="Calibri"/>
                  </a:rPr>
                </a:br>
                <a:endParaRPr lang="de-DE" sz="1200" dirty="0">
                  <a:solidFill>
                    <a:srgbClr val="000000"/>
                  </a:solidFill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u="sng" dirty="0">
                    <a:solidFill>
                      <a:srgbClr val="000000"/>
                    </a:solidFill>
                  </a:rPr>
                  <a:t>Beispiel 1:</a:t>
                </a:r>
                <a:br>
                  <a:rPr lang="de-DE" sz="1600" dirty="0">
                    <a:solidFill>
                      <a:srgbClr val="000000"/>
                    </a:solidFill>
                  </a:rPr>
                </a:b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Den Scheitelpunkt am Graph finden und Koordinaten ablesen &gt;&gt;</a:t>
                </a: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Der Scheitelpunkt lautet: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</m:oMath>
                </a14:m>
                <a:endParaRPr lang="de-DE" altLang="de-DE" sz="1600" b="0" dirty="0">
                  <a:solidFill>
                    <a:prstClr val="black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u="sng" dirty="0">
                    <a:solidFill>
                      <a:srgbClr val="000000"/>
                    </a:solidFill>
                  </a:rPr>
                  <a:t>Beispiel 2:</a:t>
                </a: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Funktion f mit der Gleichung: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  <m: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+7</m:t>
                    </m:r>
                  </m:oMath>
                </a14:m>
                <a:endParaRPr lang="de-DE" altLang="de-DE" sz="1600" b="0" dirty="0">
                  <a:solidFill>
                    <a:prstClr val="black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Der Scheitelpunkt lautet: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  <m:e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+7</m:t>
                        </m:r>
                      </m:e>
                    </m:d>
                  </m:oMath>
                </a14:m>
                <a:endParaRPr lang="de-DE" sz="1200" dirty="0">
                  <a:solidFill>
                    <a:srgbClr val="000000"/>
                  </a:solidFill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endParaRPr lang="de-DE" sz="1200" dirty="0">
                  <a:solidFill>
                    <a:srgbClr val="000000"/>
                  </a:solidFill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sz="1600" u="sng" dirty="0">
                    <a:solidFill>
                      <a:srgbClr val="000000"/>
                    </a:solidFill>
                  </a:rPr>
                  <a:t>Beispiel 2:</a:t>
                </a:r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Funktion f mit der Gleichung: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de-DE" altLang="de-DE" sz="1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endParaRPr lang="de-DE" altLang="de-DE" sz="1600" b="0" dirty="0">
                  <a:solidFill>
                    <a:prstClr val="black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endParaRPr lang="de-DE" altLang="de-DE" sz="1600" dirty="0">
                  <a:solidFill>
                    <a:prstClr val="black"/>
                  </a:solidFill>
                  <a:latin typeface="Calibri"/>
                </a:endParaRPr>
              </a:p>
              <a:p>
                <a:pPr marL="0" defTabSz="1037651">
                  <a:spcBef>
                    <a:spcPts val="300"/>
                  </a:spcBef>
                  <a:defRPr/>
                </a:pPr>
                <a:r>
                  <a:rPr lang="de-DE" altLang="de-DE" sz="1600" dirty="0">
                    <a:solidFill>
                      <a:prstClr val="black"/>
                    </a:solidFill>
                    <a:latin typeface="Calibri"/>
                  </a:rPr>
                  <a:t>Der Scheitelpunkt lautet: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de-DE" sz="1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ctrlP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+5</m:t>
                        </m:r>
                      </m:e>
                      <m:e>
                        <m:r>
                          <a:rPr lang="de-DE" altLang="de-DE" sz="1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altLang="de-DE" sz="1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de-DE" sz="1600" dirty="0">
                  <a:solidFill>
                    <a:srgbClr val="000000"/>
                  </a:solidFill>
                </a:endParaRP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algn="l" defTabSz="1037651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45050"/>
                <a:ext cx="9203968" cy="5188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5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Scheitelpunkt angeben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6C388D2-936C-263A-297E-FA16110DF4DD}"/>
              </a:ext>
            </a:extLst>
          </p:cNvPr>
          <p:cNvGrpSpPr/>
          <p:nvPr/>
        </p:nvGrpSpPr>
        <p:grpSpPr>
          <a:xfrm>
            <a:off x="5560515" y="1196752"/>
            <a:ext cx="3676386" cy="4752528"/>
            <a:chOff x="5817096" y="1215884"/>
            <a:chExt cx="3596035" cy="46800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6EB9751-4566-A212-4C4A-549FD8F1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7096" y="1215884"/>
              <a:ext cx="3104119" cy="468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e Legende 30">
                  <a:extLst>
                    <a:ext uri="{FF2B5EF4-FFF2-40B4-BE49-F238E27FC236}">
                      <a16:creationId xmlns:a16="http://schemas.microsoft.com/office/drawing/2014/main" id="{0A5A7C92-E9AE-7467-390A-6D3159793E0B}"/>
                    </a:ext>
                  </a:extLst>
                </p:cNvPr>
                <p:cNvSpPr/>
                <p:nvPr/>
              </p:nvSpPr>
              <p:spPr>
                <a:xfrm>
                  <a:off x="7570051" y="4418150"/>
                  <a:ext cx="1843080" cy="504056"/>
                </a:xfrm>
                <a:prstGeom prst="wedgeEllipseCallout">
                  <a:avLst>
                    <a:gd name="adj1" fmla="val -52206"/>
                    <a:gd name="adj2" fmla="val 84103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600" dirty="0">
                      <a:solidFill>
                        <a:schemeClr val="tx1"/>
                      </a:solidFill>
                    </a:rPr>
                    <a:t>Scheitelpunkt </a:t>
                  </a:r>
                  <a14:m>
                    <m:oMath xmlns:m="http://schemas.openxmlformats.org/officeDocument/2006/math">
                      <m:r>
                        <a:rPr lang="de-DE" sz="1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de-DE" sz="16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e>
                          <m:r>
                            <a:rPr lang="de-DE" sz="16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</m:oMath>
                  </a14:m>
                  <a:endParaRPr lang="de-DE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Ovale Legende 30">
                  <a:extLst>
                    <a:ext uri="{FF2B5EF4-FFF2-40B4-BE49-F238E27FC236}">
                      <a16:creationId xmlns:a16="http://schemas.microsoft.com/office/drawing/2014/main" id="{0A5A7C92-E9AE-7467-390A-6D3159793E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51" y="4418150"/>
                  <a:ext cx="1843080" cy="504056"/>
                </a:xfrm>
                <a:prstGeom prst="wedgeEllipseCallout">
                  <a:avLst>
                    <a:gd name="adj1" fmla="val -52206"/>
                    <a:gd name="adj2" fmla="val 84103"/>
                  </a:avLst>
                </a:prstGeom>
                <a:blipFill>
                  <a:blip r:embed="rId5"/>
                  <a:stretch>
                    <a:fillRect t="-5263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4C9FAE-3570-DF90-599C-CEF7D1B3D1A5}"/>
                </a:ext>
              </a:extLst>
            </p:cNvPr>
            <p:cNvSpPr/>
            <p:nvPr/>
          </p:nvSpPr>
          <p:spPr>
            <a:xfrm>
              <a:off x="7484400" y="5058000"/>
              <a:ext cx="63171" cy="6317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72FB287-C1B3-97A2-43B0-27694F227F3C}"/>
              </a:ext>
            </a:extLst>
          </p:cNvPr>
          <p:cNvCxnSpPr>
            <a:cxnSpLocks/>
          </p:cNvCxnSpPr>
          <p:nvPr/>
        </p:nvCxnSpPr>
        <p:spPr>
          <a:xfrm>
            <a:off x="6465168" y="3933056"/>
            <a:ext cx="86449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25F3CD0-F56E-3967-40F1-7C26C2509B37}"/>
              </a:ext>
            </a:extLst>
          </p:cNvPr>
          <p:cNvCxnSpPr/>
          <p:nvPr/>
        </p:nvCxnSpPr>
        <p:spPr>
          <a:xfrm>
            <a:off x="3584848" y="544522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5BD54D4-8237-E319-C197-1C69EF9EA385}"/>
              </a:ext>
            </a:extLst>
          </p:cNvPr>
          <p:cNvCxnSpPr/>
          <p:nvPr/>
        </p:nvCxnSpPr>
        <p:spPr>
          <a:xfrm>
            <a:off x="3944888" y="407707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EBDEA3DD-6D0C-A12A-957E-C804BE15B3B2}"/>
              </a:ext>
            </a:extLst>
          </p:cNvPr>
          <p:cNvCxnSpPr/>
          <p:nvPr/>
        </p:nvCxnSpPr>
        <p:spPr>
          <a:xfrm>
            <a:off x="3595911" y="407707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385324F-A101-B94E-95F6-DA0EF64D977B}"/>
              </a:ext>
            </a:extLst>
          </p:cNvPr>
          <p:cNvCxnSpPr/>
          <p:nvPr/>
        </p:nvCxnSpPr>
        <p:spPr>
          <a:xfrm>
            <a:off x="3944888" y="544522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CDAF53C-4AFF-1B22-48CE-583A8C0419FC}"/>
              </a:ext>
            </a:extLst>
          </p:cNvPr>
          <p:cNvSpPr txBox="1"/>
          <p:nvPr/>
        </p:nvSpPr>
        <p:spPr>
          <a:xfrm>
            <a:off x="2718446" y="3990255"/>
            <a:ext cx="12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Vorzeichen umdrehen!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B53F8A6-ABA2-8A87-0F40-15F78781468B}"/>
              </a:ext>
            </a:extLst>
          </p:cNvPr>
          <p:cNvSpPr txBox="1"/>
          <p:nvPr/>
        </p:nvSpPr>
        <p:spPr>
          <a:xfrm>
            <a:off x="2736333" y="5351285"/>
            <a:ext cx="12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Vorzeichen umdrehen!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13EC837-3063-AD24-7322-DBFCCAC2264A}"/>
              </a:ext>
            </a:extLst>
          </p:cNvPr>
          <p:cNvSpPr txBox="1"/>
          <p:nvPr/>
        </p:nvSpPr>
        <p:spPr>
          <a:xfrm>
            <a:off x="3980077" y="3990255"/>
            <a:ext cx="12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Einfach </a:t>
            </a: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übernehmen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3157668-5095-D8D5-4579-006B6F207199}"/>
              </a:ext>
            </a:extLst>
          </p:cNvPr>
          <p:cNvSpPr txBox="1"/>
          <p:nvPr/>
        </p:nvSpPr>
        <p:spPr>
          <a:xfrm>
            <a:off x="3960466" y="5351285"/>
            <a:ext cx="12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Einfach </a:t>
            </a:r>
          </a:p>
          <a:p>
            <a:r>
              <a:rPr lang="de-DE" sz="1200" dirty="0">
                <a:solidFill>
                  <a:schemeClr val="accent6">
                    <a:lumMod val="75000"/>
                  </a:schemeClr>
                </a:solidFill>
              </a:rPr>
              <a:t>übernehmen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C140E9F-7D63-686E-7E33-55FC7BA18D53}"/>
                  </a:ext>
                </a:extLst>
              </p:cNvPr>
              <p:cNvSpPr txBox="1"/>
              <p:nvPr/>
            </p:nvSpPr>
            <p:spPr>
              <a:xfrm>
                <a:off x="6523735" y="2262614"/>
                <a:ext cx="18019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altLang="de-DE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altLang="de-DE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de-DE" altLang="de-DE" sz="1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−2)</m:t>
                          </m:r>
                        </m:e>
                        <m:sup>
                          <m:r>
                            <a:rPr lang="de-DE" altLang="de-DE" sz="1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altLang="de-DE" sz="1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C140E9F-7D63-686E-7E33-55FC7BA18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735" y="2262614"/>
                <a:ext cx="1801982" cy="338554"/>
              </a:xfrm>
              <a:prstGeom prst="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F640BA7-1BC0-1283-88C5-87C2BF0B5695}"/>
              </a:ext>
            </a:extLst>
          </p:cNvPr>
          <p:cNvCxnSpPr>
            <a:cxnSpLocks/>
          </p:cNvCxnSpPr>
          <p:nvPr/>
        </p:nvCxnSpPr>
        <p:spPr>
          <a:xfrm>
            <a:off x="7319806" y="3933056"/>
            <a:ext cx="9458" cy="117475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505EF2D-B373-572E-EE46-8F0C4C97D883}"/>
              </a:ext>
            </a:extLst>
          </p:cNvPr>
          <p:cNvSpPr txBox="1"/>
          <p:nvPr/>
        </p:nvSpPr>
        <p:spPr>
          <a:xfrm>
            <a:off x="6632510" y="5325088"/>
            <a:ext cx="20303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70C0"/>
                </a:solidFill>
              </a:rPr>
              <a:t>um 2 nach recht verschoben</a:t>
            </a:r>
          </a:p>
          <a:p>
            <a:r>
              <a:rPr lang="de-DE" sz="1200" dirty="0">
                <a:solidFill>
                  <a:srgbClr val="7030A0"/>
                </a:solidFill>
              </a:rPr>
              <a:t>um 3 nach unten verschoben</a:t>
            </a:r>
          </a:p>
        </p:txBody>
      </p:sp>
      <p:sp>
        <p:nvSpPr>
          <p:cNvPr id="23" name="Fußzeilenplatzhalter 5">
            <a:extLst>
              <a:ext uri="{FF2B5EF4-FFF2-40B4-BE49-F238E27FC236}">
                <a16:creationId xmlns:a16="http://schemas.microsoft.com/office/drawing/2014/main" id="{618DEF7A-0540-78E1-697A-44726B92B5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025085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31815"/>
                <a:ext cx="9203968" cy="5188421"/>
              </a:xfrm>
            </p:spPr>
            <p:txBody>
              <a:bodyPr/>
              <a:lstStyle/>
              <a:p>
                <a:pPr marL="0">
                  <a:spcBef>
                    <a:spcPts val="0"/>
                  </a:spcBef>
                </a:pPr>
                <a:r>
                  <a:rPr lang="de-DE" sz="1700" b="1" dirty="0"/>
                  <a:t>Nullstellen bestimmen</a:t>
                </a:r>
              </a:p>
              <a:p>
                <a:pPr marL="0">
                  <a:spcBef>
                    <a:spcPts val="0"/>
                  </a:spcBef>
                </a:pPr>
                <a:r>
                  <a:rPr lang="de-DE" sz="1500" dirty="0"/>
                  <a:t>Als Nullstelle einer Funktion wird die Stelle</a:t>
                </a:r>
                <a:br>
                  <a:rPr lang="de-DE" sz="1500" dirty="0"/>
                </a:br>
                <a:r>
                  <a:rPr lang="de-DE" sz="1500" dirty="0"/>
                  <a:t>(x-Wert) bezeichnet, an der der Graph der Funktion</a:t>
                </a:r>
              </a:p>
              <a:p>
                <a:pPr marL="0">
                  <a:spcBef>
                    <a:spcPts val="0"/>
                  </a:spcBef>
                </a:pPr>
                <a:r>
                  <a:rPr lang="de-DE" sz="1500" dirty="0"/>
                  <a:t>die x-Achse schneidet. Der </a:t>
                </a:r>
                <a:r>
                  <a:rPr lang="de-DE" sz="1500" dirty="0" err="1"/>
                  <a:t>y</a:t>
                </a:r>
                <a:r>
                  <a:rPr lang="de-DE" sz="1500" dirty="0"/>
                  <a:t>-Wert ist dann gleich 0.</a:t>
                </a:r>
              </a:p>
              <a:p>
                <a:pPr marL="0">
                  <a:spcBef>
                    <a:spcPts val="0"/>
                  </a:spcBef>
                </a:pPr>
                <a:endParaRPr lang="de-DE" sz="300" dirty="0"/>
              </a:p>
              <a:p>
                <a:pPr marL="0">
                  <a:spcBef>
                    <a:spcPts val="0"/>
                  </a:spcBef>
                </a:pPr>
                <a:r>
                  <a:rPr lang="de-DE" sz="1500" dirty="0"/>
                  <a:t>Die Abbildung zeigt den Funktionsgraphen der </a:t>
                </a:r>
                <a:br>
                  <a:rPr lang="de-DE" sz="1500" dirty="0"/>
                </a:br>
                <a:r>
                  <a:rPr lang="de-DE" sz="1500" dirty="0"/>
                  <a:t>Funktion f mit der Gleichung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5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5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500" b="0" i="0" smtClean="0">
                        <a:latin typeface="Cambria Math" panose="020405030504060302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de-DE" sz="15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de-DE" sz="1500" dirty="0"/>
                  <a:t>.</a:t>
                </a:r>
              </a:p>
              <a:p>
                <a:r>
                  <a:rPr lang="de-DE" sz="1500" u="sng" dirty="0"/>
                  <a:t>Wertetabelle:</a:t>
                </a:r>
              </a:p>
              <a:p>
                <a:endParaRPr lang="de-DE" sz="1500" dirty="0"/>
              </a:p>
              <a:p>
                <a:endParaRPr lang="de-DE" sz="1500" dirty="0"/>
              </a:p>
              <a:p>
                <a:endParaRPr lang="de-DE" sz="500" dirty="0"/>
              </a:p>
              <a:p>
                <a:endParaRPr lang="de-DE" sz="300" u="sng" dirty="0"/>
              </a:p>
              <a:p>
                <a:r>
                  <a:rPr lang="de-DE" sz="1500" u="sng" dirty="0"/>
                  <a:t>Berechnung der Nullstellen:</a:t>
                </a:r>
                <a:r>
                  <a:rPr lang="de-DE" sz="1500" dirty="0"/>
                  <a:t> (Erweiterungsniveau)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=4</m:t>
                        </m:r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+16</m:t>
                    </m:r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−20</m:t>
                    </m:r>
                  </m:oMath>
                </a14:m>
                <a:r>
                  <a:rPr lang="de-DE" sz="1400" dirty="0"/>
                  <a:t>	Funktionsgleichung gleich 0 setzen!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de-DE" sz="1400" i="1" dirty="0"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sz="1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400" b="0" i="1" dirty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de-DE" sz="1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400" i="1" dirty="0">
                          <a:latin typeface="Cambria Math" panose="02040503050406030204" pitchFamily="18" charset="0"/>
                        </a:rPr>
                        <m:t>−20   </m:t>
                      </m:r>
                      <m:d>
                        <m:dPr>
                          <m:begChr m:val="|"/>
                          <m:endChr m:val=""/>
                          <m:ctrlP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:4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i="1" dirty="0">
                              <a:latin typeface="Cambria Math" panose="02040503050406030204" pitchFamily="18" charset="0"/>
                            </a:rPr>
                            <m:t>0=</m:t>
                          </m:r>
                          <m:r>
                            <a:rPr lang="de-DE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sz="14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4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400" b="0" i="1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de-DE" sz="14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1400" i="1" dirty="0"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br>
                  <a:rPr lang="de-DE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40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40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a:rPr lang="de-DE" sz="14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de-DE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p</m:t>
                                    </m:r>
                                  </m:num>
                                  <m:den>
                                    <m:r>
                                      <a:rPr lang="de-DE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q</m:t>
                        </m:r>
                      </m:e>
                    </m:rad>
                  </m:oMath>
                </a14:m>
                <a:r>
                  <a:rPr lang="de-DE" sz="1400" dirty="0"/>
                  <a:t>     </a:t>
                </a:r>
                <a:r>
                  <a:rPr lang="de-DE" sz="1400" dirty="0" err="1"/>
                  <a:t>pq</a:t>
                </a:r>
                <a:r>
                  <a:rPr lang="de-DE" sz="1400" dirty="0"/>
                  <a:t>-Formel verwenden!</a:t>
                </a:r>
                <a:br>
                  <a:rPr lang="de-DE" sz="1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</a:rPr>
                      <m:t>p</m:t>
                    </m:r>
                    <m:r>
                      <a:rPr lang="de-DE" sz="140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de-DE" sz="1400" dirty="0"/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>
                        <a:latin typeface="Cambria Math" panose="02040503050406030204" pitchFamily="18" charset="0"/>
                      </a:rPr>
                      <m:t>q</m:t>
                    </m:r>
                    <m:r>
                      <a:rPr lang="de-DE" sz="1400">
                        <a:latin typeface="Cambria Math" panose="02040503050406030204" pitchFamily="18" charset="0"/>
                      </a:rPr>
                      <m:t>=−5</m:t>
                    </m:r>
                  </m:oMath>
                </a14:m>
                <a:r>
                  <a:rPr lang="de-DE" sz="1400" dirty="0"/>
                  <a:t> </a:t>
                </a:r>
                <a:br>
                  <a:rPr lang="de-DE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40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40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de-DE" sz="14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de-DE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de-DE" sz="1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(−5)</m:t>
                        </m:r>
                      </m:e>
                    </m:rad>
                  </m:oMath>
                </a14:m>
                <a:r>
                  <a:rPr lang="de-DE" sz="1400" dirty="0"/>
                  <a:t> </a:t>
                </a:r>
                <a:br>
                  <a:rPr lang="de-DE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40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de-DE" sz="14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4+5</m:t>
                        </m:r>
                      </m:e>
                    </m:rad>
                    <m: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de-DE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de-DE" sz="1400" dirty="0"/>
                  <a:t>3</a:t>
                </a:r>
                <a:br>
                  <a:rPr lang="de-DE" sz="1400" dirty="0"/>
                </a:br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4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400">
                        <a:latin typeface="Cambria Math" panose="02040503050406030204" pitchFamily="18" charset="0"/>
                      </a:rPr>
                      <m:t>−3=−</m:t>
                    </m:r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sz="1400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de-DE" sz="1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14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1400">
                        <a:latin typeface="Cambria Math" panose="02040503050406030204" pitchFamily="18" charset="0"/>
                      </a:rPr>
                      <m:t>+3=</m:t>
                    </m:r>
                    <m:r>
                      <a:rPr lang="de-DE" sz="1400" b="0" i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de-DE" sz="1400" dirty="0"/>
              </a:p>
              <a:p>
                <a:r>
                  <a:rPr lang="de-DE" sz="1500" dirty="0"/>
                  <a:t> </a:t>
                </a:r>
              </a:p>
              <a:p>
                <a:endParaRPr lang="de-DE" sz="1500" dirty="0"/>
              </a:p>
              <a:p>
                <a:endParaRPr lang="de-DE" sz="1500" dirty="0"/>
              </a:p>
              <a:p>
                <a:r>
                  <a:rPr lang="de-DE" sz="1500" dirty="0"/>
                  <a:t> </a:t>
                </a:r>
              </a:p>
              <a:p>
                <a:endParaRPr lang="de-DE" sz="15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31815"/>
                <a:ext cx="9203968" cy="5188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6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Nullstellen bestimmen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elle 20">
                <a:extLst>
                  <a:ext uri="{FF2B5EF4-FFF2-40B4-BE49-F238E27FC236}">
                    <a16:creationId xmlns:a16="http://schemas.microsoft.com/office/drawing/2014/main" id="{18139441-A247-25BD-7D15-609D784040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4076136"/>
                  </p:ext>
                </p:extLst>
              </p:nvPr>
            </p:nvGraphicFramePr>
            <p:xfrm>
              <a:off x="200472" y="2853000"/>
              <a:ext cx="2480256" cy="57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0032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77366094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2997073434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de-DE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elle 20">
                <a:extLst>
                  <a:ext uri="{FF2B5EF4-FFF2-40B4-BE49-F238E27FC236}">
                    <a16:creationId xmlns:a16="http://schemas.microsoft.com/office/drawing/2014/main" id="{18139441-A247-25BD-7D15-609D7840409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4076136"/>
                  </p:ext>
                </p:extLst>
              </p:nvPr>
            </p:nvGraphicFramePr>
            <p:xfrm>
              <a:off x="200472" y="2853000"/>
              <a:ext cx="2480256" cy="57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0032">
                      <a:extLst>
                        <a:ext uri="{9D8B030D-6E8A-4147-A177-3AD203B41FA5}">
                          <a16:colId xmlns:a16="http://schemas.microsoft.com/office/drawing/2014/main" val="3009813344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804097839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180238522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237270020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55773289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141018146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773660942"/>
                        </a:ext>
                      </a:extLst>
                    </a:gridCol>
                    <a:gridCol w="310032">
                      <a:extLst>
                        <a:ext uri="{9D8B030D-6E8A-4147-A177-3AD203B41FA5}">
                          <a16:colId xmlns:a16="http://schemas.microsoft.com/office/drawing/2014/main" val="2997073434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" t="-4348" r="-692000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33" t="-4348" r="-620833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4348" r="-496000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4348" r="-396000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667" t="-4348" r="-312500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6000" t="-4348" r="-200000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0833" t="-4348" r="-108333" b="-10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000" t="-4348" r="-4000" b="-1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784171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" t="-104348" r="-692000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33" t="-104348" r="-620833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04348" r="-496000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4348" r="-396000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667" t="-104348" r="-312500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6000" t="-104348" r="-200000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0833" t="-104348" r="-108333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92000" t="-104348" r="-4000" b="-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59173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B0215EE-5E17-0B1B-C7CB-5FF8894E753D}"/>
              </a:ext>
            </a:extLst>
          </p:cNvPr>
          <p:cNvSpPr/>
          <p:nvPr/>
        </p:nvSpPr>
        <p:spPr>
          <a:xfrm>
            <a:off x="457743" y="2853000"/>
            <a:ext cx="360000" cy="57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9317FF-AD81-500E-9E75-CC4707219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064" y="1215884"/>
            <a:ext cx="3360955" cy="4680000"/>
          </a:xfrm>
          <a:prstGeom prst="rect">
            <a:avLst/>
          </a:prstGeom>
        </p:spPr>
      </p:pic>
      <p:sp>
        <p:nvSpPr>
          <p:cNvPr id="8" name="Ovale Legende 7">
            <a:extLst>
              <a:ext uri="{FF2B5EF4-FFF2-40B4-BE49-F238E27FC236}">
                <a16:creationId xmlns:a16="http://schemas.microsoft.com/office/drawing/2014/main" id="{7CDD7776-7084-1763-F089-4D9F0EED99B7}"/>
              </a:ext>
            </a:extLst>
          </p:cNvPr>
          <p:cNvSpPr/>
          <p:nvPr/>
        </p:nvSpPr>
        <p:spPr>
          <a:xfrm>
            <a:off x="5529064" y="1364546"/>
            <a:ext cx="3162720" cy="1393212"/>
          </a:xfrm>
          <a:prstGeom prst="wedgeEllipseCallout">
            <a:avLst>
              <a:gd name="adj1" fmla="val 10992"/>
              <a:gd name="adj2" fmla="val 147604"/>
            </a:avLst>
          </a:prstGeom>
          <a:solidFill>
            <a:schemeClr val="bg1">
              <a:alpha val="4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CEF56C-FBF1-8E27-B1AE-E06DDA9A74F6}"/>
              </a:ext>
            </a:extLst>
          </p:cNvPr>
          <p:cNvSpPr/>
          <p:nvPr/>
        </p:nvSpPr>
        <p:spPr>
          <a:xfrm>
            <a:off x="6109200" y="4122000"/>
            <a:ext cx="77640" cy="8774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C3A5B7-9FA8-4FDB-030E-13DF31DEF940}"/>
              </a:ext>
            </a:extLst>
          </p:cNvPr>
          <p:cNvSpPr/>
          <p:nvPr/>
        </p:nvSpPr>
        <p:spPr>
          <a:xfrm>
            <a:off x="7434000" y="4122000"/>
            <a:ext cx="77640" cy="8774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0221BE-4AB6-E651-49F8-E7D0E38395CF}"/>
              </a:ext>
            </a:extLst>
          </p:cNvPr>
          <p:cNvSpPr/>
          <p:nvPr/>
        </p:nvSpPr>
        <p:spPr>
          <a:xfrm>
            <a:off x="1697695" y="2853000"/>
            <a:ext cx="360000" cy="57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rechblase: oval 20">
                <a:extLst>
                  <a:ext uri="{FF2B5EF4-FFF2-40B4-BE49-F238E27FC236}">
                    <a16:creationId xmlns:a16="http://schemas.microsoft.com/office/drawing/2014/main" id="{929B2EE5-B671-9E0C-7039-8A7918432998}"/>
                  </a:ext>
                </a:extLst>
              </p:cNvPr>
              <p:cNvSpPr/>
              <p:nvPr/>
            </p:nvSpPr>
            <p:spPr>
              <a:xfrm>
                <a:off x="5529064" y="1364546"/>
                <a:ext cx="3162720" cy="1393213"/>
              </a:xfrm>
              <a:prstGeom prst="wedgeEllipseCallout">
                <a:avLst>
                  <a:gd name="adj1" fmla="val -30002"/>
                  <a:gd name="adj2" fmla="val 150918"/>
                </a:avLst>
              </a:prstGeom>
              <a:solidFill>
                <a:schemeClr val="bg1">
                  <a:alpha val="84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>
                    <a:solidFill>
                      <a:schemeClr val="tx1"/>
                    </a:solidFill>
                  </a:rPr>
                  <a:t>Die Funktion besitzt die Nullstellen </a:t>
                </a:r>
                <a14:m>
                  <m:oMath xmlns:m="http://schemas.openxmlformats.org/officeDocument/2006/math"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 </m:t>
                    </m:r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200" b="1" dirty="0">
                    <a:solidFill>
                      <a:schemeClr val="tx1"/>
                    </a:solidFill>
                  </a:rPr>
                  <a:t>und </a:t>
                </a:r>
                <a14:m>
                  <m:oMath xmlns:m="http://schemas.openxmlformats.org/officeDocument/2006/math"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de-DE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de-DE" sz="1200" b="1" dirty="0">
                    <a:solidFill>
                      <a:schemeClr val="tx1"/>
                    </a:solidFill>
                  </a:rPr>
                  <a:t>. </a:t>
                </a:r>
                <a:br>
                  <a:rPr lang="de-DE" sz="1200" b="1" dirty="0">
                    <a:solidFill>
                      <a:schemeClr val="tx1"/>
                    </a:solidFill>
                  </a:rPr>
                </a:br>
                <a:r>
                  <a:rPr lang="de-DE" sz="1200" b="1" dirty="0">
                    <a:solidFill>
                      <a:schemeClr val="tx1"/>
                    </a:solidFill>
                  </a:rPr>
                  <a:t>Der  Funktionsgraph schneidet die x-Achse in den Punkten </a:t>
                </a:r>
              </a:p>
              <a:p>
                <a:pPr algn="ctr"/>
                <a:r>
                  <a:rPr lang="de-DE" sz="1200" b="1" dirty="0">
                    <a:solidFill>
                      <a:schemeClr val="tx1"/>
                    </a:solidFill>
                  </a:rPr>
                  <a:t>A(-4|0) und B(0|0).</a:t>
                </a:r>
              </a:p>
            </p:txBody>
          </p:sp>
        </mc:Choice>
        <mc:Fallback xmlns="">
          <p:sp>
            <p:nvSpPr>
              <p:cNvPr id="18" name="Sprechblase: oval 20">
                <a:extLst>
                  <a:ext uri="{FF2B5EF4-FFF2-40B4-BE49-F238E27FC236}">
                    <a16:creationId xmlns:a16="http://schemas.microsoft.com/office/drawing/2014/main" id="{929B2EE5-B671-9E0C-7039-8A7918432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064" y="1364546"/>
                <a:ext cx="3162720" cy="1393213"/>
              </a:xfrm>
              <a:prstGeom prst="wedgeEllipseCallout">
                <a:avLst>
                  <a:gd name="adj1" fmla="val -30002"/>
                  <a:gd name="adj2" fmla="val 150918"/>
                </a:avLst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C7411C94-EC7A-3853-E43B-24488CB7FE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653286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4507878-99E9-2C2C-69F6-9D9F64C45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39232"/>
            <a:ext cx="9203968" cy="518842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b="1" dirty="0"/>
              <a:t>Quadratische Gleichungen lösen</a:t>
            </a:r>
          </a:p>
          <a:p>
            <a:pPr>
              <a:spcBef>
                <a:spcPts val="0"/>
              </a:spcBef>
            </a:pPr>
            <a:endParaRPr lang="de-DE" sz="1600" b="0" dirty="0"/>
          </a:p>
          <a:p>
            <a:pPr>
              <a:spcBef>
                <a:spcPts val="0"/>
              </a:spcBef>
            </a:pPr>
            <a:endParaRPr lang="de-DE" sz="1600" dirty="0"/>
          </a:p>
          <a:p>
            <a:pPr>
              <a:spcBef>
                <a:spcPts val="0"/>
              </a:spcBef>
            </a:pPr>
            <a:endParaRPr lang="de-DE" sz="1600" dirty="0"/>
          </a:p>
          <a:p>
            <a:endParaRPr lang="de-DE" sz="16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7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Quadratische Gleichungen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1FC54B50-3DAA-516D-B65F-506C38C9B1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7658882"/>
                  </p:ext>
                </p:extLst>
              </p:nvPr>
            </p:nvGraphicFramePr>
            <p:xfrm>
              <a:off x="309789" y="1569638"/>
              <a:ext cx="8712968" cy="42746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55179">
                      <a:extLst>
                        <a:ext uri="{9D8B030D-6E8A-4147-A177-3AD203B41FA5}">
                          <a16:colId xmlns:a16="http://schemas.microsoft.com/office/drawing/2014/main" val="3564018860"/>
                        </a:ext>
                      </a:extLst>
                    </a:gridCol>
                    <a:gridCol w="4357789">
                      <a:extLst>
                        <a:ext uri="{9D8B030D-6E8A-4147-A177-3AD203B41FA5}">
                          <a16:colId xmlns:a16="http://schemas.microsoft.com/office/drawing/2014/main" val="38461049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i="0" u="sng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Beispiel 1:</a:t>
                          </a:r>
                          <a:r>
                            <a:rPr lang="de-DE" sz="1400" b="0" i="0" u="non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(Grundniveau)</a:t>
                          </a:r>
                          <a:r>
                            <a:rPr lang="de-DE" sz="1400" b="0" i="0" u="sng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400" b="0" i="0" u="sng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i="0" u="none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Löse folgende Gleichung.</a:t>
                          </a:r>
                        </a:p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400" b="0" i="0" u="sng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400" b="0" i="1" u="non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2=</m:t>
                                </m:r>
                                <m:sSup>
                                  <m:sSupPr>
                                    <m:ctrlP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−47+</m:t>
                                    </m:r>
                                    <m: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400" b="0" i="0" u="none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400" b="0" i="1" u="non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49=</m:t>
                                </m:r>
                                <m:sSup>
                                  <m:sSupPr>
                                    <m:ctrlP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400" b="0" i="0" u="none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=7</m:t>
                              </m:r>
                            </m:oMath>
                          </a14:m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und</a:t>
                          </a:r>
                          <a:r>
                            <a:rPr lang="de-DE" sz="140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de-DE" sz="14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40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oMath>
                          </a14:m>
                          <a:endParaRPr lang="de-DE" sz="1400" b="0" i="0" u="none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:endParaRPr lang="de-DE" sz="1400" b="0" i="0" u="none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>
                            <a:spcBef>
                              <a:spcPts val="0"/>
                            </a:spcBef>
                          </a:pPr>
                          <a:r>
                            <a:rPr lang="de-DE" sz="1400" b="0" i="0" u="sng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Beispiel 2:</a:t>
                          </a:r>
                          <a:r>
                            <a:rPr lang="de-DE" sz="1400" b="0" i="0" u="non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(Grundniveau)</a:t>
                          </a:r>
                          <a:r>
                            <a:rPr lang="de-DE" sz="1400" b="0" i="0" u="sng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:endParaRPr lang="de-DE" sz="400" b="0" i="0" u="sng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:r>
                            <a:rPr lang="de-DE" sz="1400" b="0" i="0" u="none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Löse folgenden Gleichung.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:endParaRPr lang="de-DE" sz="400" b="0" i="1" u="none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400" b="0" i="1" u="non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r>
                                  <a:rPr lang="de-DE" sz="1400" b="0" i="1" u="non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de-DE" sz="1400" b="0" i="1" u="non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2−</m:t>
                                    </m:r>
                                    <m:r>
                                      <a:rPr lang="de-DE" sz="1400" b="0" i="1" u="none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de-DE" sz="1400" b="0" i="1" u="non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br>
                            <a:rPr lang="de-DE" sz="1400" b="0" i="0" u="non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</a:b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0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oMath>
                          </a14:m>
                          <a:r>
                            <a:rPr lang="de-DE" sz="1400" b="0" i="0" u="non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weil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de-DE" sz="14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∙0∙</m:t>
                              </m:r>
                              <m:d>
                                <m:dPr>
                                  <m:ctrlPr>
                                    <a:rPr lang="de-DE" sz="14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2−0</m:t>
                                  </m:r>
                                </m:e>
                              </m:d>
                              <m:r>
                                <a:rPr lang="de-DE" sz="14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=0∙2=0</m:t>
                              </m:r>
                            </m:oMath>
                          </a14:m>
                          <a:endParaRPr lang="de-DE" sz="1400" b="0" i="0" u="none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400" b="0" i="0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de-DE" sz="1400" b="0" i="0" u="none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weil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de-DE" sz="14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∙2∙</m:t>
                              </m:r>
                              <m:d>
                                <m:dPr>
                                  <m:ctrlPr>
                                    <a:rPr lang="de-DE" sz="14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2−2</m:t>
                                  </m:r>
                                </m:e>
                              </m:d>
                              <m:r>
                                <a:rPr lang="de-DE" sz="14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=−6∙0=0</m:t>
                              </m:r>
                            </m:oMath>
                          </a14:m>
                          <a:endParaRPr lang="de-DE" sz="1400" b="0" i="0" u="none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78326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0"/>
                            </a:spcBef>
                          </a:pPr>
                          <a:r>
                            <a:rPr lang="de-DE" sz="1400" b="0" i="0" u="sng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Beispiel 3:</a:t>
                          </a:r>
                          <a:r>
                            <a:rPr lang="de-DE" sz="1400" b="0" i="0" u="none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de-DE" sz="1400" b="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(Erweiterungsniveau)</a:t>
                          </a: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:endParaRPr lang="de-DE" sz="400" b="0" i="0" baseline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Berechne die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-Koordinate für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de-DE" sz="1400" b="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für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400" b="0" i="0" dirty="0">
                              <a:latin typeface="Cambria Math" panose="02040503050406030204" pitchFamily="18" charset="0"/>
                            </a:rPr>
                            <a:t>.</a:t>
                          </a: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:endParaRPr lang="de-DE" sz="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sSup>
                                <m:sSupPr>
                                  <m:ctrlPr>
                                    <a:rPr lang="de-DE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b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2=2</m:t>
                              </m:r>
                              <m:sSup>
                                <m:sSupPr>
                                  <m:ctrlPr>
                                    <a:rPr lang="de-DE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8=2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b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</a:b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=+</m:t>
                              </m:r>
                              <m:rad>
                                <m:radPr>
                                  <m:degHide m:val="on"/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und</a:t>
                          </a:r>
                          <a:r>
                            <a:rPr lang="de-DE" sz="1400" b="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de-DE" sz="1400" b="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ad>
                                <m:radPr>
                                  <m:degHide m:val="on"/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  <m: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</m:oMath>
                          </a14:m>
                          <a:endParaRPr lang="de-DE" sz="14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:endParaRPr lang="de-DE" sz="14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400" b="0" i="0" u="sng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Beispiel 4:</a:t>
                          </a:r>
                          <a:r>
                            <a:rPr lang="de-DE" sz="1400" b="0" i="0" u="none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de-DE" sz="1400" b="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(Erweiterungsniveau)</a:t>
                          </a:r>
                          <a:endParaRPr lang="de-DE" sz="1400" i="0" baseline="0" dirty="0">
                            <a:latin typeface="+mn-lt"/>
                          </a:endParaRP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:endParaRPr lang="de-DE" sz="400" i="0" baseline="0" dirty="0">
                            <a:latin typeface="+mn-lt"/>
                          </a:endParaRP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:r>
                            <a:rPr lang="de-DE" sz="1400" i="0" baseline="0" dirty="0">
                              <a:latin typeface="+mn-lt"/>
                            </a:rPr>
                            <a:t>Der Punkt </a:t>
                          </a:r>
                          <a14:m>
                            <m:oMath xmlns:m="http://schemas.openxmlformats.org/officeDocument/2006/math">
                              <m:r>
                                <a:rPr lang="de-DE" sz="1400" i="1" baseline="0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1400" i="1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baseline="0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de-DE" sz="1400" b="0" i="1" baseline="0" dirty="0" smtClean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</m:d>
                            </m:oMath>
                          </a14:m>
                          <a:r>
                            <a:rPr lang="de-DE" sz="1400" b="0" i="1" dirty="0">
                              <a:latin typeface="Cambria Math" panose="02040503050406030204" pitchFamily="18" charset="0"/>
                            </a:rPr>
                            <a:t> </a:t>
                          </a:r>
                          <a:r>
                            <a:rPr lang="de-DE" sz="1400" b="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liegt auf der Parabel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oMath>
                          </a14:m>
                          <a:r>
                            <a:rPr lang="de-DE" sz="1400" b="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mit </a:t>
                          </a:r>
                          <a:endParaRPr lang="de-DE" sz="1400" b="0" i="0" dirty="0">
                            <a:latin typeface="Cambria Math" panose="02040503050406030204" pitchFamily="18" charset="0"/>
                          </a:endParaRP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=−2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+10</m:t>
                              </m:r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oMath>
                          </a14:m>
                          <a:r>
                            <a:rPr lang="de-DE" sz="1400" b="0" i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. Berechne</a:t>
                          </a:r>
                          <a:r>
                            <a:rPr lang="de-DE" sz="1400" b="0" i="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die x-Koordinaten.</a:t>
                          </a:r>
                        </a:p>
                        <a:p>
                          <a:pPr>
                            <a:spcBef>
                              <a:spcPts val="0"/>
                            </a:spcBef>
                          </a:pPr>
                          <a:endParaRPr lang="de-DE" sz="400" b="0" i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de-DE" sz="140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+10</m:t>
                              </m:r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br>
                            <a:rPr lang="de-DE" sz="1400" b="0" i="0" dirty="0">
                              <a:latin typeface="+mn-lt"/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−4=−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+10</m:t>
                              </m:r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de-DE" sz="1400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de-DE" sz="1400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de-DE" sz="1400" i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    =&gt; </a:t>
                          </a:r>
                          <a:r>
                            <a:rPr lang="de-DE" sz="1400" i="0" dirty="0" err="1">
                              <a:latin typeface="+mn-lt"/>
                            </a:rPr>
                            <a:t>pq</a:t>
                          </a:r>
                          <a:r>
                            <a:rPr lang="de-DE" sz="1400" i="0" dirty="0">
                              <a:latin typeface="+mn-lt"/>
                            </a:rPr>
                            <a:t>-Formel</a:t>
                          </a: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sub>
                              </m:sSub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num>
                                <m:den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ad>
                                <m:radPr>
                                  <m:degHide m:val="on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de-DE" sz="14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sz="14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p</m:t>
                                              </m:r>
                                            </m:num>
                                            <m:den>
                                              <m:r>
                                                <a:rPr lang="de-DE" sz="14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4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q</m:t>
                                  </m:r>
                                </m:e>
                              </m:rad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</m:num>
                                <m:den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de-DE" sz="1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ad>
                                <m:radPr>
                                  <m:degHide m:val="on"/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de-DE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de-DE" sz="1400" b="0" i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−5</m:t>
                                              </m:r>
                                            </m:num>
                                            <m:den>
                                              <m:r>
                                                <a:rPr lang="de-DE" sz="1400" i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400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sz="1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:br>
                            <a:rPr lang="de-DE" sz="1400" i="0" dirty="0">
                              <a:latin typeface="+mn-lt"/>
                            </a:rPr>
                          </a:b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oMath>
                          </a14:m>
                          <a:r>
                            <a:rPr lang="de-DE" sz="1400" i="0" dirty="0">
                              <a:latin typeface="+mn-lt"/>
                            </a:rPr>
                            <a:t> und</a:t>
                          </a:r>
                          <a:r>
                            <a:rPr lang="de-DE" sz="1400" i="0" baseline="0" dirty="0">
                              <a:latin typeface="+mn-lt"/>
                            </a:rPr>
                            <a:t> </a:t>
                          </a:r>
                          <a:r>
                            <a:rPr lang="de-DE" sz="1400" i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40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endParaRPr lang="de-DE" sz="1400" i="0" dirty="0">
                            <a:latin typeface="+mn-lt"/>
                          </a:endParaRPr>
                        </a:p>
                        <a:p>
                          <a:pPr lvl="0">
                            <a:spcBef>
                              <a:spcPts val="0"/>
                            </a:spcBef>
                          </a:pPr>
                          <a:endParaRPr lang="de-DE" sz="1400" b="0" i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33190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1FC54B50-3DAA-516D-B65F-506C38C9B1A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7658882"/>
                  </p:ext>
                </p:extLst>
              </p:nvPr>
            </p:nvGraphicFramePr>
            <p:xfrm>
              <a:off x="309789" y="1569638"/>
              <a:ext cx="8712968" cy="42746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55179">
                      <a:extLst>
                        <a:ext uri="{9D8B030D-6E8A-4147-A177-3AD203B41FA5}">
                          <a16:colId xmlns:a16="http://schemas.microsoft.com/office/drawing/2014/main" val="3564018860"/>
                        </a:ext>
                      </a:extLst>
                    </a:gridCol>
                    <a:gridCol w="4357789">
                      <a:extLst>
                        <a:ext uri="{9D8B030D-6E8A-4147-A177-3AD203B41FA5}">
                          <a16:colId xmlns:a16="http://schemas.microsoft.com/office/drawing/2014/main" val="3846104947"/>
                        </a:ext>
                      </a:extLst>
                    </a:gridCol>
                  </a:tblGrid>
                  <a:tr h="14935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2" t="-847" r="-100583" b="-187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847" r="-291" b="-1872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7832689"/>
                      </a:ext>
                    </a:extLst>
                  </a:tr>
                  <a:tr h="278111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2" t="-54091" r="-100583" b="-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54091" r="-291" b="-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33190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id="{101D57F6-9419-A752-401C-2297407567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4248792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71B3A8C-33D7-EB10-57A8-48F10AD5E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sz="1600" b="1" dirty="0"/>
              <a:t>Aufgabe 1</a:t>
            </a:r>
          </a:p>
          <a:p>
            <a:pPr>
              <a:spcBef>
                <a:spcPts val="0"/>
              </a:spcBef>
            </a:pPr>
            <a:r>
              <a:rPr lang="de-DE" sz="1600" dirty="0"/>
              <a:t>Gegeben seien die folgenden Funktionsgleichungen:</a:t>
            </a:r>
          </a:p>
          <a:p>
            <a:endParaRPr lang="de-DE" sz="1600" b="0" i="0" dirty="0">
              <a:latin typeface="Cambria Math" panose="02040503050406030204" pitchFamily="18" charset="0"/>
            </a:endParaRPr>
          </a:p>
          <a:p>
            <a:endParaRPr lang="de-DE" sz="1600" b="0" i="0" dirty="0">
              <a:latin typeface="Cambria Math" panose="02040503050406030204" pitchFamily="18" charset="0"/>
            </a:endParaRPr>
          </a:p>
          <a:p>
            <a:pPr marL="346075" indent="-342900">
              <a:buFont typeface="+mj-lt"/>
              <a:buAutoNum type="alphaLcParenR"/>
            </a:pPr>
            <a:endParaRPr lang="de-DE" sz="1600" dirty="0"/>
          </a:p>
          <a:p>
            <a:pPr marL="346075" indent="-342900">
              <a:spcBef>
                <a:spcPts val="0"/>
              </a:spcBef>
              <a:buFont typeface="+mj-lt"/>
              <a:buAutoNum type="alphaLcParenR"/>
            </a:pPr>
            <a:r>
              <a:rPr lang="de-DE" sz="1600" dirty="0"/>
              <a:t>Vervollständige die folgende Wertetabelle:</a:t>
            </a: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endParaRPr lang="de-DE" sz="1600" dirty="0"/>
          </a:p>
          <a:p>
            <a:pPr marL="346075" indent="-342900">
              <a:buFont typeface="+mj-lt"/>
              <a:buAutoNum type="alphaLcParenR"/>
            </a:pPr>
            <a:r>
              <a:rPr lang="de-DE" sz="1600" dirty="0"/>
              <a:t>Zeichne die dazugehörigen Funktionsgraphen in ein gemeinsames Koordinatensystem.</a:t>
            </a:r>
            <a:br>
              <a:rPr lang="de-DE" sz="1600" dirty="0"/>
            </a:br>
            <a:r>
              <a:rPr lang="de-DE" sz="1600" dirty="0"/>
              <a:t>Verwende verschiedene Farben und beschrifte die Graphen.</a:t>
            </a:r>
          </a:p>
          <a:p>
            <a:pPr marL="346075" indent="-342900">
              <a:buFont typeface="+mj-lt"/>
              <a:buAutoNum type="alphaLcParenR"/>
            </a:pPr>
            <a:r>
              <a:rPr lang="de-DE" sz="1600" dirty="0"/>
              <a:t>Beschreibe, wie sich durch die Veränderung der Funktionsgleichung die Lage des Scheitelpunktes verändert.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D79107-C098-A80C-2EAF-6BB4AA7F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Funktionsgraphen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e 8">
                <a:extLst>
                  <a:ext uri="{FF2B5EF4-FFF2-40B4-BE49-F238E27FC236}">
                    <a16:creationId xmlns:a16="http://schemas.microsoft.com/office/drawing/2014/main" id="{8D0DBD3A-ABD6-EACD-A2F1-690D4ACEF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557438"/>
                  </p:ext>
                </p:extLst>
              </p:nvPr>
            </p:nvGraphicFramePr>
            <p:xfrm>
              <a:off x="189579" y="1769760"/>
              <a:ext cx="6038303" cy="57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5637">
                      <a:extLst>
                        <a:ext uri="{9D8B030D-6E8A-4147-A177-3AD203B41FA5}">
                          <a16:colId xmlns:a16="http://schemas.microsoft.com/office/drawing/2014/main" val="4256646714"/>
                        </a:ext>
                      </a:extLst>
                    </a:gridCol>
                    <a:gridCol w="2201333">
                      <a:extLst>
                        <a:ext uri="{9D8B030D-6E8A-4147-A177-3AD203B41FA5}">
                          <a16:colId xmlns:a16="http://schemas.microsoft.com/office/drawing/2014/main" val="4059387833"/>
                        </a:ext>
                      </a:extLst>
                    </a:gridCol>
                    <a:gridCol w="2201333">
                      <a:extLst>
                        <a:ext uri="{9D8B030D-6E8A-4147-A177-3AD203B41FA5}">
                          <a16:colId xmlns:a16="http://schemas.microsoft.com/office/drawing/2014/main" val="266709001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de-DE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6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6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6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+2)</m:t>
                                  </m:r>
                                </m:e>
                                <m:sup>
                                  <m: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6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−2)</m:t>
                                  </m:r>
                                </m:e>
                                <m:sup>
                                  <m:r>
                                    <a:rPr lang="de-DE" sz="16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144593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e 8">
                <a:extLst>
                  <a:ext uri="{FF2B5EF4-FFF2-40B4-BE49-F238E27FC236}">
                    <a16:creationId xmlns:a16="http://schemas.microsoft.com/office/drawing/2014/main" id="{8D0DBD3A-ABD6-EACD-A2F1-690D4ACEF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557438"/>
                  </p:ext>
                </p:extLst>
              </p:nvPr>
            </p:nvGraphicFramePr>
            <p:xfrm>
              <a:off x="189579" y="1769760"/>
              <a:ext cx="6038303" cy="579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5637">
                      <a:extLst>
                        <a:ext uri="{9D8B030D-6E8A-4147-A177-3AD203B41FA5}">
                          <a16:colId xmlns:a16="http://schemas.microsoft.com/office/drawing/2014/main" val="4256646714"/>
                        </a:ext>
                      </a:extLst>
                    </a:gridCol>
                    <a:gridCol w="2201333">
                      <a:extLst>
                        <a:ext uri="{9D8B030D-6E8A-4147-A177-3AD203B41FA5}">
                          <a16:colId xmlns:a16="http://schemas.microsoft.com/office/drawing/2014/main" val="4059387833"/>
                        </a:ext>
                      </a:extLst>
                    </a:gridCol>
                    <a:gridCol w="2201333">
                      <a:extLst>
                        <a:ext uri="{9D8B030D-6E8A-4147-A177-3AD203B41FA5}">
                          <a16:colId xmlns:a16="http://schemas.microsoft.com/office/drawing/2014/main" val="266709001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269767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4138" r="-100000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74138" b="-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445938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6" name="Knopf3">
            <a:extLst>
              <a:ext uri="{FF2B5EF4-FFF2-40B4-BE49-F238E27FC236}">
                <a16:creationId xmlns:a16="http://schemas.microsoft.com/office/drawing/2014/main" id="{09F399AD-273A-80B7-1E04-5E5422708910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4E0238FA-F83F-1C72-95D1-9F991EB43769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Ellipse 22">
              <a:extLst>
                <a:ext uri="{FF2B5EF4-FFF2-40B4-BE49-F238E27FC236}">
                  <a16:creationId xmlns:a16="http://schemas.microsoft.com/office/drawing/2014/main" id="{87E3A3BF-29A4-797A-3593-1A90F99356C4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8">
                <a:extLst>
                  <a:ext uri="{FF2B5EF4-FFF2-40B4-BE49-F238E27FC236}">
                    <a16:creationId xmlns:a16="http://schemas.microsoft.com/office/drawing/2014/main" id="{972358C8-0B07-D5BD-FBFC-7A062370DE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4408300"/>
                  </p:ext>
                </p:extLst>
              </p:nvPr>
            </p:nvGraphicFramePr>
            <p:xfrm>
              <a:off x="604352" y="2896344"/>
              <a:ext cx="7949042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8328">
                      <a:extLst>
                        <a:ext uri="{9D8B030D-6E8A-4147-A177-3AD203B41FA5}">
                          <a16:colId xmlns:a16="http://schemas.microsoft.com/office/drawing/2014/main" val="887530968"/>
                        </a:ext>
                      </a:extLst>
                    </a:gridCol>
                    <a:gridCol w="432048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467231746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68737010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400" i="0" dirty="0"/>
                            <a:t> </a:t>
                          </a:r>
                          <a:endParaRPr lang="de-DE" sz="14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4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400" i="0" dirty="0"/>
                            <a:t> </a:t>
                          </a:r>
                          <a:endParaRPr lang="de-DE" sz="14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3882343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4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de-DE" sz="1400" i="0" dirty="0"/>
                            <a:t> </a:t>
                          </a:r>
                          <a:endParaRPr lang="de-DE" sz="14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695641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4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+2)</m:t>
                                  </m:r>
                                </m:e>
                                <m:sup>
                                  <m: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400" i="0" dirty="0"/>
                            <a:t> </a:t>
                          </a:r>
                          <a:endParaRPr lang="de-DE" sz="14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20085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4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400" b="0" i="0" smtClean="0">
                                      <a:latin typeface="Cambria Math" panose="02040503050406030204" pitchFamily="18" charset="0"/>
                                    </a:rPr>
                                    <m:t>−2)</m:t>
                                  </m:r>
                                </m:e>
                                <m:sup>
                                  <m:r>
                                    <a:rPr lang="de-DE" sz="14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400" i="0" dirty="0"/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32852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8">
                <a:extLst>
                  <a:ext uri="{FF2B5EF4-FFF2-40B4-BE49-F238E27FC236}">
                    <a16:creationId xmlns:a16="http://schemas.microsoft.com/office/drawing/2014/main" id="{972358C8-0B07-D5BD-FBFC-7A062370DE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4408300"/>
                  </p:ext>
                </p:extLst>
              </p:nvPr>
            </p:nvGraphicFramePr>
            <p:xfrm>
              <a:off x="604352" y="2896344"/>
              <a:ext cx="7949042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8328">
                      <a:extLst>
                        <a:ext uri="{9D8B030D-6E8A-4147-A177-3AD203B41FA5}">
                          <a16:colId xmlns:a16="http://schemas.microsoft.com/office/drawing/2014/main" val="887530968"/>
                        </a:ext>
                      </a:extLst>
                    </a:gridCol>
                    <a:gridCol w="432048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467231746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  <a:gridCol w="672074">
                      <a:extLst>
                        <a:ext uri="{9D8B030D-6E8A-4147-A177-3AD203B41FA5}">
                          <a16:colId xmlns:a16="http://schemas.microsoft.com/office/drawing/2014/main" val="168737010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1176" t="-4167" r="-1405882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3019" t="-4167" r="-8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3019" t="-4167" r="-7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83019" t="-4167" r="-6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83019" t="-4167" r="-5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83019" t="-4167" r="-4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3019" t="-4167" r="-3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83019" t="-4167" r="-2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83019" t="-4167" r="-101887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019" t="-4167" r="-1887" b="-5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4167" r="-441379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1176" t="-104167" r="-1405882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3019" t="-104167" r="-8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3019" t="-104167" r="-7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83019" t="-104167" r="-6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83019" t="-104167" r="-5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83019" t="-104167" r="-4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3019" t="-104167" r="-3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83019" t="-104167" r="-2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83019" t="-104167" r="-101887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019" t="-104167" r="-1887" b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96000" r="-441379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1176" t="-196000" r="-1405882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3019" t="-196000" r="-801887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3019" t="-196000" r="-701887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83019" t="-196000" r="-601887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3019" t="-196000" r="-301887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83019" t="-196000" r="-101887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019" t="-196000" r="-1887" b="-2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882343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308333" r="-441379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1176" t="-308333" r="-1405882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3019" t="-308333" r="-80188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3019" t="-308333" r="-70188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3019" t="-308333" r="-30188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83019" t="-308333" r="-20188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83019" t="-308333" r="-10188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019" t="-308333" r="-188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695641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408333" r="-441379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1176" t="-408333" r="-1405882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3019" t="-408333" r="-801887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3019" t="-408333" r="-701887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83019" t="-408333" r="-601887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83019" t="-408333" r="-201887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83019" t="-408333" r="-101887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019" t="-408333" r="-1887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200858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508333" r="-441379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1176" t="-508333" r="-1405882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3019" t="-508333" r="-801887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83019" t="-508333" r="-701887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83019" t="-508333" r="-601887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83019" t="-508333" r="-301887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983019" t="-508333" r="-101887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83019" t="-508333" r="-1887" b="-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328527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9" name="Knopf2">
            <a:extLst>
              <a:ext uri="{FF2B5EF4-FFF2-40B4-BE49-F238E27FC236}">
                <a16:creationId xmlns:a16="http://schemas.microsoft.com/office/drawing/2014/main" id="{65376948-BA15-6EF8-36C1-68B7333AEDA2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D9FE1A36-7BFD-816F-8A33-18EFA2248F26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Ellipse 25">
              <a:extLst>
                <a:ext uri="{FF2B5EF4-FFF2-40B4-BE49-F238E27FC236}">
                  <a16:creationId xmlns:a16="http://schemas.microsoft.com/office/drawing/2014/main" id="{46C2D8D4-998F-66B0-1B30-D0D528982DE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2" name="Knopf1">
            <a:extLst>
              <a:ext uri="{FF2B5EF4-FFF2-40B4-BE49-F238E27FC236}">
                <a16:creationId xmlns:a16="http://schemas.microsoft.com/office/drawing/2014/main" id="{A656AB1A-8F5C-FE50-B4D6-898D32125378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4B7484E3-F533-4194-C22C-0DFECA967C31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Ellipse 28">
              <a:extLst>
                <a:ext uri="{FF2B5EF4-FFF2-40B4-BE49-F238E27FC236}">
                  <a16:creationId xmlns:a16="http://schemas.microsoft.com/office/drawing/2014/main" id="{B55B9193-DF19-0331-2714-468C7DFAD13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1" name="Hilfe 3 Grafik">
            <a:extLst>
              <a:ext uri="{FF2B5EF4-FFF2-40B4-BE49-F238E27FC236}">
                <a16:creationId xmlns:a16="http://schemas.microsoft.com/office/drawing/2014/main" id="{E573E9F9-0759-1751-D6AD-A8A217017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2" name="Hilfe 2 Grafik">
            <a:extLst>
              <a:ext uri="{FF2B5EF4-FFF2-40B4-BE49-F238E27FC236}">
                <a16:creationId xmlns:a16="http://schemas.microsoft.com/office/drawing/2014/main" id="{19DDC276-E2E8-3135-0335-EADAD8925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1 Grafik">
            <a:extLst>
              <a:ext uri="{FF2B5EF4-FFF2-40B4-BE49-F238E27FC236}">
                <a16:creationId xmlns:a16="http://schemas.microsoft.com/office/drawing/2014/main" id="{B6D86707-3750-6A88-A916-F9C251A10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12D5BEB0-F2BE-F4B0-9A8D-83418E927A51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3B119A-2966-0B8A-892C-5A91F55E2A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6951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456" y="1048891"/>
                <a:ext cx="9203968" cy="5188421"/>
              </a:xfrm>
            </p:spPr>
            <p:txBody>
              <a:bodyPr/>
              <a:lstStyle/>
              <a:p>
                <a:pPr marL="3175">
                  <a:spcBef>
                    <a:spcPts val="0"/>
                  </a:spcBef>
                </a:pPr>
                <a:r>
                  <a:rPr lang="de-DE" b="1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Schnittpunkte berechnen </a:t>
                </a:r>
                <a:r>
                  <a:rPr lang="de-DE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(Erweiterungsniveau)</a:t>
                </a:r>
              </a:p>
              <a:p>
                <a:pPr marL="3175"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Gegeben sind die Funktionen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f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=4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+3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.</a:t>
                </a:r>
              </a:p>
              <a:p>
                <a:pPr marL="3175"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Um die Schnittpunkte berechnen zu können, müssen die Funktionsterme</a:t>
                </a:r>
                <a:b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gleichgesetzt und anschließend nach x aufgelöst werden.</a:t>
                </a:r>
              </a:p>
              <a:p>
                <a:pPr>
                  <a:spcBef>
                    <a:spcPts val="0"/>
                  </a:spcBef>
                </a:pPr>
                <a:endParaRPr lang="de-DE" sz="500" b="0" i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f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g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b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4</m:t>
                    </m:r>
                    <m:sSup>
                      <m:sSup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  <m:sup>
                        <m:r>
                          <a:rPr lang="de-DE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+3</m:t>
                    </m:r>
                    <m:r>
                      <m:rPr>
                        <m:sty m:val="p"/>
                      </m:rP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x</m:t>
                    </m:r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+1=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4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+2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x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2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x</m:t>
                      </m:r>
                      <m:r>
                        <a:rPr lang="de-DE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x</m:t>
                          </m:r>
                          <m:r>
                            <a:rPr lang="de-DE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+1</m:t>
                          </m:r>
                        </m:e>
                      </m:d>
                      <m:r>
                        <a:rPr lang="de-DE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=0</m:t>
                      </m:r>
                    </m:oMath>
                  </m:oMathPara>
                </a14:m>
                <a:endParaRPr lang="de-DE" sz="1600" b="0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sz="1600" b="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Damit erhält man die x-Koordinaten der Schnittpunkte: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=0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x</m:t>
                        </m:r>
                      </m:e>
                      <m:sub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f>
                      <m:f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 marL="3175"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Nun werden diese x-Werte in eine der beiden Funktionsgleichungen </a:t>
                </a:r>
                <a:b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eingesetzt und die zugehörigen </a:t>
                </a:r>
                <a:r>
                  <a:rPr lang="de-DE" sz="1600" dirty="0" err="1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y</a:t>
                </a: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-Werte ermittelt:</a:t>
                </a: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g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0</m:t>
                        </m:r>
                      </m:e>
                    </m:d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y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=0+1=1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y</m:t>
                        </m:r>
                      </m:e>
                      <m:sub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1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  <a:b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g</m:t>
                    </m:r>
                    <m:d>
                      <m:d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f>
                          <m:fPr>
                            <m:ctrlPr>
                              <a:rPr lang="de-DE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de-DE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1</m:t>
                            </m:r>
                          </m:num>
                          <m:den>
                            <m:r>
                              <a:rPr lang="de-DE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f>
                      <m:fPr>
                        <m:ctrlPr>
                          <a:rPr lang="de-D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r>
                      <a:rPr lang="de-DE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+1</m:t>
                    </m:r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y</m:t>
                        </m:r>
                      </m:e>
                      <m:sub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de-D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de-DE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  <a:p>
                <a:pPr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Damit ergeben sich die Koordinaten der Schnittpunkte der beiden</a:t>
                </a:r>
                <a:b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</a:b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Funktionen</a:t>
                </a:r>
                <a14:m>
                  <m:oMath xmlns:m="http://schemas.openxmlformats.org/officeDocument/2006/math">
                    <m:r>
                      <a:rPr lang="de-DE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f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g</m:t>
                    </m:r>
                  </m:oMath>
                </a14:m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:</a:t>
                </a:r>
                <a:r>
                  <a:rPr lang="de-DE" sz="1600" b="1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f>
                          <m:fPr>
                            <m:ctrlPr>
                              <a:rPr lang="de-D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de-DE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num>
                          <m:den>
                            <m:r>
                              <a:rPr lang="de-DE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den>
                        </m:f>
                      </m:e>
                      <m:e>
                        <m:f>
                          <m:fPr>
                            <m:ctrlPr>
                              <a:rPr lang="de-D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de-DE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</m:num>
                          <m:den>
                            <m:r>
                              <a:rPr lang="de-DE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de-DE" sz="1600" b="1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; </a:t>
                </a:r>
                <a14:m>
                  <m:oMath xmlns:m="http://schemas.openxmlformats.org/officeDocument/2006/math">
                    <m:r>
                      <a:rPr lang="de-DE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𝐁</m:t>
                    </m:r>
                    <m:d>
                      <m:dPr>
                        <m:ctrlPr>
                          <a:rPr lang="de-D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de-DE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e>
                      <m:e>
                        <m:r>
                          <a:rPr lang="de-DE" sz="1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e>
                    </m:d>
                  </m:oMath>
                </a14:m>
                <a:endParaRPr lang="de-DE" sz="1600" b="1" dirty="0">
                  <a:solidFill>
                    <a:schemeClr val="tx1"/>
                  </a:solidFill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175">
                  <a:spcBef>
                    <a:spcPts val="0"/>
                  </a:spcBef>
                </a:pPr>
                <a:r>
                  <a:rPr lang="de-DE" sz="1600" dirty="0">
                    <a:solidFill>
                      <a:schemeClr val="tx1"/>
                    </a:solidFill>
                    <a:ea typeface="Cambria Math" panose="02040503050406030204" pitchFamily="18" charset="0"/>
                    <a:sym typeface="Wingdings" panose="05000000000000000000" pitchFamily="2" charset="2"/>
                  </a:rPr>
                  <a:t> 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4507878-99E9-2C2C-69F6-9D9F64C45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56" y="1048891"/>
                <a:ext cx="9203968" cy="518842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B216E9-202D-F06C-FA14-CCE7DE23B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de-DE" dirty="0"/>
              <a:t>Hilfe 8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EC5C1D-2516-1A3A-8529-AEC3FB2A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Schnittpunkte berechnen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BB74F6-73C2-CBDA-B0A6-19A75329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176" y="1196752"/>
            <a:ext cx="2381145" cy="46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13C0FAC-B2AB-1EA5-D272-483A0C12B9DA}"/>
              </a:ext>
            </a:extLst>
          </p:cNvPr>
          <p:cNvSpPr txBox="1"/>
          <p:nvPr/>
        </p:nvSpPr>
        <p:spPr>
          <a:xfrm>
            <a:off x="7185248" y="40770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EC848B3-8565-0EA7-95D3-229180DE5BA5}"/>
              </a:ext>
            </a:extLst>
          </p:cNvPr>
          <p:cNvSpPr txBox="1"/>
          <p:nvPr/>
        </p:nvSpPr>
        <p:spPr>
          <a:xfrm>
            <a:off x="7766202" y="34806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Fußzeilenplatzhalter 5">
            <a:extLst>
              <a:ext uri="{FF2B5EF4-FFF2-40B4-BE49-F238E27FC236}">
                <a16:creationId xmlns:a16="http://schemas.microsoft.com/office/drawing/2014/main" id="{88F32F45-916A-C27C-EFEC-BB0D708F49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354056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F608A093-2DDC-C60B-B8FD-8AC6BA7997AF}"/>
              </a:ext>
            </a:extLst>
          </p:cNvPr>
          <p:cNvSpPr txBox="1"/>
          <p:nvPr/>
        </p:nvSpPr>
        <p:spPr>
          <a:xfrm>
            <a:off x="1136576" y="3212976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MSA-Vorbereitung</a:t>
            </a: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Station: Geometrie in der Ebene</a:t>
            </a:r>
          </a:p>
        </p:txBody>
      </p:sp>
      <p:pic>
        <p:nvPicPr>
          <p:cNvPr id="3" name="Grafik 2" descr="Ein Bild, das Screensho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21D5BD52-4360-A2A3-7053-77D3D168E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/>
          <a:stretch/>
        </p:blipFill>
        <p:spPr>
          <a:xfrm>
            <a:off x="0" y="-14243"/>
            <a:ext cx="9906000" cy="68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3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1F9897D-3E43-C8FC-97F6-F284B7CA5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b="1" dirty="0"/>
              <a:t>Aufgabe 1</a:t>
            </a:r>
            <a:r>
              <a:rPr lang="de-DE" dirty="0"/>
              <a:t> </a:t>
            </a:r>
          </a:p>
          <a:p>
            <a:r>
              <a:rPr lang="de-DE" sz="1600" dirty="0"/>
              <a:t>a)					         b)</a:t>
            </a: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c)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1330B1-D8DC-8376-7375-4172FAB0E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021" y="1481180"/>
            <a:ext cx="3459420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8">
                <a:extLst>
                  <a:ext uri="{FF2B5EF4-FFF2-40B4-BE49-F238E27FC236}">
                    <a16:creationId xmlns:a16="http://schemas.microsoft.com/office/drawing/2014/main" id="{C240FBBC-D7F2-5F81-A505-C7D556263D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88486"/>
                  </p:ext>
                </p:extLst>
              </p:nvPr>
            </p:nvGraphicFramePr>
            <p:xfrm>
              <a:off x="431268" y="1771616"/>
              <a:ext cx="5021165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5165">
                      <a:extLst>
                        <a:ext uri="{9D8B030D-6E8A-4147-A177-3AD203B41FA5}">
                          <a16:colId xmlns:a16="http://schemas.microsoft.com/office/drawing/2014/main" val="887530968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467231746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68737010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200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200" i="0" dirty="0"/>
                            <a:t> </a:t>
                          </a:r>
                          <a:endParaRPr lang="de-DE" sz="12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200" b="0" i="0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200" i="0" dirty="0"/>
                            <a:t> </a:t>
                          </a:r>
                          <a:endParaRPr lang="de-DE" sz="12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3882343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200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de-DE" sz="1200" i="0" dirty="0"/>
                            <a:t> </a:t>
                          </a:r>
                          <a:endParaRPr lang="de-DE" sz="12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1695641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+2)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200" i="0" dirty="0"/>
                            <a:t> </a:t>
                          </a:r>
                          <a:endParaRPr lang="de-DE" sz="1200" b="1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20085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−2)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200" i="0" dirty="0"/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de-DE" sz="12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932852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8">
                <a:extLst>
                  <a:ext uri="{FF2B5EF4-FFF2-40B4-BE49-F238E27FC236}">
                    <a16:creationId xmlns:a16="http://schemas.microsoft.com/office/drawing/2014/main" id="{C240FBBC-D7F2-5F81-A505-C7D556263D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688486"/>
                  </p:ext>
                </p:extLst>
              </p:nvPr>
            </p:nvGraphicFramePr>
            <p:xfrm>
              <a:off x="431268" y="1771616"/>
              <a:ext cx="5021165" cy="164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75165">
                      <a:extLst>
                        <a:ext uri="{9D8B030D-6E8A-4147-A177-3AD203B41FA5}">
                          <a16:colId xmlns:a16="http://schemas.microsoft.com/office/drawing/2014/main" val="887530968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14382236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467231746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213871536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676145507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01085824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391746928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289166242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276653184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879300373"/>
                        </a:ext>
                      </a:extLst>
                    </a:gridCol>
                    <a:gridCol w="374600">
                      <a:extLst>
                        <a:ext uri="{9D8B030D-6E8A-4147-A177-3AD203B41FA5}">
                          <a16:colId xmlns:a16="http://schemas.microsoft.com/office/drawing/2014/main" val="168737010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endParaRPr lang="de-DE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8276" t="-4545" r="-92413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4545" r="-79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3333" t="-4545" r="-69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5172" t="-4545" r="-617241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0000" t="-4545" r="-49666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30000" t="-4545" r="-39666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62069" t="-4545" r="-31034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26667" t="-4545" r="-2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65517" t="-4545" r="-10689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3333" t="-4545" r="-3333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58187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04545" r="-294059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8276" t="-104545" r="-924138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104545" r="-79333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3333" t="-104545" r="-693333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5172" t="-104545" r="-617241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0000" t="-104545" r="-49666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30000" t="-104545" r="-39666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62069" t="-104545" r="-31034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26667" t="-104545" r="-200000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65517" t="-104545" r="-10689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3333" t="-104545" r="-3333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165906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204545" r="-29405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8276" t="-204545" r="-92413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204545" r="-79333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3333" t="-204545" r="-69333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5172" t="-204545" r="-61724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0000" t="-204545" r="-4966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30000" t="-204545" r="-39666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62069" t="-204545" r="-31034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26667" t="-204545" r="-20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65517" t="-204545" r="-10689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3333" t="-204545" r="-3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882343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319048" r="-294059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8276" t="-319048" r="-924138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319048" r="-793333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3333" t="-319048" r="-693333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5172" t="-319048" r="-617241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0000" t="-319048" r="-49666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30000" t="-319048" r="-39666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62069" t="-319048" r="-310345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26667" t="-319048" r="-200000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65517" t="-319048" r="-10689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3333" t="-319048" r="-3333" b="-2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695641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400000" r="-294059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8276" t="-400000" r="-924138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400000" r="-793333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3333" t="-400000" r="-693333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5172" t="-400000" r="-617241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0000" t="-400000" r="-496667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30000" t="-400000" r="-396667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62069" t="-400000" r="-310345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26667" t="-400000" r="-200000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65517" t="-400000" r="-106897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3333" t="-400000" r="-3333" b="-1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200858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500000" r="-294059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8276" t="-500000" r="-924138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3333" t="-500000" r="-793333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33333" t="-500000" r="-693333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55172" t="-500000" r="-617241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30000" t="-500000" r="-496667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830000" t="-500000" r="-396667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962069" t="-500000" r="-310345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26667" t="-500000" r="-200000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65517" t="-500000" r="-106897" b="-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3333" t="-500000" r="-3333" b="-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32852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80FCF2F6-068D-23B3-3FAE-C9F5F562D6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83852"/>
                  </p:ext>
                </p:extLst>
              </p:nvPr>
            </p:nvGraphicFramePr>
            <p:xfrm>
              <a:off x="431268" y="3641180"/>
              <a:ext cx="5021165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8534">
                      <a:extLst>
                        <a:ext uri="{9D8B030D-6E8A-4147-A177-3AD203B41FA5}">
                          <a16:colId xmlns:a16="http://schemas.microsoft.com/office/drawing/2014/main" val="4082607794"/>
                        </a:ext>
                      </a:extLst>
                    </a:gridCol>
                    <a:gridCol w="648072">
                      <a:extLst>
                        <a:ext uri="{9D8B030D-6E8A-4147-A177-3AD203B41FA5}">
                          <a16:colId xmlns:a16="http://schemas.microsoft.com/office/drawing/2014/main" val="2173912148"/>
                        </a:ext>
                      </a:extLst>
                    </a:gridCol>
                    <a:gridCol w="3054559">
                      <a:extLst>
                        <a:ext uri="{9D8B030D-6E8A-4147-A177-3AD203B41FA5}">
                          <a16:colId xmlns:a16="http://schemas.microsoft.com/office/drawing/2014/main" val="514636354"/>
                        </a:ext>
                      </a:extLst>
                    </a:gridCol>
                  </a:tblGrid>
                  <a:tr h="338400"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de-DE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200" b="0" i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der Normalparabel liegt im Koordinatenursprung.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6641601"/>
                      </a:ext>
                    </a:extLst>
                  </a:tr>
                  <a:tr h="338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200" b="0" i="0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oMath>
                          </a14:m>
                          <a:r>
                            <a:rPr lang="de-DE" sz="1200" b="0" i="0" dirty="0"/>
                            <a:t> </a:t>
                          </a:r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y-Achse nach oben 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5385936"/>
                      </a:ext>
                    </a:extLst>
                  </a:tr>
                  <a:tr h="338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200" b="0" i="0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oMath>
                          </a14:m>
                          <a:r>
                            <a:rPr lang="de-DE" sz="1200" b="0" i="0" dirty="0"/>
                            <a:t> </a:t>
                          </a:r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y-Achse nach unten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 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3441683"/>
                      </a:ext>
                    </a:extLst>
                  </a:tr>
                  <a:tr h="338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+2)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200" b="0" i="0" dirty="0"/>
                            <a:t> </a:t>
                          </a:r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x-Achse nach links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 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1009308"/>
                      </a:ext>
                    </a:extLst>
                  </a:tr>
                  <a:tr h="3384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</m:d>
                              <m:r>
                                <a:rPr lang="de-DE" sz="1200" b="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de-DE" sz="12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  <m:r>
                                    <a:rPr lang="de-DE" sz="1200" b="0" i="0" smtClean="0">
                                      <a:latin typeface="Cambria Math" panose="02040503050406030204" pitchFamily="18" charset="0"/>
                                    </a:rPr>
                                    <m:t>−2)</m:t>
                                  </m:r>
                                </m:e>
                                <m:sup>
                                  <m:r>
                                    <a:rPr lang="de-DE" sz="12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sz="1200" b="0" i="0" dirty="0"/>
                            <a:t> </a:t>
                          </a:r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d>
                                  <m:dPr>
                                    <m:ctrlP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e>
                                    <m:r>
                                      <a:rPr lang="de-DE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de-DE" sz="12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x-Achse nach rechts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 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005011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80FCF2F6-068D-23B3-3FAE-C9F5F562D6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483852"/>
                  </p:ext>
                </p:extLst>
              </p:nvPr>
            </p:nvGraphicFramePr>
            <p:xfrm>
              <a:off x="431268" y="3641180"/>
              <a:ext cx="5021165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8534">
                      <a:extLst>
                        <a:ext uri="{9D8B030D-6E8A-4147-A177-3AD203B41FA5}">
                          <a16:colId xmlns:a16="http://schemas.microsoft.com/office/drawing/2014/main" val="4082607794"/>
                        </a:ext>
                      </a:extLst>
                    </a:gridCol>
                    <a:gridCol w="648072">
                      <a:extLst>
                        <a:ext uri="{9D8B030D-6E8A-4147-A177-3AD203B41FA5}">
                          <a16:colId xmlns:a16="http://schemas.microsoft.com/office/drawing/2014/main" val="2173912148"/>
                        </a:ext>
                      </a:extLst>
                    </a:gridCol>
                    <a:gridCol w="3054559">
                      <a:extLst>
                        <a:ext uri="{9D8B030D-6E8A-4147-A177-3AD203B41FA5}">
                          <a16:colId xmlns:a16="http://schemas.microsoft.com/office/drawing/2014/main" val="514636354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r="-282692" b="-4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922" r="-476471" b="-4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der Normalparabel liegt im Koordinatenursprung.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664160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0000" r="-282692" b="-3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922" t="-100000" r="-476471" b="-31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y-Achse nach oben 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538593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94595" r="-28269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922" t="-194595" r="-476471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y-Achse nach unten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 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344168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302778" r="-282692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922" t="-302778" r="-476471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x-Achse nach links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 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100930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402778" r="-282692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3922" t="-402778" r="-476471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Der Scheitelpunkt wird um zwei Einheiten </a:t>
                          </a:r>
                          <a:r>
                            <a:rPr lang="de-DE" sz="1200" b="0" u="sng" dirty="0">
                              <a:solidFill>
                                <a:schemeClr val="tx1"/>
                              </a:solidFill>
                            </a:rPr>
                            <a:t>entlang der x-Achse nach rechts</a:t>
                          </a:r>
                          <a:r>
                            <a:rPr lang="de-DE" sz="1200" b="0" dirty="0">
                              <a:solidFill>
                                <a:schemeClr val="tx1"/>
                              </a:solidFill>
                            </a:rPr>
                            <a:t> verschoben.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005011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itel 3">
            <a:extLst>
              <a:ext uri="{FF2B5EF4-FFF2-40B4-BE49-F238E27FC236}">
                <a16:creationId xmlns:a16="http://schemas.microsoft.com/office/drawing/2014/main" id="{BEEC8E28-0F7D-8A6C-F0ED-35696FEC6156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Vorwissen</a:t>
            </a:r>
          </a:p>
          <a:p>
            <a:r>
              <a:rPr lang="de-DE" dirty="0"/>
              <a:t>Karte 2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029D1085-8F75-B7A8-FC0A-C81840F4DA51}"/>
              </a:ext>
            </a:extLst>
          </p:cNvPr>
          <p:cNvSpPr txBox="1">
            <a:spLocks/>
          </p:cNvSpPr>
          <p:nvPr/>
        </p:nvSpPr>
        <p:spPr>
          <a:xfrm>
            <a:off x="5889104" y="5991091"/>
            <a:ext cx="3280917" cy="24622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57861"/>
            <a:r>
              <a:rPr lang="de-DE" sz="1000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4072346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FA59B1-5AAD-DEE2-8AFD-4578EBD0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" y="1045049"/>
            <a:ext cx="9203968" cy="5174278"/>
          </a:xfrm>
        </p:spPr>
        <p:txBody>
          <a:bodyPr/>
          <a:lstStyle/>
          <a:p>
            <a:r>
              <a:rPr lang="de-DE" sz="1600" b="1" dirty="0"/>
              <a:t>Aufgabe 1</a:t>
            </a:r>
            <a:r>
              <a:rPr lang="de-DE" sz="1600" dirty="0"/>
              <a:t> [MSA 2014 X A7]</a:t>
            </a:r>
          </a:p>
          <a:p>
            <a:r>
              <a:rPr lang="de-DE" sz="1600" dirty="0"/>
              <a:t>Ordne die Funktionsgleichungen den passenden</a:t>
            </a:r>
            <a:br>
              <a:rPr lang="de-DE" sz="1600" dirty="0"/>
            </a:br>
            <a:r>
              <a:rPr lang="de-DE" sz="1600" dirty="0"/>
              <a:t>Funktionsgraphen zu.</a:t>
            </a:r>
          </a:p>
          <a:p>
            <a:endParaRPr lang="de-DE" sz="16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F1A8538-D287-CEAC-5E24-5095F9E8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734" y="53679"/>
            <a:ext cx="5549507" cy="850103"/>
          </a:xfrm>
        </p:spPr>
        <p:txBody>
          <a:bodyPr/>
          <a:lstStyle/>
          <a:p>
            <a:r>
              <a:rPr lang="de-DE" dirty="0"/>
              <a:t>Funktionsgraphen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54917E5E-DD8D-EE71-251F-B604CAB394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4095103"/>
                  </p:ext>
                </p:extLst>
              </p:nvPr>
            </p:nvGraphicFramePr>
            <p:xfrm>
              <a:off x="229630" y="2078856"/>
              <a:ext cx="334837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8212">
                      <a:extLst>
                        <a:ext uri="{9D8B030D-6E8A-4147-A177-3AD203B41FA5}">
                          <a16:colId xmlns:a16="http://schemas.microsoft.com/office/drawing/2014/main" val="359142491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val="61452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7921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347001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sSup>
                                  <m:sSup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33475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68132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812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54917E5E-DD8D-EE71-251F-B604CAB394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4095103"/>
                  </p:ext>
                </p:extLst>
              </p:nvPr>
            </p:nvGraphicFramePr>
            <p:xfrm>
              <a:off x="229630" y="2078856"/>
              <a:ext cx="334837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8212">
                      <a:extLst>
                        <a:ext uri="{9D8B030D-6E8A-4147-A177-3AD203B41FA5}">
                          <a16:colId xmlns:a16="http://schemas.microsoft.com/office/drawing/2014/main" val="359142491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val="61452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7921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7" t="-100000" r="-7733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347001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7" t="-206897" r="-7733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33475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7" t="-296667" r="-77333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68132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7" t="-410345" r="-77333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81213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015DA14-C42E-32EF-D7E3-E43ED63378E8}"/>
              </a:ext>
            </a:extLst>
          </p:cNvPr>
          <p:cNvGrpSpPr/>
          <p:nvPr/>
        </p:nvGrpSpPr>
        <p:grpSpPr>
          <a:xfrm>
            <a:off x="5351488" y="1178071"/>
            <a:ext cx="3253885" cy="4680000"/>
            <a:chOff x="5351488" y="1178071"/>
            <a:chExt cx="3253885" cy="468000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729482B-5FF2-A116-BF68-52C84E9BC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1488" y="1178071"/>
              <a:ext cx="3253885" cy="4680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1D30D0E-65FC-5475-264C-170884317705}"/>
                </a:ext>
              </a:extLst>
            </p:cNvPr>
            <p:cNvSpPr txBox="1"/>
            <p:nvPr/>
          </p:nvSpPr>
          <p:spPr>
            <a:xfrm>
              <a:off x="6105128" y="1889746"/>
              <a:ext cx="314510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B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A63E817-2B3F-94C0-5ADA-2F42C72BCCA9}"/>
                </a:ext>
              </a:extLst>
            </p:cNvPr>
            <p:cNvSpPr txBox="1"/>
            <p:nvPr/>
          </p:nvSpPr>
          <p:spPr>
            <a:xfrm>
              <a:off x="5781000" y="3059668"/>
              <a:ext cx="32412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A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99C41DC-53E1-C935-D228-8F173E92ABA0}"/>
                </a:ext>
              </a:extLst>
            </p:cNvPr>
            <p:cNvSpPr txBox="1"/>
            <p:nvPr/>
          </p:nvSpPr>
          <p:spPr>
            <a:xfrm>
              <a:off x="8179749" y="2634958"/>
              <a:ext cx="306494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C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AD4F702-32FA-A233-1B39-BA216B67DDA1}"/>
                </a:ext>
              </a:extLst>
            </p:cNvPr>
            <p:cNvSpPr txBox="1"/>
            <p:nvPr/>
          </p:nvSpPr>
          <p:spPr>
            <a:xfrm>
              <a:off x="7779108" y="4221088"/>
              <a:ext cx="330540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D</a:t>
              </a:r>
            </a:p>
          </p:txBody>
        </p:sp>
      </p:grpSp>
      <p:grpSp>
        <p:nvGrpSpPr>
          <p:cNvPr id="35" name="Knopf2">
            <a:extLst>
              <a:ext uri="{FF2B5EF4-FFF2-40B4-BE49-F238E27FC236}">
                <a16:creationId xmlns:a16="http://schemas.microsoft.com/office/drawing/2014/main" id="{6482903F-1462-C5CD-DD52-BE244E0B298A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0A08B32-4C1D-F844-0659-C41E96D40EA0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Ellipse 25">
              <a:extLst>
                <a:ext uri="{FF2B5EF4-FFF2-40B4-BE49-F238E27FC236}">
                  <a16:creationId xmlns:a16="http://schemas.microsoft.com/office/drawing/2014/main" id="{9101938C-7F60-246D-7243-E78F78CC2E1D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8" name="Knopf1">
            <a:extLst>
              <a:ext uri="{FF2B5EF4-FFF2-40B4-BE49-F238E27FC236}">
                <a16:creationId xmlns:a16="http://schemas.microsoft.com/office/drawing/2014/main" id="{A43E041D-2D19-6E94-A0E5-6C1D8101E1B9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7C305BB9-DB34-4DB8-E2D8-478832FA772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Ellipse 28">
              <a:extLst>
                <a:ext uri="{FF2B5EF4-FFF2-40B4-BE49-F238E27FC236}">
                  <a16:creationId xmlns:a16="http://schemas.microsoft.com/office/drawing/2014/main" id="{322719D6-20D5-872B-CE1E-1866A5D347FE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8" name="Hilfe 2 Grafik">
            <a:extLst>
              <a:ext uri="{FF2B5EF4-FFF2-40B4-BE49-F238E27FC236}">
                <a16:creationId xmlns:a16="http://schemas.microsoft.com/office/drawing/2014/main" id="{A2B9C231-7F68-AA08-94FD-2A89EF368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9" name="Hilfe 1 Grafik">
            <a:extLst>
              <a:ext uri="{FF2B5EF4-FFF2-40B4-BE49-F238E27FC236}">
                <a16:creationId xmlns:a16="http://schemas.microsoft.com/office/drawing/2014/main" id="{8960C32E-D691-5246-D627-999355699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31A8E4CB-EB2C-AC89-DCFB-85AF76293B85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1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BD6E51A3-6932-6407-75E7-2553C85E66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352941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3063AC-18FC-84E4-AC20-4E566ED3C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8" y="1052736"/>
            <a:ext cx="9203968" cy="5192263"/>
          </a:xfrm>
        </p:spPr>
        <p:txBody>
          <a:bodyPr/>
          <a:lstStyle/>
          <a:p>
            <a:r>
              <a:rPr lang="de-DE" sz="1600" dirty="0"/>
              <a:t> </a:t>
            </a:r>
            <a:r>
              <a:rPr lang="de-DE" sz="1600" b="1" dirty="0"/>
              <a:t>Aufgabe 1</a:t>
            </a:r>
            <a:r>
              <a:rPr lang="de-DE" sz="1600" dirty="0"/>
              <a:t> [MSA 2014 X A7]</a:t>
            </a:r>
          </a:p>
          <a:p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8A0B4DCB-F55E-9730-F114-5FB07E4552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5345153"/>
                  </p:ext>
                </p:extLst>
              </p:nvPr>
            </p:nvGraphicFramePr>
            <p:xfrm>
              <a:off x="272480" y="1574800"/>
              <a:ext cx="334837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8212">
                      <a:extLst>
                        <a:ext uri="{9D8B030D-6E8A-4147-A177-3AD203B41FA5}">
                          <a16:colId xmlns:a16="http://schemas.microsoft.com/office/drawing/2014/main" val="359142491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val="61452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7921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347001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sSup>
                                  <m:sSup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33475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  <m:sup>
                                    <m: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B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68132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57861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  <m:d>
                                  <m:dPr>
                                    <m:ctrlPr>
                                      <a:rPr lang="de-DE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d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de-DE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de-DE" sz="1600" b="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8121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>
                <a:extLst>
                  <a:ext uri="{FF2B5EF4-FFF2-40B4-BE49-F238E27FC236}">
                    <a16:creationId xmlns:a16="http://schemas.microsoft.com/office/drawing/2014/main" id="{8A0B4DCB-F55E-9730-F114-5FB07E45522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5345153"/>
                  </p:ext>
                </p:extLst>
              </p:nvPr>
            </p:nvGraphicFramePr>
            <p:xfrm>
              <a:off x="272480" y="1574800"/>
              <a:ext cx="334837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8212">
                      <a:extLst>
                        <a:ext uri="{9D8B030D-6E8A-4147-A177-3AD203B41FA5}">
                          <a16:colId xmlns:a16="http://schemas.microsoft.com/office/drawing/2014/main" val="3591424915"/>
                        </a:ext>
                      </a:extLst>
                    </a:gridCol>
                    <a:gridCol w="1440160">
                      <a:extLst>
                        <a:ext uri="{9D8B030D-6E8A-4147-A177-3AD203B41FA5}">
                          <a16:colId xmlns:a16="http://schemas.microsoft.com/office/drawing/2014/main" val="61452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Funktionsgleichung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Graph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79215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2" t="-103448" r="-76159" b="-32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347001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2" t="-196667" r="-76159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D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33475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2" t="-306897" r="-76159" b="-1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B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268132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662" t="-406897" r="-76159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28121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itel 3">
            <a:extLst>
              <a:ext uri="{FF2B5EF4-FFF2-40B4-BE49-F238E27FC236}">
                <a16:creationId xmlns:a16="http://schemas.microsoft.com/office/drawing/2014/main" id="{944315E4-C119-36D5-07FC-3FEF272EFEA1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1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EA4EB52-E78A-5A98-5B1B-47E4F89B7BDE}"/>
              </a:ext>
            </a:extLst>
          </p:cNvPr>
          <p:cNvGrpSpPr/>
          <p:nvPr/>
        </p:nvGrpSpPr>
        <p:grpSpPr>
          <a:xfrm>
            <a:off x="5351488" y="1178071"/>
            <a:ext cx="3253885" cy="4680000"/>
            <a:chOff x="5351488" y="1178071"/>
            <a:chExt cx="3253885" cy="4680000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FAD05CB-77C8-14CC-6930-8671A7333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1488" y="1178071"/>
              <a:ext cx="3253885" cy="468000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96755D4-B653-61BE-9B44-428238F15E31}"/>
                </a:ext>
              </a:extLst>
            </p:cNvPr>
            <p:cNvSpPr txBox="1"/>
            <p:nvPr/>
          </p:nvSpPr>
          <p:spPr>
            <a:xfrm>
              <a:off x="6105128" y="1889746"/>
              <a:ext cx="314510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B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9BD33AC-D4CE-BF14-8B90-7E82A36EF108}"/>
                </a:ext>
              </a:extLst>
            </p:cNvPr>
            <p:cNvSpPr txBox="1"/>
            <p:nvPr/>
          </p:nvSpPr>
          <p:spPr>
            <a:xfrm>
              <a:off x="5781000" y="3059668"/>
              <a:ext cx="32412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A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D52F75D-6B56-986C-DD50-A2759410A14C}"/>
                </a:ext>
              </a:extLst>
            </p:cNvPr>
            <p:cNvSpPr txBox="1"/>
            <p:nvPr/>
          </p:nvSpPr>
          <p:spPr>
            <a:xfrm>
              <a:off x="8179749" y="2634958"/>
              <a:ext cx="306494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C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EF6CA37-AAB3-C3E3-5383-74F76661B433}"/>
                </a:ext>
              </a:extLst>
            </p:cNvPr>
            <p:cNvSpPr txBox="1"/>
            <p:nvPr/>
          </p:nvSpPr>
          <p:spPr>
            <a:xfrm>
              <a:off x="7779108" y="4221088"/>
              <a:ext cx="330540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D</a:t>
              </a:r>
            </a:p>
          </p:txBody>
        </p:sp>
      </p:grp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2176D47E-E219-DC0B-04EF-119CF531C6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1807071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BD40D2-3C10-9A2C-884C-C47BC2CDB8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289" y="1048066"/>
                <a:ext cx="9203968" cy="5174278"/>
              </a:xfrm>
            </p:spPr>
            <p:txBody>
              <a:bodyPr/>
              <a:lstStyle/>
              <a:p>
                <a:r>
                  <a:rPr lang="de-DE" sz="1600" b="1" dirty="0"/>
                  <a:t>Aufgabe 1</a:t>
                </a:r>
                <a:r>
                  <a:rPr lang="de-DE" sz="1600" dirty="0"/>
                  <a:t> [vgl. MSA 2018 A5]</a:t>
                </a:r>
              </a:p>
              <a:p>
                <a:r>
                  <a:rPr lang="de-DE" sz="1600" dirty="0"/>
                  <a:t>Im Koordinatensystem ist der Graph p der quadratischen</a:t>
                </a:r>
                <a:br>
                  <a:rPr lang="de-DE" sz="1600" dirty="0"/>
                </a:br>
                <a:r>
                  <a:rPr lang="de-DE" sz="1600" dirty="0"/>
                  <a:t>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de-DE" sz="1600" dirty="0"/>
                  <a:t> dargestellt. </a:t>
                </a:r>
              </a:p>
              <a:p>
                <a:r>
                  <a:rPr lang="de-DE" sz="1600" dirty="0"/>
                  <a:t>Kreuze an.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BD40D2-3C10-9A2C-884C-C47BC2CDB8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289" y="1048066"/>
                <a:ext cx="9203968" cy="517427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el 3">
            <a:extLst>
              <a:ext uri="{FF2B5EF4-FFF2-40B4-BE49-F238E27FC236}">
                <a16:creationId xmlns:a16="http://schemas.microsoft.com/office/drawing/2014/main" id="{0E7DEA66-928F-9C28-AB6A-C6C6FD6E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734" y="60851"/>
            <a:ext cx="5549507" cy="850103"/>
          </a:xfrm>
        </p:spPr>
        <p:txBody>
          <a:bodyPr>
            <a:normAutofit fontScale="90000"/>
          </a:bodyPr>
          <a:lstStyle/>
          <a:p>
            <a:r>
              <a:rPr lang="de-DE" dirty="0"/>
              <a:t>Eigenschaften von quadratischen Funktionen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A12D820-3FC7-6658-6768-583A9A099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070477"/>
              </p:ext>
            </p:extLst>
          </p:nvPr>
        </p:nvGraphicFramePr>
        <p:xfrm>
          <a:off x="238920" y="2420888"/>
          <a:ext cx="5112568" cy="215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962">
                  <a:extLst>
                    <a:ext uri="{9D8B030D-6E8A-4147-A177-3AD203B41FA5}">
                      <a16:colId xmlns:a16="http://schemas.microsoft.com/office/drawing/2014/main" val="1337470191"/>
                    </a:ext>
                  </a:extLst>
                </a:gridCol>
                <a:gridCol w="479303">
                  <a:extLst>
                    <a:ext uri="{9D8B030D-6E8A-4147-A177-3AD203B41FA5}">
                      <a16:colId xmlns:a16="http://schemas.microsoft.com/office/drawing/2014/main" val="2087293906"/>
                    </a:ext>
                  </a:extLst>
                </a:gridCol>
                <a:gridCol w="479303">
                  <a:extLst>
                    <a:ext uri="{9D8B030D-6E8A-4147-A177-3AD203B41FA5}">
                      <a16:colId xmlns:a16="http://schemas.microsoft.com/office/drawing/2014/main" val="3612954919"/>
                    </a:ext>
                  </a:extLst>
                </a:gridCol>
              </a:tblGrid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Aussagen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w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512784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Der Punkt P(-1|7) liegt auf der Parabel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913077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Die Parabel p ist eine um zwei Einheiten nach rechts und zwei Einheiten nach unten verschobene Normalparabel.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11934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Der Schnittpunkt der Parabel p mit der y-Achse hat die Koordinaten S(2|-2)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694839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CE5894B3-AAB3-1E95-A51C-D6A36714C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768" y="1453934"/>
            <a:ext cx="3416209" cy="4356000"/>
          </a:xfrm>
          <a:prstGeom prst="rect">
            <a:avLst/>
          </a:prstGeom>
        </p:spPr>
      </p:pic>
      <p:grpSp>
        <p:nvGrpSpPr>
          <p:cNvPr id="27" name="Knopf3">
            <a:extLst>
              <a:ext uri="{FF2B5EF4-FFF2-40B4-BE49-F238E27FC236}">
                <a16:creationId xmlns:a16="http://schemas.microsoft.com/office/drawing/2014/main" id="{7873BB93-B690-A6FC-88F5-74B70D1300B4}"/>
              </a:ext>
            </a:extLst>
          </p:cNvPr>
          <p:cNvGrpSpPr/>
          <p:nvPr/>
        </p:nvGrpSpPr>
        <p:grpSpPr>
          <a:xfrm>
            <a:off x="9380848" y="2310011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A4351EB5-CF7C-056F-38EF-3D49880439F3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Ellipse 22">
              <a:extLst>
                <a:ext uri="{FF2B5EF4-FFF2-40B4-BE49-F238E27FC236}">
                  <a16:creationId xmlns:a16="http://schemas.microsoft.com/office/drawing/2014/main" id="{E9C775A5-7062-9848-28EE-010B7836E20C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0" name="Knopf2">
            <a:extLst>
              <a:ext uri="{FF2B5EF4-FFF2-40B4-BE49-F238E27FC236}">
                <a16:creationId xmlns:a16="http://schemas.microsoft.com/office/drawing/2014/main" id="{1E69B12A-8BE4-1E2A-532F-3BB926362B5C}"/>
              </a:ext>
            </a:extLst>
          </p:cNvPr>
          <p:cNvGrpSpPr/>
          <p:nvPr/>
        </p:nvGrpSpPr>
        <p:grpSpPr>
          <a:xfrm>
            <a:off x="9383011" y="1677530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C7F8A78-189E-03CD-A4A2-6D601EF229BA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Ellipse 25">
              <a:extLst>
                <a:ext uri="{FF2B5EF4-FFF2-40B4-BE49-F238E27FC236}">
                  <a16:creationId xmlns:a16="http://schemas.microsoft.com/office/drawing/2014/main" id="{C2EF6400-5E31-BCA5-9F74-E1512BC8F409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3" name="Knopf1">
            <a:extLst>
              <a:ext uri="{FF2B5EF4-FFF2-40B4-BE49-F238E27FC236}">
                <a16:creationId xmlns:a16="http://schemas.microsoft.com/office/drawing/2014/main" id="{92F645FD-54A7-BA57-7A43-71303D321C57}"/>
              </a:ext>
            </a:extLst>
          </p:cNvPr>
          <p:cNvGrpSpPr/>
          <p:nvPr/>
        </p:nvGrpSpPr>
        <p:grpSpPr>
          <a:xfrm>
            <a:off x="9383011" y="1045049"/>
            <a:ext cx="525690" cy="504000"/>
            <a:chOff x="8550142" y="4941168"/>
            <a:chExt cx="593858" cy="576064"/>
          </a:xfrm>
          <a:solidFill>
            <a:schemeClr val="accent1"/>
          </a:solidFill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028AF1DC-10B4-718E-E18A-5609804E172E}"/>
                </a:ext>
              </a:extLst>
            </p:cNvPr>
            <p:cNvSpPr/>
            <p:nvPr/>
          </p:nvSpPr>
          <p:spPr>
            <a:xfrm>
              <a:off x="8820472" y="4941168"/>
              <a:ext cx="323528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Ellipse 28">
              <a:extLst>
                <a:ext uri="{FF2B5EF4-FFF2-40B4-BE49-F238E27FC236}">
                  <a16:creationId xmlns:a16="http://schemas.microsoft.com/office/drawing/2014/main" id="{F9FDF7FD-EF97-E4C6-E250-26426CD2EBD5}"/>
                </a:ext>
              </a:extLst>
            </p:cNvPr>
            <p:cNvSpPr/>
            <p:nvPr/>
          </p:nvSpPr>
          <p:spPr>
            <a:xfrm>
              <a:off x="8550142" y="4941168"/>
              <a:ext cx="576064" cy="576064"/>
            </a:xfrm>
            <a:prstGeom prst="ellips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42" name="Hilfe 3 Grafik">
            <a:extLst>
              <a:ext uri="{FF2B5EF4-FFF2-40B4-BE49-F238E27FC236}">
                <a16:creationId xmlns:a16="http://schemas.microsoft.com/office/drawing/2014/main" id="{269ED4DF-7759-EDF6-96A4-8ADE3563B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292" y="1236073"/>
            <a:ext cx="7578249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3" name="Hilfe 2 Grafik">
            <a:extLst>
              <a:ext uri="{FF2B5EF4-FFF2-40B4-BE49-F238E27FC236}">
                <a16:creationId xmlns:a16="http://schemas.microsoft.com/office/drawing/2014/main" id="{255E4BAA-C54F-7E6F-1659-F95B8DC14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5138" y="1095977"/>
            <a:ext cx="7594403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</a:effectLst>
        </p:spPr>
      </p:pic>
      <p:pic>
        <p:nvPicPr>
          <p:cNvPr id="44" name="Hilfe 1 Grafik">
            <a:extLst>
              <a:ext uri="{FF2B5EF4-FFF2-40B4-BE49-F238E27FC236}">
                <a16:creationId xmlns:a16="http://schemas.microsoft.com/office/drawing/2014/main" id="{83EAF088-5E41-4E4F-A92E-7E1B714E7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5074" y="978188"/>
            <a:ext cx="7601625" cy="4828230"/>
          </a:xfrm>
          <a:prstGeom prst="rect">
            <a:avLst/>
          </a:prstGeom>
          <a:effectLst>
            <a:glow rad="190500">
              <a:schemeClr val="accent1">
                <a:lumMod val="20000"/>
                <a:lumOff val="80000"/>
                <a:alpha val="85000"/>
              </a:schemeClr>
            </a:glow>
            <a:softEdge rad="0"/>
          </a:effectLst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5AB0388B-C13A-85E2-F297-909D34208F59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2</a:t>
            </a:r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51475DE2-73D9-59DC-129C-A6A6DCED7E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528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7692E-6 4.07407E-6 L -0.88093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3.07692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9231E-7 4.44444E-6 L -0.88093 4.44444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44444E-6 L 7.69231E-7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21E-7 4.07407E-6 L -0.88093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8093 4.07407E-6 L -5.12821E-7 4.07407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A0BCD37-4EF3-DB35-6E24-D8519323C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1600" dirty="0"/>
                  <a:t> </a:t>
                </a:r>
                <a:r>
                  <a:rPr lang="de-DE" sz="1600" b="1" dirty="0"/>
                  <a:t>Aufgabe 1</a:t>
                </a:r>
                <a:r>
                  <a:rPr lang="de-DE" sz="1600" dirty="0"/>
                  <a:t> [vgl. MSA 2018 A5]</a:t>
                </a:r>
              </a:p>
              <a:p>
                <a:r>
                  <a:rPr lang="de-DE" sz="1600" dirty="0"/>
                  <a:t>Im Koordinatensystem ist der Graph p der quadratischen</a:t>
                </a:r>
                <a:br>
                  <a:rPr lang="de-DE" sz="1600" dirty="0"/>
                </a:br>
                <a:r>
                  <a:rPr lang="de-DE" sz="1600" dirty="0"/>
                  <a:t>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de-DE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−4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1600" b="0" i="0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de-DE" sz="1600" dirty="0"/>
                  <a:t> dargestellt. </a:t>
                </a:r>
              </a:p>
              <a:p>
                <a:r>
                  <a:rPr lang="de-DE" sz="1600" dirty="0"/>
                  <a:t>Kreuze an.</a:t>
                </a:r>
              </a:p>
              <a:p>
                <a:endParaRPr lang="de-DE" sz="1600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8A0BCD37-4EF3-DB35-6E24-D8519323C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3413130-8A6B-4F14-7A8F-CB10133AF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22060"/>
              </p:ext>
            </p:extLst>
          </p:nvPr>
        </p:nvGraphicFramePr>
        <p:xfrm>
          <a:off x="238920" y="2420888"/>
          <a:ext cx="5112568" cy="215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3962">
                  <a:extLst>
                    <a:ext uri="{9D8B030D-6E8A-4147-A177-3AD203B41FA5}">
                      <a16:colId xmlns:a16="http://schemas.microsoft.com/office/drawing/2014/main" val="1337470191"/>
                    </a:ext>
                  </a:extLst>
                </a:gridCol>
                <a:gridCol w="479303">
                  <a:extLst>
                    <a:ext uri="{9D8B030D-6E8A-4147-A177-3AD203B41FA5}">
                      <a16:colId xmlns:a16="http://schemas.microsoft.com/office/drawing/2014/main" val="2087293906"/>
                    </a:ext>
                  </a:extLst>
                </a:gridCol>
                <a:gridCol w="479303">
                  <a:extLst>
                    <a:ext uri="{9D8B030D-6E8A-4147-A177-3AD203B41FA5}">
                      <a16:colId xmlns:a16="http://schemas.microsoft.com/office/drawing/2014/main" val="3612954919"/>
                    </a:ext>
                  </a:extLst>
                </a:gridCol>
              </a:tblGrid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Aussagen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err="1">
                          <a:solidFill>
                            <a:schemeClr val="tx1"/>
                          </a:solidFill>
                        </a:rPr>
                        <a:t>w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512784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Der Punkt P(-1|7) liegt auf der Parabel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913077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Die Parabel p ist eine um zwei Einheiten nach rechts und zwei Einheiten nach unten verschobene Normalparabel.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011934"/>
                  </a:ext>
                </a:extLst>
              </a:tr>
              <a:tr h="374400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Der Schnittpunkt der Parabel p mit der y-Achse hat die Koordinaten S(2|-2)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1"/>
                          </a:solidFill>
                        </a:rPr>
                        <a:t>☒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694839"/>
                  </a:ext>
                </a:extLst>
              </a:tr>
            </a:tbl>
          </a:graphicData>
        </a:graphic>
      </p:graphicFrame>
      <p:sp>
        <p:nvSpPr>
          <p:cNvPr id="8" name="Titel 3">
            <a:extLst>
              <a:ext uri="{FF2B5EF4-FFF2-40B4-BE49-F238E27FC236}">
                <a16:creationId xmlns:a16="http://schemas.microsoft.com/office/drawing/2014/main" id="{8ABD5772-7D5B-6B29-D5A1-980B0A8D17D1}"/>
              </a:ext>
            </a:extLst>
          </p:cNvPr>
          <p:cNvSpPr txBox="1">
            <a:spLocks/>
          </p:cNvSpPr>
          <p:nvPr/>
        </p:nvSpPr>
        <p:spPr>
          <a:xfrm>
            <a:off x="64289" y="53679"/>
            <a:ext cx="2368431" cy="850103"/>
          </a:xfrm>
          <a:prstGeom prst="round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36000" tIns="36000" rIns="36000" bIns="18000" rtlCol="0" anchor="ctr">
            <a:normAutofit fontScale="85000" lnSpcReduction="20000"/>
          </a:bodyPr>
          <a:lstStyle>
            <a:lvl1pPr algn="ctr" defTabSz="957861" rtl="0" eaLnBrk="1" latinLnBrk="0" hangingPunct="1">
              <a:spcBef>
                <a:spcPct val="0"/>
              </a:spcBef>
              <a:buNone/>
              <a:defRPr kumimoji="0" lang="de-DE" sz="3200" b="0" i="0" u="none" strike="noStrike" kern="1200" cap="small" spc="0" normalizeH="0" baseline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Grundniveau</a:t>
            </a:r>
          </a:p>
          <a:p>
            <a:r>
              <a:rPr lang="de-DE" dirty="0"/>
              <a:t>Karte 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E77F9B-DB25-2FAD-FF9D-68AE1D86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768" y="1453934"/>
            <a:ext cx="3416209" cy="4356000"/>
          </a:xfrm>
          <a:prstGeom prst="rect">
            <a:avLst/>
          </a:prstGeom>
        </p:spPr>
      </p:pic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430F2504-DE9E-A494-DC90-D538FF50ED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889104" y="5991091"/>
            <a:ext cx="3280917" cy="246221"/>
          </a:xfrm>
        </p:spPr>
        <p:txBody>
          <a:bodyPr/>
          <a:lstStyle/>
          <a:p>
            <a:pPr algn="r" defTabSz="957861"/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Quadratische Funktionen und Gleichungen</a:t>
            </a:r>
          </a:p>
        </p:txBody>
      </p:sp>
    </p:spTree>
    <p:extLst>
      <p:ext uri="{BB962C8B-B14F-4D97-AF65-F5344CB8AC3E}">
        <p14:creationId xmlns:p14="http://schemas.microsoft.com/office/powerpoint/2010/main" val="279707079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Office - mit Ampe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C00000"/>
      </a:accent4>
      <a:accent5>
        <a:srgbClr val="FFC000"/>
      </a:accent5>
      <a:accent6>
        <a:srgbClr val="00B050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BFCB8DAA-FA8A-4BB7-8016-6F6AC9E40006}">
  <we:reference id="wa104379791" version="1.0.0.0" store="de-DE" storeType="OMEX"/>
  <we:alternateReferences>
    <we:reference id="wa104379791" version="1.0.0.0" store="wa10437979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ABAFF2F-0E9B-462E-AF33-A0ACE0F1E0C2}">
  <we:reference id="wa104051163" version="1.2.0.3" store="de-D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5120</Words>
  <Application>Microsoft Macintosh PowerPoint</Application>
  <PresentationFormat>A4-Papier (210 x 297 mm)</PresentationFormat>
  <Paragraphs>994</Paragraphs>
  <Slides>41</Slides>
  <Notes>13</Notes>
  <HiddenSlides>6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 Math</vt:lpstr>
      <vt:lpstr>Wingdings</vt:lpstr>
      <vt:lpstr>Wingdings 2</vt:lpstr>
      <vt:lpstr>Larissa</vt:lpstr>
      <vt:lpstr>PowerPoint-Präsentation</vt:lpstr>
      <vt:lpstr>Normalparabel</vt:lpstr>
      <vt:lpstr>PowerPoint-Präsentation</vt:lpstr>
      <vt:lpstr>Funktionsgraphen</vt:lpstr>
      <vt:lpstr>PowerPoint-Präsentation</vt:lpstr>
      <vt:lpstr>Funktionsgraphen</vt:lpstr>
      <vt:lpstr>PowerPoint-Präsentation</vt:lpstr>
      <vt:lpstr>Eigenschaften von quadratischen Funktionen</vt:lpstr>
      <vt:lpstr>PowerPoint-Präsentation</vt:lpstr>
      <vt:lpstr>Wichtige Punkte und Stellen</vt:lpstr>
      <vt:lpstr>PowerPoint-Präsentation</vt:lpstr>
      <vt:lpstr>Punktprobe I </vt:lpstr>
      <vt:lpstr>PowerPoint-Präsentation</vt:lpstr>
      <vt:lpstr>Punktprobe II</vt:lpstr>
      <vt:lpstr>PowerPoint-Präsentation</vt:lpstr>
      <vt:lpstr>Scheitelpunktform</vt:lpstr>
      <vt:lpstr>PowerPoint-Präsentation</vt:lpstr>
      <vt:lpstr>Scheitelpunktform</vt:lpstr>
      <vt:lpstr>PowerPoint-Präsentation</vt:lpstr>
      <vt:lpstr>Quadratische Gleichungen</vt:lpstr>
      <vt:lpstr>PowerPoint-Präsentation</vt:lpstr>
      <vt:lpstr>Nullstellen</vt:lpstr>
      <vt:lpstr>PowerPoint-Präsentation</vt:lpstr>
      <vt:lpstr>Scheitelpunktform</vt:lpstr>
      <vt:lpstr>PowerPoint-Präsentation</vt:lpstr>
      <vt:lpstr>x-Koordinaten</vt:lpstr>
      <vt:lpstr>PowerPoint-Präsentation</vt:lpstr>
      <vt:lpstr>Schnittpunkte Parabel - Gerade</vt:lpstr>
      <vt:lpstr>PowerPoint-Präsentation</vt:lpstr>
      <vt:lpstr>Prüfungsaufgabe</vt:lpstr>
      <vt:lpstr>Prüfungsaufgabe</vt:lpstr>
      <vt:lpstr>Sammlung der Hilfeknöpfe</vt:lpstr>
      <vt:lpstr>Punkte Ablesen und Einzeichnen</vt:lpstr>
      <vt:lpstr>Wichtige Punkte</vt:lpstr>
      <vt:lpstr>Funktionsgleichung, Wertetabelle und Graph</vt:lpstr>
      <vt:lpstr>Nach oben/unten geöffnet?</vt:lpstr>
      <vt:lpstr>Scheitelpunkt angeben</vt:lpstr>
      <vt:lpstr>Nullstellen bestimmen</vt:lpstr>
      <vt:lpstr>Quadratische Gleichungen</vt:lpstr>
      <vt:lpstr>Schnittpunkte berechnen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Jan-Martin Klinge;Alexander Roppelt</dc:creator>
  <cp:lastModifiedBy>Christian Weber</cp:lastModifiedBy>
  <cp:revision>304</cp:revision>
  <cp:lastPrinted>2023-10-05T14:44:39Z</cp:lastPrinted>
  <dcterms:modified xsi:type="dcterms:W3CDTF">2024-02-16T09:19:10Z</dcterms:modified>
</cp:coreProperties>
</file>