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98" r:id="rId1"/>
  </p:sldMasterIdLst>
  <p:notesMasterIdLst>
    <p:notesMasterId r:id="rId12"/>
  </p:notesMasterIdLst>
  <p:handoutMasterIdLst>
    <p:handoutMasterId r:id="rId13"/>
  </p:handoutMasterIdLst>
  <p:sldIdLst>
    <p:sldId id="288" r:id="rId2"/>
    <p:sldId id="296" r:id="rId3"/>
    <p:sldId id="297" r:id="rId4"/>
    <p:sldId id="289" r:id="rId5"/>
    <p:sldId id="290" r:id="rId6"/>
    <p:sldId id="298" r:id="rId7"/>
    <p:sldId id="291" r:id="rId8"/>
    <p:sldId id="292" r:id="rId9"/>
    <p:sldId id="299" r:id="rId10"/>
    <p:sldId id="295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2" autoAdjust="0"/>
    <p:restoredTop sz="94629" autoAdjust="0"/>
  </p:normalViewPr>
  <p:slideViewPr>
    <p:cSldViewPr>
      <p:cViewPr>
        <p:scale>
          <a:sx n="90" d="100"/>
          <a:sy n="90" d="100"/>
        </p:scale>
        <p:origin x="-1842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5516"/>
    </p:cViewPr>
  </p:sorterViewPr>
  <p:notesViewPr>
    <p:cSldViewPr>
      <p:cViewPr varScale="1">
        <p:scale>
          <a:sx n="46" d="100"/>
          <a:sy n="46" d="100"/>
        </p:scale>
        <p:origin x="-2736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02" tIns="45750" rIns="91502" bIns="4575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502" tIns="45750" rIns="91502" bIns="4575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CA9F13A-7471-445A-92A3-87A08F79C5FF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02" tIns="45750" rIns="91502" bIns="4575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502" tIns="45750" rIns="91502" bIns="4575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05E6553-FD84-4AEA-A064-90B85E9821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448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02" tIns="45750" rIns="91502" bIns="457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502" tIns="45750" rIns="91502" bIns="457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5D3B14-9038-4BDC-9B50-A55EB325DD2B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2" tIns="45750" rIns="91502" bIns="4575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502" tIns="45750" rIns="91502" bIns="4575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02" tIns="45750" rIns="91502" bIns="457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502" tIns="45750" rIns="91502" bIns="457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CBB101-4276-4646-89A0-9D80EF0214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825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Reim" TargetMode="External"/><Relationship Id="rId3" Type="http://schemas.openxmlformats.org/officeDocument/2006/relationships/hyperlink" Target="https://de.wikipedia.org/wiki/Sprache" TargetMode="External"/><Relationship Id="rId7" Type="http://schemas.openxmlformats.org/officeDocument/2006/relationships/hyperlink" Target="https://de.wikipedia.org/wiki/Lau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e.wikipedia.org/wiki/Silbe" TargetMode="External"/><Relationship Id="rId5" Type="http://schemas.openxmlformats.org/officeDocument/2006/relationships/hyperlink" Target="https://de.wikipedia.org/wiki/Wort" TargetMode="External"/><Relationship Id="rId4" Type="http://schemas.openxmlformats.org/officeDocument/2006/relationships/hyperlink" Target="https://de.wikipedia.org/wiki/Satz_(Grammatik)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Abfrage Vorerfahrung, Vorstellung; Hinweise Datenschutz</a:t>
            </a:r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9490">
              <a:defRPr/>
            </a:pPr>
            <a:fld id="{BC6E84F1-4779-4613-88F1-DC3CD721D6AE}" type="slidenum">
              <a:rPr lang="de-DE" smtClean="0">
                <a:cs typeface="Arial" charset="0"/>
              </a:rPr>
              <a:pPr defTabSz="919490">
                <a:defRPr/>
              </a:pPr>
              <a:t>1</a:t>
            </a:fld>
            <a:endParaRPr lang="de-DE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Bei Playbacks ist keine Variation der Tonhöhe oder des Tempos möglich, keine Interaktion zwischen</a:t>
            </a:r>
            <a:r>
              <a:rPr lang="de-DE" baseline="0" dirty="0" smtClean="0"/>
              <a:t> Vorsängerin und Schüler*innen; keine Flexibilität; Lieder werden oft zu tief gesungen; stilistisch häufig sehr stark am Popgesang orientiert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BB101-4276-4646-89A0-9D80EF0214E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264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Phonologische Bewusstheit: Wissen über die lautliche Struktur der </a:t>
            </a:r>
            <a:r>
              <a:rPr lang="de-DE" dirty="0" smtClean="0">
                <a:hlinkClick r:id="rId3" tooltip="Sprache"/>
              </a:rPr>
              <a:t>Sprache</a:t>
            </a:r>
            <a:r>
              <a:rPr lang="de-DE" dirty="0" smtClean="0"/>
              <a:t>. Kinder müssen sich hierzu vom Bedeutungsinhalt der Sprache lösen und begreifen, dass </a:t>
            </a:r>
            <a:r>
              <a:rPr lang="de-DE" dirty="0" smtClean="0">
                <a:hlinkClick r:id="rId4" tooltip="Satz (Grammatik)"/>
              </a:rPr>
              <a:t>Sätze</a:t>
            </a:r>
            <a:r>
              <a:rPr lang="de-DE" dirty="0" smtClean="0"/>
              <a:t> aus </a:t>
            </a:r>
            <a:r>
              <a:rPr lang="de-DE" dirty="0" smtClean="0">
                <a:hlinkClick r:id="rId5" tooltip="Wort"/>
              </a:rPr>
              <a:t>Wörtern</a:t>
            </a:r>
            <a:r>
              <a:rPr lang="de-DE" dirty="0" smtClean="0"/>
              <a:t>, Wörter aus </a:t>
            </a:r>
            <a:r>
              <a:rPr lang="de-DE" dirty="0" smtClean="0">
                <a:hlinkClick r:id="rId6" tooltip="Silbe"/>
              </a:rPr>
              <a:t>Silben</a:t>
            </a:r>
            <a:r>
              <a:rPr lang="de-DE" dirty="0" smtClean="0"/>
              <a:t> und Silben aus </a:t>
            </a:r>
            <a:r>
              <a:rPr lang="de-DE" dirty="0" smtClean="0">
                <a:hlinkClick r:id="rId7" tooltip="Laut"/>
              </a:rPr>
              <a:t>Lauten</a:t>
            </a:r>
            <a:r>
              <a:rPr lang="de-DE" dirty="0" smtClean="0"/>
              <a:t> aufgebaut, dass manche Wörter länger und andere kürzer sind. Es geht darum zu erfassen, was der erste Laut eines Wortes ist, wie es endet und dass manche Wörter sich </a:t>
            </a:r>
            <a:r>
              <a:rPr lang="de-DE" dirty="0" smtClean="0">
                <a:hlinkClick r:id="rId8" tooltip="Reim"/>
              </a:rPr>
              <a:t>reimen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BB101-4276-4646-89A0-9D80EF0214E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163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BB101-4276-4646-89A0-9D80EF0214E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076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Musikscheibe vorstellen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CBB101-4276-4646-89A0-9D80EF0214E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0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Titel_ppt_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-71438"/>
            <a:ext cx="9215438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62" descr="D:\Eigene Dateien\Logos\LISUMLISUM\NEUNEUNEU\nur Logo\LOGO original Kopi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6024563"/>
            <a:ext cx="14763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3" descr="Logos_Brandenbg_Berlin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88" y="260350"/>
            <a:ext cx="31924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"/>
          <p:cNvGrpSpPr>
            <a:grpSpLocks noChangeAspect="1"/>
          </p:cNvGrpSpPr>
          <p:nvPr/>
        </p:nvGrpSpPr>
        <p:grpSpPr bwMode="auto">
          <a:xfrm>
            <a:off x="323850" y="6005513"/>
            <a:ext cx="647700" cy="606425"/>
            <a:chOff x="179" y="10307"/>
            <a:chExt cx="1814" cy="1814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450" y="10473"/>
              <a:ext cx="1543" cy="154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de-DE" altLang="de-DE" smtClean="0"/>
            </a:p>
          </p:txBody>
        </p:sp>
        <p:cxnSp>
          <p:nvCxnSpPr>
            <p:cNvPr id="9" name="AutoShape 4"/>
            <p:cNvCxnSpPr>
              <a:cxnSpLocks noChangeAspect="1" noChangeShapeType="1"/>
            </p:cNvCxnSpPr>
            <p:nvPr/>
          </p:nvCxnSpPr>
          <p:spPr bwMode="auto">
            <a:xfrm rot="20400000" flipV="1">
              <a:off x="909" y="10307"/>
              <a:ext cx="0" cy="1814"/>
            </a:xfrm>
            <a:prstGeom prst="straightConnector1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5"/>
            <p:cNvCxnSpPr>
              <a:cxnSpLocks noChangeAspect="1" noChangeShapeType="1"/>
            </p:cNvCxnSpPr>
            <p:nvPr/>
          </p:nvCxnSpPr>
          <p:spPr bwMode="auto">
            <a:xfrm rot="2400000">
              <a:off x="179" y="11462"/>
              <a:ext cx="1814" cy="0"/>
            </a:xfrm>
            <a:prstGeom prst="straightConnector1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06475" y="6308725"/>
            <a:ext cx="32051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  <a:defRPr/>
            </a:pPr>
            <a:r>
              <a:rPr lang="de-DE" altLang="de-DE" sz="1300" b="1" smtClean="0">
                <a:solidFill>
                  <a:srgbClr val="FF0000"/>
                </a:solidFill>
                <a:latin typeface="Arial" charset="0"/>
              </a:rPr>
              <a:t>Bildungsregion Berlin-Brandenburg</a:t>
            </a:r>
            <a:endParaRPr lang="de-DE" altLang="de-DE" b="1" smtClean="0"/>
          </a:p>
        </p:txBody>
      </p:sp>
      <p:sp>
        <p:nvSpPr>
          <p:cNvPr id="12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3162312"/>
            <a:ext cx="6858000" cy="1143000"/>
          </a:xfrm>
        </p:spPr>
        <p:txBody>
          <a:bodyPr/>
          <a:lstStyle>
            <a:lvl1pPr algn="ctr">
              <a:defRPr sz="3600" cap="none" baseline="0">
                <a:solidFill>
                  <a:srgbClr val="003366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4448188"/>
            <a:ext cx="6840760" cy="838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 b="1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20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- 1 Bild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923691"/>
            <a:ext cx="5437187" cy="4176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1184486"/>
            <a:ext cx="5437187" cy="60980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013450" y="1268413"/>
            <a:ext cx="2932113" cy="4992687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FF9E8C4B-1A38-4F56-BFB5-01EDDAF137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4762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 - 1 Bild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923691"/>
            <a:ext cx="3889375" cy="4176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1184486"/>
            <a:ext cx="3889375" cy="60980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462464" y="1268414"/>
            <a:ext cx="4483099" cy="3475036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6FA20FFF-EF69-472D-804A-F74C6E2936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820527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 - mehre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4509120"/>
            <a:ext cx="8512705" cy="159116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3943350"/>
            <a:ext cx="8512705" cy="4191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0213" y="1268414"/>
            <a:ext cx="3889375" cy="241920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4462463" y="1268413"/>
            <a:ext cx="2954337" cy="241935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559675" y="1268413"/>
            <a:ext cx="1382713" cy="241935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4" name="Inhaltsplatzhalter 10"/>
          <p:cNvSpPr>
            <a:spLocks noGrp="1"/>
          </p:cNvSpPr>
          <p:nvPr>
            <p:ph sz="quarter" idx="16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7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9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9AE29556-26AD-442B-99F7-6E0C04AE7F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232374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46B5E517-2C7B-4A86-9A00-0C9209863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787477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B1C95EFD-34A9-45A0-BCF6-A5848B89AD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737662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7"/>
          <p:cNvSpPr>
            <a:spLocks noGrp="1"/>
          </p:cNvSpPr>
          <p:nvPr>
            <p:ph type="pic" sz="quarter" idx="13"/>
          </p:nvPr>
        </p:nvSpPr>
        <p:spPr>
          <a:xfrm>
            <a:off x="214313" y="1268413"/>
            <a:ext cx="8728075" cy="4992687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76000" y="2275200"/>
            <a:ext cx="3941859" cy="1046380"/>
          </a:xfrm>
        </p:spPr>
        <p:txBody>
          <a:bodyPr/>
          <a:lstStyle>
            <a:lvl1pPr>
              <a:defRPr sz="2400">
                <a:solidFill>
                  <a:srgbClr val="E2002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830175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2002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0544FF17-1FF7-4E7F-AE39-57A763DCA6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79283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- 1 Bild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923691"/>
            <a:ext cx="5437187" cy="4176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1184486"/>
            <a:ext cx="5437187" cy="60980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6013450" y="1268413"/>
            <a:ext cx="2932113" cy="4992687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70F8DC2D-77A9-4C1D-937C-534533C3CC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200439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 - 1 Bild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1923691"/>
            <a:ext cx="3889375" cy="417659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1184486"/>
            <a:ext cx="3889375" cy="60980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462464" y="1268414"/>
            <a:ext cx="4483099" cy="3475036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CD8A507B-8ABF-4FFE-931C-1267C41877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047535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 - mehre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0213" y="4509120"/>
            <a:ext cx="8512705" cy="159116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30213" y="3943350"/>
            <a:ext cx="8512705" cy="4191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/>
          </p:nvPr>
        </p:nvSpPr>
        <p:spPr>
          <a:xfrm>
            <a:off x="430213" y="1268414"/>
            <a:ext cx="3889375" cy="241920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/>
          </p:nvPr>
        </p:nvSpPr>
        <p:spPr>
          <a:xfrm>
            <a:off x="4462463" y="1268413"/>
            <a:ext cx="2954337" cy="241935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7559675" y="1268413"/>
            <a:ext cx="1382713" cy="2419350"/>
          </a:xfrm>
        </p:spPr>
        <p:txBody>
          <a:bodyPr rtlCol="0">
            <a:no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14" name="Inhaltsplatzhalter 10"/>
          <p:cNvSpPr>
            <a:spLocks noGrp="1"/>
          </p:cNvSpPr>
          <p:nvPr>
            <p:ph sz="quarter" idx="16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7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9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B2D9141D-AA5B-41A0-A52C-BC9DF3955A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853605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7" name="Picture 36" descr="D:\Eigene Dateien\Logos\LISUMLISUM\NEUNEUNEU\nur Logo\LOGO original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15" descr="Logos_Brandenbg_Berl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1" y="2088395"/>
            <a:ext cx="8641654" cy="4220925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8CFD3BB8-3D7D-43BF-8A57-45D8DD4D53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166956"/>
      </p:ext>
    </p:extLst>
  </p:cSld>
  <p:clrMapOvr>
    <a:masterClrMapping/>
  </p:clrMapOvr>
  <p:transition>
    <p:wipe dir="r"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A9E99199-7DF8-4C7F-A94A-02B1C8976C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8919278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umsplatzhalter 1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C2D6AF9E-1099-4D1A-A44A-250A1B5C59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4279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1" descr="Hintergrun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7" name="Picture 36" descr="D:\Eigene Dateien\Logos\LISUMLISUM\NEUNEUNEU\nur Logo\LOGO original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15" descr="Logos_Brandenbg_Berl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abellenplatzhalter 8"/>
          <p:cNvSpPr>
            <a:spLocks noGrp="1"/>
          </p:cNvSpPr>
          <p:nvPr>
            <p:ph type="tbl" sz="quarter" idx="12"/>
          </p:nvPr>
        </p:nvSpPr>
        <p:spPr>
          <a:xfrm>
            <a:off x="251520" y="2132856"/>
            <a:ext cx="8641655" cy="4308485"/>
          </a:xfrm>
          <a:noFill/>
        </p:spPr>
        <p:txBody>
          <a:bodyPr>
            <a:normAutofit/>
          </a:bodyPr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pPr lvl="0"/>
            <a:r>
              <a:rPr lang="de-DE" noProof="0" smtClean="0"/>
              <a:t>Tabelle durch Klicken auf Symbol hinzufügen</a:t>
            </a:r>
            <a:endParaRPr lang="de-DE" noProof="0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124744"/>
            <a:ext cx="864165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CE395501-A281-4792-AB6E-DC41E653F1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567739"/>
      </p:ext>
    </p:extLst>
  </p:cSld>
  <p:clrMapOvr>
    <a:masterClrMapping/>
  </p:clrMapOvr>
  <p:transition>
    <p:wipe dir="r"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E7010671-BD72-4119-9B91-31DFA26AE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74419"/>
      </p:ext>
    </p:extLst>
  </p:cSld>
  <p:clrMapOvr>
    <a:masterClrMapping/>
  </p:clrMapOvr>
  <p:transition>
    <p:wipe dir="r"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210A92C3-0CB3-4CA8-950B-F0B07AFD6A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072089"/>
      </p:ext>
    </p:extLst>
  </p:cSld>
  <p:clrMapOvr>
    <a:masterClrMapping/>
  </p:clrMapOvr>
  <p:transition>
    <p:wipe dir="r"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31603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2060"/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7158" y="2132856"/>
            <a:ext cx="4114800" cy="4377470"/>
          </a:xfrm>
        </p:spPr>
        <p:txBody>
          <a:bodyPr/>
          <a:lstStyle>
            <a:lvl1pPr>
              <a:defRPr sz="2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 baseline="0">
                <a:solidFill>
                  <a:srgbClr val="003366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9" y="2132856"/>
            <a:ext cx="4249736" cy="4377470"/>
          </a:xfrm>
        </p:spPr>
        <p:txBody>
          <a:bodyPr/>
          <a:lstStyle>
            <a:lvl1pPr>
              <a:defRPr sz="2800" baseline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baseline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4FFA5C50-FEDF-425F-981E-DBAF7733B2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1464"/>
      </p:ext>
    </p:extLst>
  </p:cSld>
  <p:clrMapOvr>
    <a:masterClrMapping/>
  </p:clrMapOvr>
  <p:transition>
    <p:wipe dir="r"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el, 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1" descr="Hintergrun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8" name="Picture 36" descr="D:\Eigene Dateien\Logos\LISUMLISUM\NEUNEUNEU\nur Logo\LOGO original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5" descr="Logos_Brandenbg_Berl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31603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7158" y="2131788"/>
            <a:ext cx="4114800" cy="367347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2400" b="1" baseline="0">
                <a:solidFill>
                  <a:srgbClr val="003366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9" y="2132856"/>
            <a:ext cx="4249736" cy="3673476"/>
          </a:xfrm>
        </p:spPr>
        <p:txBody>
          <a:bodyPr/>
          <a:lstStyle>
            <a:lvl1pPr>
              <a:defRPr sz="2400" baseline="0">
                <a:solidFill>
                  <a:srgbClr val="003366"/>
                </a:solidFill>
              </a:defRPr>
            </a:lvl1pPr>
            <a:lvl2pPr>
              <a:defRPr sz="2400" baseline="0">
                <a:solidFill>
                  <a:srgbClr val="003366"/>
                </a:solidFill>
              </a:defRPr>
            </a:lvl2pPr>
            <a:lvl3pPr>
              <a:defRPr sz="2000" baseline="0">
                <a:solidFill>
                  <a:srgbClr val="003366"/>
                </a:solidFill>
              </a:defRPr>
            </a:lvl3pPr>
            <a:lvl4pPr>
              <a:defRPr sz="1800" baseline="0">
                <a:solidFill>
                  <a:srgbClr val="003366"/>
                </a:solidFill>
              </a:defRPr>
            </a:lvl4pPr>
            <a:lvl5pPr>
              <a:defRPr sz="1800" baseline="0">
                <a:solidFill>
                  <a:srgbClr val="0033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13602859-2E0D-4E16-8D98-7AAAE0F4AE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171995"/>
      </p:ext>
    </p:extLst>
  </p:cSld>
  <p:clrMapOvr>
    <a:masterClrMapping/>
  </p:clrMapOvr>
  <p:transition>
    <p:wipe dir="r"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Titel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1" descr="Hintergrund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8" name="Picture 36" descr="D:\Eigene Dateien\Logos\LISUMLISUM\NEUNEUNEU\nur Logo\LOGO original.E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15" descr="Logos_Brandenbg_Berli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88" y="1124744"/>
            <a:ext cx="8535987" cy="857237"/>
          </a:xfrm>
        </p:spPr>
        <p:txBody>
          <a:bodyPr/>
          <a:lstStyle>
            <a:lvl1pPr>
              <a:defRPr baseline="0">
                <a:solidFill>
                  <a:srgbClr val="00336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0298" y="2132855"/>
            <a:ext cx="4114800" cy="345673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buNone/>
              <a:defRPr sz="2400" b="1">
                <a:solidFill>
                  <a:srgbClr val="11111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2"/>
          </p:nvPr>
        </p:nvSpPr>
        <p:spPr>
          <a:xfrm>
            <a:off x="1907704" y="5877272"/>
            <a:ext cx="6048672" cy="480686"/>
          </a:xfrm>
        </p:spPr>
        <p:txBody>
          <a:bodyPr/>
          <a:lstStyle>
            <a:lvl1pPr marL="0" indent="0" algn="ct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31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C5ABB643-9CCC-453F-A78D-837E4EC6F1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96701"/>
      </p:ext>
    </p:extLst>
  </p:cSld>
  <p:clrMapOvr>
    <a:masterClrMapping/>
  </p:clrMapOvr>
  <p:transition>
    <p:wipe dir="r"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 userDrawn="1"/>
        </p:nvCxnSpPr>
        <p:spPr>
          <a:xfrm>
            <a:off x="0" y="703263"/>
            <a:ext cx="8958263" cy="0"/>
          </a:xfrm>
          <a:prstGeom prst="line">
            <a:avLst/>
          </a:prstGeom>
          <a:ln w="57150" cmpd="sng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 userDrawn="1"/>
        </p:nvCxnSpPr>
        <p:spPr>
          <a:xfrm>
            <a:off x="-15875" y="6400800"/>
            <a:ext cx="8958263" cy="0"/>
          </a:xfrm>
          <a:prstGeom prst="line">
            <a:avLst/>
          </a:prstGeom>
          <a:ln w="12700">
            <a:solidFill>
              <a:srgbClr val="E200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2002D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/>
          </p:nvPr>
        </p:nvSpPr>
        <p:spPr>
          <a:xfrm>
            <a:off x="430213" y="250040"/>
            <a:ext cx="5763553" cy="276225"/>
          </a:xfrm>
        </p:spPr>
        <p:txBody>
          <a:bodyPr/>
          <a:lstStyle>
            <a:lvl1pPr>
              <a:buNone/>
              <a:defRPr b="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4"/>
          </p:nvPr>
        </p:nvSpPr>
        <p:spPr>
          <a:xfrm>
            <a:off x="7416800" y="6557963"/>
            <a:ext cx="755650" cy="187325"/>
          </a:xfrm>
          <a:prstGeom prst="rect">
            <a:avLst/>
          </a:prstGeom>
        </p:spPr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88C7DB58-FCFD-4F44-9A79-019DA9D87B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7925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10" descr="Hintergrund_2.jpg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78926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-36513" y="-26988"/>
            <a:ext cx="9178926" cy="8636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25538"/>
            <a:ext cx="86423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0350" y="2125663"/>
            <a:ext cx="8632825" cy="418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28913" y="6572250"/>
            <a:ext cx="55149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aseline="0">
                <a:solidFill>
                  <a:srgbClr val="11111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3100" y="6572250"/>
            <a:ext cx="6000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11111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 Seite </a:t>
            </a:r>
            <a:fld id="{604C6FF9-ED99-4BC9-BE2E-995EC0B505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Rectangle 2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1033" name="Picture 36" descr="D:\Eigene Dateien\Logos\LISUMLISUM\NEUNEUNEU\nur Logo\LOGO original.EPS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88913"/>
            <a:ext cx="13096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Grafik 11" descr="Logos_Brandenbg_Berlin.jp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17475"/>
            <a:ext cx="19145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73" r:id="rId1"/>
    <p:sldLayoutId id="2147486074" r:id="rId2"/>
    <p:sldLayoutId id="2147486075" r:id="rId3"/>
    <p:sldLayoutId id="2147486076" r:id="rId4"/>
    <p:sldLayoutId id="2147486077" r:id="rId5"/>
    <p:sldLayoutId id="2147486078" r:id="rId6"/>
    <p:sldLayoutId id="2147486079" r:id="rId7"/>
    <p:sldLayoutId id="2147486080" r:id="rId8"/>
    <p:sldLayoutId id="2147486081" r:id="rId9"/>
    <p:sldLayoutId id="2147486082" r:id="rId10"/>
    <p:sldLayoutId id="2147486083" r:id="rId11"/>
    <p:sldLayoutId id="2147486084" r:id="rId12"/>
    <p:sldLayoutId id="2147486085" r:id="rId13"/>
    <p:sldLayoutId id="2147486086" r:id="rId14"/>
    <p:sldLayoutId id="2147486087" r:id="rId15"/>
    <p:sldLayoutId id="2147486088" r:id="rId16"/>
    <p:sldLayoutId id="2147486089" r:id="rId17"/>
    <p:sldLayoutId id="2147486090" r:id="rId18"/>
    <p:sldLayoutId id="2147486091" r:id="rId19"/>
    <p:sldLayoutId id="2147486092" r:id="rId20"/>
    <p:sldLayoutId id="2147486093" r:id="rId21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8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4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033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D2403"/>
        </a:buClr>
        <a:buFont typeface="Wingdings" pitchFamily="2" charset="2"/>
        <a:buChar char="§"/>
        <a:defRPr sz="2000">
          <a:solidFill>
            <a:srgbClr val="0E8182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ctrTitle"/>
          </p:nvPr>
        </p:nvSpPr>
        <p:spPr>
          <a:xfrm>
            <a:off x="179388" y="1412776"/>
            <a:ext cx="8785225" cy="4103787"/>
          </a:xfrm>
        </p:spPr>
        <p:txBody>
          <a:bodyPr/>
          <a:lstStyle/>
          <a:p>
            <a:pPr eaLnBrk="1" hangingPunct="1"/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 smtClean="0"/>
              <a:t>6. Berliner Fachtag Schulanfangsphase</a:t>
            </a:r>
            <a:br>
              <a:rPr lang="de-DE" altLang="de-DE" sz="2800" dirty="0" smtClean="0"/>
            </a:br>
            <a:r>
              <a:rPr lang="de-DE" sz="2800" dirty="0"/>
              <a:t>Musik macht munter – Lieder und akustische Entdeckungen für alle in der SAPH</a:t>
            </a:r>
            <a:br>
              <a:rPr lang="de-DE" sz="2800" dirty="0"/>
            </a:br>
            <a:r>
              <a:rPr lang="de-DE" altLang="de-DE" sz="3200" dirty="0" smtClean="0"/>
              <a:t/>
            </a:r>
            <a:br>
              <a:rPr lang="de-DE" altLang="de-DE" sz="3200" dirty="0" smtClean="0"/>
            </a:br>
            <a:r>
              <a:rPr lang="de-DE" altLang="de-DE" sz="2000" dirty="0" smtClean="0"/>
              <a:t>Dienstag, 02.10.2018</a:t>
            </a:r>
            <a:br>
              <a:rPr lang="de-DE" altLang="de-DE" sz="2000" dirty="0" smtClean="0"/>
            </a:br>
            <a:r>
              <a:rPr lang="de-DE" altLang="de-DE" sz="2000" dirty="0" smtClean="0"/>
              <a:t>Karin Wittram</a:t>
            </a:r>
            <a:r>
              <a:rPr lang="de-DE" altLang="de-DE" sz="800" dirty="0" smtClean="0"/>
              <a:t/>
            </a:r>
            <a:br>
              <a:rPr lang="de-DE" altLang="de-DE" sz="800" dirty="0" smtClean="0"/>
            </a:br>
            <a:endParaRPr lang="de-DE" altLang="de-DE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 b="0" dirty="0">
                <a:ea typeface="MS PGothic" pitchFamily="34" charset="-128"/>
              </a:rPr>
              <a:t>Schlussrunde</a:t>
            </a:r>
            <a:endParaRPr lang="de-DE" sz="2400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79512" y="1988840"/>
            <a:ext cx="8641654" cy="4220925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r>
              <a:rPr lang="de-DE" sz="2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 Interessant für mich war …</a:t>
            </a:r>
            <a:endParaRPr lang="de-DE" sz="2400" b="1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de-DE" sz="2400" b="1" dirty="0" smtClean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de-DE" sz="2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	?</a:t>
            </a:r>
            <a:r>
              <a:rPr lang="de-DE" sz="2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 </a:t>
            </a:r>
            <a:r>
              <a:rPr lang="de-DE" sz="2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Offen bleibt ….</a:t>
            </a:r>
            <a:endParaRPr lang="de-DE" sz="2400" b="1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de-DE" sz="2400" b="1" dirty="0" smtClean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  <a:sym typeface="Webdings"/>
            </a:endParaRPr>
          </a:p>
          <a:p>
            <a:pPr marL="0" indent="0">
              <a:buNone/>
            </a:pPr>
            <a:r>
              <a:rPr lang="de-DE" sz="2400" b="1" dirty="0" smtClean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  <a:sym typeface="Webdings"/>
              </a:rPr>
              <a:t></a:t>
            </a:r>
            <a:r>
              <a:rPr lang="de-DE" sz="2400" b="1" dirty="0">
                <a:ln w="12700">
                  <a:noFill/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ial" charset="0"/>
              </a:rPr>
              <a:t>Besonders angesprochen …</a:t>
            </a:r>
            <a:endParaRPr lang="de-DE" sz="2400" b="1" dirty="0">
              <a:ln w="12700">
                <a:noFill/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de-DE" sz="2400" b="1" dirty="0" smtClean="0">
              <a:ln>
                <a:solidFill>
                  <a:srgbClr val="C40424"/>
                </a:solidFill>
              </a:ln>
              <a:solidFill>
                <a:srgbClr val="00B050"/>
              </a:solidFill>
              <a:cs typeface="Arial" charset="0"/>
              <a:sym typeface="Wingdings"/>
            </a:endParaRPr>
          </a:p>
          <a:p>
            <a:pPr marL="0" indent="0">
              <a:buNone/>
            </a:pPr>
            <a:r>
              <a:rPr lang="de-DE" sz="2400" b="1" dirty="0" smtClean="0">
                <a:ln>
                  <a:solidFill>
                    <a:srgbClr val="C40424"/>
                  </a:solidFill>
                </a:ln>
                <a:solidFill>
                  <a:srgbClr val="00B050"/>
                </a:solidFill>
                <a:cs typeface="Arial" charset="0"/>
                <a:sym typeface="Wingdings"/>
              </a:rPr>
              <a:t>			</a:t>
            </a:r>
            <a:r>
              <a:rPr lang="de-DE" sz="2400" b="1" dirty="0">
                <a:ln>
                  <a:solidFill>
                    <a:srgbClr val="C40424"/>
                  </a:solidFill>
                </a:ln>
                <a:solidFill>
                  <a:srgbClr val="00B050"/>
                </a:solidFill>
                <a:cs typeface="Arial" charset="0"/>
                <a:sym typeface="Wingdings"/>
              </a:rPr>
              <a:t>Von  …….. lasse ich besser die </a:t>
            </a:r>
            <a:r>
              <a:rPr lang="de-DE" sz="2400" b="1" dirty="0" smtClean="0">
                <a:ln>
                  <a:solidFill>
                    <a:srgbClr val="C40424"/>
                  </a:solidFill>
                </a:ln>
                <a:solidFill>
                  <a:srgbClr val="00B050"/>
                </a:solidFill>
                <a:cs typeface="Arial" charset="0"/>
                <a:sym typeface="Wingdings"/>
              </a:rPr>
              <a:t>			Finger</a:t>
            </a:r>
            <a:r>
              <a:rPr lang="de-DE" sz="2400" b="1" dirty="0">
                <a:ln>
                  <a:solidFill>
                    <a:srgbClr val="C40424"/>
                  </a:solidFill>
                </a:ln>
                <a:solidFill>
                  <a:srgbClr val="00B050"/>
                </a:solidFill>
                <a:cs typeface="Arial" charset="0"/>
                <a:sym typeface="Wingdings"/>
              </a:rPr>
              <a:t>, weil … </a:t>
            </a:r>
            <a:endParaRPr lang="de-DE" sz="2400" b="1" dirty="0">
              <a:ln>
                <a:solidFill>
                  <a:srgbClr val="C40424"/>
                </a:solidFill>
              </a:ln>
              <a:solidFill>
                <a:srgbClr val="00B050"/>
              </a:solidFill>
              <a:cs typeface="Arial" charset="0"/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56555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Vorurteile bei (manchen) Lehrkräften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kann nicht singen.</a:t>
            </a:r>
          </a:p>
          <a:p>
            <a:r>
              <a:rPr lang="de-DE" dirty="0" smtClean="0"/>
              <a:t>Ich kann keine Noten lesen und</a:t>
            </a:r>
            <a:r>
              <a:rPr lang="de-DE" dirty="0"/>
              <a:t> </a:t>
            </a:r>
            <a:r>
              <a:rPr lang="de-DE" dirty="0" smtClean="0"/>
              <a:t>habe kein Rhythmusgefühl.</a:t>
            </a:r>
          </a:p>
          <a:p>
            <a:r>
              <a:rPr lang="de-DE" dirty="0" smtClean="0"/>
              <a:t>Ich mache mich lächerlich.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45293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…und ihre Widerlegung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Wer sprechen kann, kann auch singen.</a:t>
            </a:r>
          </a:p>
          <a:p>
            <a:r>
              <a:rPr lang="de-DE" dirty="0" smtClean="0"/>
              <a:t>Es gibt Playbacks und Aufnahmen von Liedern (möglichst nur zum eigenen Üben verwenden).</a:t>
            </a:r>
          </a:p>
          <a:p>
            <a:r>
              <a:rPr lang="de-DE" dirty="0" smtClean="0"/>
              <a:t>Das kommt einem nur so vor. Die Freude am Musizieren überwiegt.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(Kanon „</a:t>
            </a:r>
            <a:r>
              <a:rPr lang="de-DE" dirty="0" err="1" smtClean="0"/>
              <a:t>Werkruf</a:t>
            </a:r>
            <a:r>
              <a:rPr lang="de-DE" dirty="0" smtClean="0"/>
              <a:t>“ von Philip </a:t>
            </a:r>
            <a:r>
              <a:rPr lang="de-DE" dirty="0"/>
              <a:t>H</a:t>
            </a:r>
            <a:r>
              <a:rPr lang="de-DE" dirty="0" smtClean="0"/>
              <a:t>ayes und Fritz </a:t>
            </a:r>
            <a:r>
              <a:rPr lang="de-DE" dirty="0" err="1" smtClean="0"/>
              <a:t>Jöde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824861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Programm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I </a:t>
            </a:r>
            <a:r>
              <a:rPr lang="de-DE" dirty="0" err="1" smtClean="0"/>
              <a:t>Rhythmicals</a:t>
            </a:r>
            <a:r>
              <a:rPr lang="de-DE" dirty="0" smtClean="0"/>
              <a:t> und Lieder </a:t>
            </a:r>
          </a:p>
          <a:p>
            <a:r>
              <a:rPr lang="de-DE" dirty="0" smtClean="0"/>
              <a:t>zum Begrüßen</a:t>
            </a:r>
          </a:p>
          <a:p>
            <a:r>
              <a:rPr lang="de-DE" dirty="0" smtClean="0"/>
              <a:t>zum </a:t>
            </a:r>
            <a:r>
              <a:rPr lang="de-DE" dirty="0" err="1" smtClean="0"/>
              <a:t>Mutmachen</a:t>
            </a:r>
            <a:endParaRPr lang="de-DE" dirty="0" smtClean="0"/>
          </a:p>
          <a:p>
            <a:r>
              <a:rPr lang="de-DE" dirty="0" smtClean="0"/>
              <a:t>für den Herbst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II Akustische Erkundungen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978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Warum mit Schülerinnen und Schülern singen?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Singen ist für Kinder (eigentlich) selbstverständliches Ausdrucksmittel</a:t>
            </a:r>
          </a:p>
          <a:p>
            <a:r>
              <a:rPr lang="de-DE" sz="2400" dirty="0" smtClean="0"/>
              <a:t>Möglichkeit des Selbstausdrucks und der Selbstwahrnehmung (subjektiv-emotional)</a:t>
            </a:r>
          </a:p>
          <a:p>
            <a:r>
              <a:rPr lang="de-DE" sz="2400" dirty="0" smtClean="0"/>
              <a:t>Gemeinschaftsgefühl wird gestärkt (sozial)</a:t>
            </a:r>
          </a:p>
          <a:p>
            <a:r>
              <a:rPr lang="de-DE" sz="2400" dirty="0" smtClean="0"/>
              <a:t>Förderung der phonologischen Bewusstheit: lange und kurze, betonte und unbetonte Silben, Reime</a:t>
            </a:r>
          </a:p>
          <a:p>
            <a:r>
              <a:rPr lang="de-DE" sz="2400" dirty="0" smtClean="0"/>
              <a:t>Musikalisches Lernen: </a:t>
            </a:r>
            <a:r>
              <a:rPr lang="de-DE" sz="2400" dirty="0"/>
              <a:t>B</a:t>
            </a:r>
            <a:r>
              <a:rPr lang="de-DE" sz="2400" dirty="0" smtClean="0"/>
              <a:t>efähigung zum Singen, musikalische Kenntnisse</a:t>
            </a:r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24454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Singfähigkeit von Kindern der 4. Klasse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400" dirty="0" err="1" smtClean="0"/>
              <a:t>Bojack</a:t>
            </a:r>
            <a:r>
              <a:rPr lang="de-DE" sz="1400" dirty="0" smtClean="0"/>
              <a:t>-Weber, Regina: Singen in der Grundschule 2012, </a:t>
            </a:r>
            <a:br>
              <a:rPr lang="de-DE" sz="1400" dirty="0" smtClean="0"/>
            </a:br>
            <a:r>
              <a:rPr lang="de-DE" sz="1400" dirty="0" smtClean="0"/>
              <a:t>in: Fuchs, Mechthild (Hrsg.): Musikdidaktik Grundschule 2015</a:t>
            </a:r>
            <a:endParaRPr lang="de-DE" sz="1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Sprechsänger 11,7% </a:t>
            </a:r>
          </a:p>
          <a:p>
            <a:r>
              <a:rPr lang="de-DE" dirty="0" smtClean="0"/>
              <a:t>Sprechsänger mit gelegentlichen Tonhöhen 17% </a:t>
            </a:r>
          </a:p>
          <a:p>
            <a:r>
              <a:rPr lang="de-DE" dirty="0" smtClean="0"/>
              <a:t>Sänger mit eingeschränktem Umfang 7,7%</a:t>
            </a:r>
          </a:p>
          <a:p>
            <a:r>
              <a:rPr lang="de-DE" dirty="0" smtClean="0"/>
              <a:t>Unbeständige Sänger 35,7%</a:t>
            </a:r>
          </a:p>
          <a:p>
            <a:r>
              <a:rPr lang="de-DE" dirty="0" smtClean="0"/>
              <a:t>Gute Sänger 28%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91765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rhythmisches Sprechen?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Nähe zu (oft) bevorzugter Musikrichtung Rap</a:t>
            </a:r>
          </a:p>
          <a:p>
            <a:r>
              <a:rPr lang="de-DE" dirty="0" smtClean="0"/>
              <a:t>Geringere Hemmschwelle als singen</a:t>
            </a:r>
          </a:p>
          <a:p>
            <a:r>
              <a:rPr lang="de-DE" dirty="0" smtClean="0"/>
              <a:t>Ohne Melodie einfacher Zugang</a:t>
            </a:r>
          </a:p>
          <a:p>
            <a:r>
              <a:rPr lang="de-DE" dirty="0" smtClean="0"/>
              <a:t>Förderung der phonologischen Bewusstheit</a:t>
            </a:r>
          </a:p>
          <a:p>
            <a:r>
              <a:rPr lang="de-DE" dirty="0" smtClean="0"/>
              <a:t>Reime und Sprachspiele erlernen</a:t>
            </a:r>
          </a:p>
          <a:p>
            <a:r>
              <a:rPr lang="de-DE" dirty="0" smtClean="0"/>
              <a:t>Musikalisches Lernen: Rhythmus und Metrum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679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akustische Erkundungen?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Kennenlernen der und Aufmerksamkeit für die Umgebung</a:t>
            </a:r>
          </a:p>
          <a:p>
            <a:r>
              <a:rPr lang="de-DE" sz="2400" dirty="0" smtClean="0"/>
              <a:t>Hörfähigkeit wird gefördert</a:t>
            </a:r>
          </a:p>
          <a:p>
            <a:r>
              <a:rPr lang="de-DE" sz="2400" dirty="0" smtClean="0"/>
              <a:t>Unterscheidung von Geräusch und Klang</a:t>
            </a:r>
          </a:p>
          <a:p>
            <a:r>
              <a:rPr lang="de-DE" sz="2400" dirty="0" smtClean="0"/>
              <a:t>Aufbau von Wortfeldern zu akustischen Erkundungen, z.B. Ausdruck von Gefühlen</a:t>
            </a:r>
          </a:p>
          <a:p>
            <a:r>
              <a:rPr lang="de-DE" sz="2400" dirty="0" smtClean="0"/>
              <a:t>Verbindung der Fächer Musik und Kunst (Gestaltung von Bildern zu Geräuschen und Klängen)</a:t>
            </a:r>
          </a:p>
          <a:p>
            <a:r>
              <a:rPr lang="de-DE" sz="2400" dirty="0" smtClean="0"/>
              <a:t>Erweiterung: Umgang mit Medien, Verkehrssicherheit 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69660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Bezug zum RLP Musik Teil C - Kompetenzen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u="sng" dirty="0" smtClean="0"/>
              <a:t>Gestalten und aufführen</a:t>
            </a:r>
          </a:p>
          <a:p>
            <a:pPr marL="0" indent="0">
              <a:buNone/>
            </a:pPr>
            <a:r>
              <a:rPr lang="de-DE" sz="2400" dirty="0" smtClean="0"/>
              <a:t>Singen</a:t>
            </a:r>
          </a:p>
          <a:p>
            <a:pPr marL="0" indent="0">
              <a:buNone/>
            </a:pPr>
            <a:r>
              <a:rPr lang="de-DE" sz="2400" dirty="0" smtClean="0"/>
              <a:t>Musik erfinden</a:t>
            </a:r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smtClean="0"/>
              <a:t>Wahrnehmen </a:t>
            </a:r>
            <a:r>
              <a:rPr lang="de-DE" sz="2400" u="sng" dirty="0"/>
              <a:t>und deuten </a:t>
            </a:r>
            <a:endParaRPr lang="de-DE" sz="2400" u="sng" dirty="0" smtClean="0"/>
          </a:p>
          <a:p>
            <a:pPr marL="0" indent="0">
              <a:buNone/>
            </a:pPr>
            <a:r>
              <a:rPr lang="de-DE" sz="2400" dirty="0"/>
              <a:t>Klangliche </a:t>
            </a:r>
            <a:r>
              <a:rPr lang="de-DE" sz="2400" dirty="0" smtClean="0"/>
              <a:t>Merkmale unterscheiden</a:t>
            </a:r>
            <a:endParaRPr lang="de-DE" sz="2400" dirty="0"/>
          </a:p>
          <a:p>
            <a:pPr marL="0" indent="0">
              <a:buNone/>
            </a:pPr>
            <a:endParaRPr lang="de-DE" sz="2400" u="sng" dirty="0" smtClean="0"/>
          </a:p>
          <a:p>
            <a:pPr marL="0" indent="0">
              <a:buNone/>
            </a:pPr>
            <a:r>
              <a:rPr lang="de-DE" sz="2400" u="sng" dirty="0" smtClean="0"/>
              <a:t>Reflektieren </a:t>
            </a:r>
            <a:r>
              <a:rPr lang="de-DE" sz="2400" u="sng" dirty="0"/>
              <a:t>und </a:t>
            </a:r>
            <a:r>
              <a:rPr lang="de-DE" sz="2400" u="sng" dirty="0" err="1"/>
              <a:t>kontextualisieren</a:t>
            </a:r>
            <a:endParaRPr lang="de-DE" sz="2400" u="sng" dirty="0"/>
          </a:p>
          <a:p>
            <a:pPr marL="0" indent="0">
              <a:buNone/>
            </a:pPr>
            <a:r>
              <a:rPr lang="de-DE" sz="2400" dirty="0" smtClean="0"/>
              <a:t>Fachkenntnisse anwenden</a:t>
            </a:r>
            <a:endParaRPr lang="de-DE" sz="2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8CFD3BB8-3D7D-43BF-8A57-45D8DD4D53B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78534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ISUM Design">
  <a:themeElements>
    <a:clrScheme name="Larissa-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LISUM Design</Template>
  <TotalTime>0</TotalTime>
  <Words>444</Words>
  <Application>Microsoft Office PowerPoint</Application>
  <PresentationFormat>Bildschirmpräsentation (4:3)</PresentationFormat>
  <Paragraphs>80</Paragraphs>
  <Slides>10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LISUM Design</vt:lpstr>
      <vt:lpstr>  6. Berliner Fachtag Schulanfangsphase Musik macht munter – Lieder und akustische Entdeckungen für alle in der SAPH  Dienstag, 02.10.2018 Karin Wittram </vt:lpstr>
      <vt:lpstr>Vorurteile bei (manchen) Lehrkräften</vt:lpstr>
      <vt:lpstr>…und ihre Widerlegung</vt:lpstr>
      <vt:lpstr>Programm</vt:lpstr>
      <vt:lpstr>Warum mit Schülerinnen und Schülern singen?</vt:lpstr>
      <vt:lpstr>Singfähigkeit von Kindern der 4. Klasse Bojack-Weber, Regina: Singen in der Grundschule 2012,  in: Fuchs, Mechthild (Hrsg.): Musikdidaktik Grundschule 2015</vt:lpstr>
      <vt:lpstr>Warum rhythmisches Sprechen?</vt:lpstr>
      <vt:lpstr>Warum akustische Erkundungen?</vt:lpstr>
      <vt:lpstr>Bezug zum RLP Musik Teil C - Kompetenzen</vt:lpstr>
      <vt:lpstr>Schlussrunde</vt:lpstr>
    </vt:vector>
  </TitlesOfParts>
  <Company>SenBJW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Melissa Franz</dc:creator>
  <cp:lastModifiedBy>Hoppe</cp:lastModifiedBy>
  <cp:revision>676</cp:revision>
  <cp:lastPrinted>2018-09-25T09:21:10Z</cp:lastPrinted>
  <dcterms:created xsi:type="dcterms:W3CDTF">2014-09-10T08:40:14Z</dcterms:created>
  <dcterms:modified xsi:type="dcterms:W3CDTF">2018-10-15T11:31:33Z</dcterms:modified>
</cp:coreProperties>
</file>