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25C_FF5FBFB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27C_3D93C7BA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284_628B27D2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289_FD3F6F2F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353" r:id="rId2"/>
    <p:sldId id="604" r:id="rId3"/>
    <p:sldId id="605" r:id="rId4"/>
    <p:sldId id="606" r:id="rId5"/>
    <p:sldId id="607" r:id="rId6"/>
    <p:sldId id="608" r:id="rId7"/>
    <p:sldId id="663" r:id="rId8"/>
    <p:sldId id="615" r:id="rId9"/>
    <p:sldId id="664" r:id="rId10"/>
    <p:sldId id="613" r:id="rId11"/>
    <p:sldId id="657" r:id="rId12"/>
    <p:sldId id="616" r:id="rId13"/>
    <p:sldId id="667" r:id="rId14"/>
    <p:sldId id="618" r:id="rId15"/>
    <p:sldId id="665" r:id="rId16"/>
    <p:sldId id="620" r:id="rId17"/>
    <p:sldId id="666" r:id="rId18"/>
    <p:sldId id="621" r:id="rId19"/>
    <p:sldId id="622" r:id="rId20"/>
    <p:sldId id="623" r:id="rId21"/>
    <p:sldId id="668" r:id="rId22"/>
    <p:sldId id="627" r:id="rId23"/>
    <p:sldId id="628" r:id="rId24"/>
    <p:sldId id="659" r:id="rId25"/>
    <p:sldId id="660" r:id="rId26"/>
    <p:sldId id="636" r:id="rId27"/>
    <p:sldId id="637" r:id="rId28"/>
    <p:sldId id="634" r:id="rId29"/>
    <p:sldId id="652" r:id="rId30"/>
    <p:sldId id="631" r:id="rId31"/>
    <p:sldId id="633" r:id="rId32"/>
    <p:sldId id="654" r:id="rId33"/>
    <p:sldId id="642" r:id="rId34"/>
    <p:sldId id="560" r:id="rId35"/>
    <p:sldId id="662" r:id="rId36"/>
    <p:sldId id="644" r:id="rId37"/>
    <p:sldId id="647" r:id="rId38"/>
    <p:sldId id="646" r:id="rId39"/>
    <p:sldId id="648" r:id="rId40"/>
    <p:sldId id="649" r:id="rId41"/>
    <p:sldId id="651" r:id="rId42"/>
    <p:sldId id="661" r:id="rId43"/>
    <p:sldId id="669" r:id="rId44"/>
    <p:sldId id="601" r:id="rId45"/>
  </p:sldIdLst>
  <p:sldSz cx="9906000" cy="6858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88471F-7779-7C05-FDE5-2AE92DE68993}" name="Steffen Tschakert" initials="ST" userId="ed7dae08f5938f12" providerId="Windows Live"/>
  <p188:author id="{11727637-AA62-4101-FE72-774BE4B06D4E}" name="Christian Weber" initials="CW" userId="S::Weber@kurt-schwitters.schule::696a8afe-c62b-4581-9990-e0f63e869ae7" providerId="AD"/>
  <p188:author id="{8D6B03E8-C6CA-E024-9F4F-F18A71CCF5D9}" name="Christian Weber" initials="CW" userId="S::weber@kurt-schwitters.schule::696a8afe-c62b-4581-9990-e0f63e869a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0E0E0"/>
    <a:srgbClr val="F41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A37B68-9E2E-C642-B592-BA27EF1CD098}" v="49" dt="2024-02-14T19:19:33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2" autoAdjust="0"/>
    <p:restoredTop sz="95934" autoAdjust="0"/>
  </p:normalViewPr>
  <p:slideViewPr>
    <p:cSldViewPr>
      <p:cViewPr varScale="1">
        <p:scale>
          <a:sx n="110" d="100"/>
          <a:sy n="110" d="100"/>
        </p:scale>
        <p:origin x="1144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0" d="100"/>
        <a:sy n="130" d="100"/>
      </p:scale>
      <p:origin x="0" y="-8592"/>
    </p:cViewPr>
  </p:sorterViewPr>
  <p:notesViewPr>
    <p:cSldViewPr>
      <p:cViewPr varScale="1">
        <p:scale>
          <a:sx n="65" d="100"/>
          <a:sy n="65" d="100"/>
        </p:scale>
        <p:origin x="198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omments/modernComment_25C_FF5FB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9BCFCE-8D01-C645-AC48-54EFF668DB6F}" authorId="{8D6B03E8-C6CA-E024-9F4F-F18A71CCF5D9}" created="2024-02-13T16:36:11.008">
    <pc:sldMkLst xmlns:pc="http://schemas.microsoft.com/office/powerpoint/2013/main/command">
      <pc:docMk/>
      <pc:sldMk cId="267779067" sldId="604"/>
    </pc:sldMkLst>
    <p188:txBody>
      <a:bodyPr/>
      <a:lstStyle/>
      <a:p>
        <a:r>
          <a:rPr lang="de-DE"/>
          <a:t>Bildnachweise fehlen noch
Hilfen müssen neu verlinkt werden</a:t>
        </a:r>
      </a:p>
    </p188:txBody>
  </p188:cm>
</p188:cmLst>
</file>

<file path=ppt/comments/modernComment_27C_3D93C7B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89E418-CE03-8941-9084-89E133183B0F}" authorId="{8D6B03E8-C6CA-E024-9F4F-F18A71CCF5D9}" created="2024-02-14T18:17:35.953">
    <pc:sldMkLst xmlns:pc="http://schemas.microsoft.com/office/powerpoint/2013/main/command">
      <pc:docMk/>
      <pc:sldMk cId="1033095098" sldId="636"/>
    </pc:sldMkLst>
    <p188:txBody>
      <a:bodyPr/>
      <a:lstStyle/>
      <a:p>
        <a:r>
          <a:rPr lang="de-DE"/>
          <a:t>Hilfe Funktionsgleichung aus 2 Punkten + Hilfe Parallelität</a:t>
        </a:r>
      </a:p>
    </p188:txBody>
  </p188:cm>
</p188:cmLst>
</file>

<file path=ppt/comments/modernComment_284_628B27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B1434A-3BF2-DF4B-B2F8-34DD1D512087}" authorId="{8D6B03E8-C6CA-E024-9F4F-F18A71CCF5D9}" created="2024-02-13T17:14:21.612">
    <pc:sldMkLst xmlns:pc="http://schemas.microsoft.com/office/powerpoint/2013/main/command">
      <pc:docMk/>
      <pc:sldMk cId="1653286866" sldId="644"/>
    </pc:sldMkLst>
    <p188:txBody>
      <a:bodyPr/>
      <a:lstStyle/>
      <a:p>
        <a:r>
          <a:rPr lang="de-DE"/>
          <a:t>Schnittpunkte ergänzen</a:t>
        </a:r>
      </a:p>
    </p188:txBody>
  </p188:cm>
</p188:cmLst>
</file>

<file path=ppt/comments/modernComment_289_FD3F6F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3DD34F-7B51-1445-B6C4-4614E2BD0C66}" authorId="{8D6B03E8-C6CA-E024-9F4F-F18A71CCF5D9}" created="2024-02-13T17:19:28.170">
    <pc:sldMkLst xmlns:pc="http://schemas.microsoft.com/office/powerpoint/2013/main/command">
      <pc:docMk/>
      <pc:sldMk cId="4248792879" sldId="649"/>
    </pc:sldMkLst>
    <p188:txBody>
      <a:bodyPr/>
      <a:lstStyle/>
      <a:p>
        <a:r>
          <a:rPr lang="de-DE"/>
          <a:t>Andere Werte!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8C84813-2FC7-5020-146E-4E4C87BC0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1491E6-237F-F955-C718-02476FBFEB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C6137-F146-4EF0-97B6-092541DE6183}" type="datetimeFigureOut">
              <a:rPr lang="de-DE" smtClean="0"/>
              <a:t>16.02.24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095B94-A591-9265-C812-C405E94D00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782CFD-C638-DC52-B13D-FF01B60A3D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83304-7D7D-4A19-A4AC-C610067E27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807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5:34:11.514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5:34:17.073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5:34:22.218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5:34:35.5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5:34:50.3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5:34:54.9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6BF42-5A30-43BF-968B-3C68C0F2861F}" type="datetimeFigureOut">
              <a:rPr lang="de-DE" smtClean="0"/>
              <a:t>16.02.24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18B0-E496-4198-9A81-8AC64AF6E3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56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76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602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906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742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087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67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8B97D-FFE0-5188-D274-FE0EE7BD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792076-4F12-88A0-59E0-DF98BA6BD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BB9369-1FD1-8D7B-3020-24E761528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75C957-DBC9-2E10-5E7E-E932134AE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894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79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801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9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59742-CAD8-2255-3004-C2ADE76AB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F0D569-5298-A14B-EE4C-5A638E7CA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1532A0-F15F-EC19-9851-ADC606C32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7B16B5-3C6B-65B4-3DCA-DE269B06F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54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029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59742-CAD8-2255-3004-C2ADE76AB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F0D569-5298-A14B-EE4C-5A638E7CA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1532A0-F15F-EC19-9851-ADC606C32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7B16B5-3C6B-65B4-3DCA-DE269B06F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38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72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13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50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12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38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40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94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ldungsserver.berlin-brandenburg.de/i-mint-akademie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4.0/legalcode.de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Beginner">
    <p:bg>
      <p:bgPr>
        <a:solidFill>
          <a:schemeClr val="accent6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Zeiger - Beginner">
              <a:extLst>
                <a:ext uri="{FF2B5EF4-FFF2-40B4-BE49-F238E27FC236}">
                  <a16:creationId xmlns:a16="http://schemas.microsoft.com/office/drawing/2014/main" id="{0729E636-DED9-1B67-8C46-935CAB8BD874}"/>
                </a:ext>
              </a:extLst>
            </p:cNvPr>
            <p:cNvSpPr/>
            <p:nvPr/>
          </p:nvSpPr>
          <p:spPr>
            <a:xfrm rot="6420000">
              <a:off x="8735087" y="431579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92120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4CB5EDCF-9EA6-EF07-65ED-591E7275B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FA198882-6D29-76C4-05D9-3148B50816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183D2F94-0CF3-E8AF-6346-4D7B596A3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93535A-E1DD-C63B-34FC-40ABD1EE11B9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3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l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BFD6D-D376-BF61-8004-9AA156E25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EE7F8B-508C-77E7-4455-614A673C75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Geometrie – ebene Figuren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997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EE7F8B-508C-77E7-4455-614A673C75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Geometrie – ebene Figuren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128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204" y="2312235"/>
            <a:ext cx="5895876" cy="1356360"/>
          </a:xfrm>
        </p:spPr>
        <p:txBody>
          <a:bodyPr anchor="b"/>
          <a:lstStyle>
            <a:lvl1pPr algn="l">
              <a:defRPr sz="2925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1614" y="3827504"/>
            <a:ext cx="5895876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463">
                <a:solidFill>
                  <a:schemeClr val="bg1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>
            <a:off x="5971312" y="0"/>
            <a:ext cx="1579500" cy="1944000"/>
          </a:xfrm>
          <a:prstGeom prst="ellipse">
            <a:avLst/>
          </a:prstGeom>
          <a:solidFill>
            <a:srgbClr val="4F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/>
          </a:p>
        </p:txBody>
      </p:sp>
      <p:sp>
        <p:nvSpPr>
          <p:cNvPr id="14" name="Kreis 13"/>
          <p:cNvSpPr/>
          <p:nvPr userDrawn="1"/>
        </p:nvSpPr>
        <p:spPr>
          <a:xfrm rot="5400000">
            <a:off x="8941031" y="182250"/>
            <a:ext cx="1944000" cy="1579500"/>
          </a:xfrm>
          <a:prstGeom prst="pie">
            <a:avLst>
              <a:gd name="adj1" fmla="val 0"/>
              <a:gd name="adj2" fmla="val 1080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>
              <a:solidFill>
                <a:schemeClr val="tx1"/>
              </a:solidFill>
            </a:endParaRPr>
          </a:p>
        </p:txBody>
      </p:sp>
      <p:sp>
        <p:nvSpPr>
          <p:cNvPr id="15" name="Kreis 14"/>
          <p:cNvSpPr/>
          <p:nvPr userDrawn="1"/>
        </p:nvSpPr>
        <p:spPr>
          <a:xfrm rot="5400000">
            <a:off x="8151281" y="182250"/>
            <a:ext cx="1944000" cy="15795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 rot="16200000">
            <a:off x="6571781" y="182250"/>
            <a:ext cx="1944000" cy="15795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88" y="663869"/>
            <a:ext cx="2995799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2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ufgaben">
            <a:extLst>
              <a:ext uri="{FF2B5EF4-FFF2-40B4-BE49-F238E27FC236}">
                <a16:creationId xmlns:a16="http://schemas.microsoft.com/office/drawing/2014/main" id="{94EF407B-0016-2F5F-A77F-46A6C2AD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92262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93" name="Stationsnummer">
            <a:extLst>
              <a:ext uri="{FF2B5EF4-FFF2-40B4-BE49-F238E27FC236}">
                <a16:creationId xmlns:a16="http://schemas.microsoft.com/office/drawing/2014/main" id="{4796337A-BBE9-D385-81EA-CDB6D1D36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94" name="Titel der Station">
            <a:extLst>
              <a:ext uri="{FF2B5EF4-FFF2-40B4-BE49-F238E27FC236}">
                <a16:creationId xmlns:a16="http://schemas.microsoft.com/office/drawing/2014/main" id="{7749EB96-BB3A-DDED-BB2C-1F2D96A32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6735" y="53679"/>
            <a:ext cx="5549507" cy="850103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131" name="Textplatzhalter 4">
            <a:extLst>
              <a:ext uri="{FF2B5EF4-FFF2-40B4-BE49-F238E27FC236}">
                <a16:creationId xmlns:a16="http://schemas.microsoft.com/office/drawing/2014/main" id="{EB333E04-D343-B08F-19A7-4D00BF318E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36196" y="6620103"/>
            <a:ext cx="4719637" cy="2159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tIns="0" bIns="0">
            <a:noAutofit/>
          </a:bodyPr>
          <a:lstStyle>
            <a:lvl1pPr marL="0" indent="0" algn="r">
              <a:buFontTx/>
              <a:buNone/>
              <a:defRPr sz="800"/>
            </a:lvl1pPr>
            <a:lvl2pPr marL="157868" indent="0">
              <a:buFontTx/>
              <a:buNone/>
              <a:defRPr sz="800"/>
            </a:lvl2pPr>
            <a:lvl3pPr marL="674934" indent="0">
              <a:buFontTx/>
              <a:buNone/>
              <a:defRPr sz="800"/>
            </a:lvl3pPr>
            <a:lvl4pPr marL="1132134" indent="0">
              <a:buFontTx/>
              <a:buNone/>
              <a:defRPr sz="800"/>
            </a:lvl4pPr>
            <a:lvl5pPr marL="1589334" indent="0">
              <a:buFontTx/>
              <a:buNone/>
              <a:defRPr sz="800"/>
            </a:lvl5pPr>
          </a:lstStyle>
          <a:p>
            <a:pPr lvl="0"/>
            <a:r>
              <a:rPr lang="de-DE" dirty="0"/>
              <a:t>Kurze Lösungen können hier eingegeben werden.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A09729D0-C97E-CC1C-217A-AA3CD74F7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067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6" name="Grafik 5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C92DF536-BD4E-8287-3B1A-452C49374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2208BEE5-1632-D94C-249A-D96AB89BA9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97CA128-CF1F-99E8-7BE5-FCEAA0822D39}"/>
              </a:ext>
            </a:extLst>
          </p:cNvPr>
          <p:cNvSpPr txBox="1"/>
          <p:nvPr userDrawn="1"/>
        </p:nvSpPr>
        <p:spPr>
          <a:xfrm>
            <a:off x="5351488" y="6235278"/>
            <a:ext cx="884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4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Ausgenommen sind einzeln </a:t>
            </a:r>
            <a:r>
              <a:rPr lang="de-DE" sz="400" dirty="0" err="1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ge</a:t>
            </a:r>
            <a:r>
              <a:rPr lang="de-DE" sz="4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-kennzeichnete Inhalte/Elemente, </a:t>
            </a:r>
            <a:endParaRPr lang="de-DE" sz="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4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siehe Quellen- und Lizenzhinweise </a:t>
            </a:r>
            <a:endParaRPr lang="de-DE" sz="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4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am Ende des Dokuments.</a:t>
            </a:r>
            <a:r>
              <a:rPr lang="de-DE" sz="400" dirty="0">
                <a:effectLst/>
              </a:rPr>
              <a:t> </a:t>
            </a:r>
            <a:endParaRPr lang="de-DE" sz="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13E354-227B-725E-B054-D2CD3DD1FFDA}"/>
              </a:ext>
            </a:extLst>
          </p:cNvPr>
          <p:cNvSpPr txBox="1"/>
          <p:nvPr userDrawn="1"/>
        </p:nvSpPr>
        <p:spPr>
          <a:xfrm>
            <a:off x="959001" y="6309320"/>
            <a:ext cx="439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</a:t>
            </a:r>
          </a:p>
          <a:p>
            <a:pPr algn="ctr"/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</a:t>
            </a:r>
          </a:p>
          <a:p>
            <a:pPr algn="ctr"/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Stand: </a:t>
            </a:r>
            <a:r>
              <a:rPr lang="de-DE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xxx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2024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73448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Könner">
    <p:bg>
      <p:bgPr>
        <a:solidFill>
          <a:schemeClr val="accent5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Zeiger - Könner">
              <a:extLst>
                <a:ext uri="{FF2B5EF4-FFF2-40B4-BE49-F238E27FC236}">
                  <a16:creationId xmlns:a16="http://schemas.microsoft.com/office/drawing/2014/main" id="{760F65D2-C39D-AED4-F490-8A6EBA140E63}"/>
                </a:ext>
              </a:extLst>
            </p:cNvPr>
            <p:cNvSpPr/>
            <p:nvPr userDrawn="1"/>
          </p:nvSpPr>
          <p:spPr>
            <a:xfrm rot="10800000">
              <a:off x="9019979" y="211580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74278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E98C3B97-316A-8F5B-FDA4-6E6F89201D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9" name="Grafik 8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71E9A268-49E4-2B49-C123-6CF765377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0638617B-60B1-BE40-A335-6F695E79F8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6A02683-C029-8608-9507-1A9AD5F4B207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68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Profi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Zeiger - Profis">
              <a:extLst>
                <a:ext uri="{FF2B5EF4-FFF2-40B4-BE49-F238E27FC236}">
                  <a16:creationId xmlns:a16="http://schemas.microsoft.com/office/drawing/2014/main" id="{EB62FD08-BF85-B5A0-2527-6166C7567864}"/>
                </a:ext>
              </a:extLst>
            </p:cNvPr>
            <p:cNvSpPr/>
            <p:nvPr userDrawn="1"/>
          </p:nvSpPr>
          <p:spPr>
            <a:xfrm rot="15000000">
              <a:off x="9296050" y="419678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49"/>
            <a:ext cx="9203968" cy="5192121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9E09A920-0F95-4FBA-D310-E6771F8DD7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9" name="Grafik 8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82894C92-0BD1-1BA8-23F1-41A4EE2E0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4E6C4737-161C-4365-9980-D2542D034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93675A-DA87-57BD-2EE6-1455D7BFCE8F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1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MUSTER">
    <p:bg>
      <p:bgPr>
        <a:solidFill>
          <a:schemeClr val="accent6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Zeiger - Profis">
              <a:extLst>
                <a:ext uri="{FF2B5EF4-FFF2-40B4-BE49-F238E27FC236}">
                  <a16:creationId xmlns:a16="http://schemas.microsoft.com/office/drawing/2014/main" id="{EB62FD08-BF85-B5A0-2527-6166C7567864}"/>
                </a:ext>
              </a:extLst>
            </p:cNvPr>
            <p:cNvSpPr/>
            <p:nvPr userDrawn="1"/>
          </p:nvSpPr>
          <p:spPr>
            <a:xfrm rot="15000000">
              <a:off x="9296050" y="419678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Zeiger - Könner">
              <a:extLst>
                <a:ext uri="{FF2B5EF4-FFF2-40B4-BE49-F238E27FC236}">
                  <a16:creationId xmlns:a16="http://schemas.microsoft.com/office/drawing/2014/main" id="{760F65D2-C39D-AED4-F490-8A6EBA140E63}"/>
                </a:ext>
              </a:extLst>
            </p:cNvPr>
            <p:cNvSpPr/>
            <p:nvPr userDrawn="1"/>
          </p:nvSpPr>
          <p:spPr>
            <a:xfrm rot="10800000">
              <a:off x="9019979" y="211580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Zeiger - Beginner">
              <a:extLst>
                <a:ext uri="{FF2B5EF4-FFF2-40B4-BE49-F238E27FC236}">
                  <a16:creationId xmlns:a16="http://schemas.microsoft.com/office/drawing/2014/main" id="{0729E636-DED9-1B67-8C46-935CAB8BD874}"/>
                </a:ext>
              </a:extLst>
            </p:cNvPr>
            <p:cNvSpPr/>
            <p:nvPr/>
          </p:nvSpPr>
          <p:spPr>
            <a:xfrm rot="6420000">
              <a:off x="8735087" y="431579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64054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1F901D64-0DA9-DC7F-E409-A406629213AB}"/>
              </a:ext>
            </a:extLst>
          </p:cNvPr>
          <p:cNvSpPr txBox="1"/>
          <p:nvPr userDrawn="1"/>
        </p:nvSpPr>
        <p:spPr>
          <a:xfrm rot="19841220">
            <a:off x="2189250" y="1795716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Muster für Folienmaster für die Stationen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Farbe des Titels anpassen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Farbe des Hintergrundes anpassen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Zeiger in Schwierigkeitsskala löschen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0ABA9BB3-8E14-4277-5C20-C1C0EA2252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538C72C8-E0FD-4823-F1BE-18C589CBA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0B3B962A-08E9-716B-483D-95567D53A5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8103887-D2D8-7EBB-52E4-00D0833960B3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6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ösung - Beg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49"/>
            <a:ext cx="9203968" cy="5192263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8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4" name="Titel der Station">
            <a:extLst>
              <a:ext uri="{FF2B5EF4-FFF2-40B4-BE49-F238E27FC236}">
                <a16:creationId xmlns:a16="http://schemas.microsoft.com/office/drawing/2014/main" id="{50B2221D-E193-34A1-2632-DF6F5918F51E}"/>
              </a:ext>
            </a:extLst>
          </p:cNvPr>
          <p:cNvSpPr txBox="1">
            <a:spLocks/>
          </p:cNvSpPr>
          <p:nvPr userDrawn="1"/>
        </p:nvSpPr>
        <p:spPr>
          <a:xfrm>
            <a:off x="2576735" y="42088"/>
            <a:ext cx="6691522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1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 dirty="0"/>
              <a:t>Lösung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D533E808-1D36-2E30-339C-99EA330D2F85}"/>
              </a:ext>
            </a:extLst>
          </p:cNvPr>
          <p:cNvSpPr txBox="1">
            <a:spLocks/>
          </p:cNvSpPr>
          <p:nvPr userDrawn="1"/>
        </p:nvSpPr>
        <p:spPr>
          <a:xfrm>
            <a:off x="7617296" y="5981558"/>
            <a:ext cx="313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kumimoji="0" lang="de-DE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7861"/>
            <a:r>
              <a:rPr lang="de-DE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F0C9F805-E5AF-E2C2-10F4-BE5A61CC9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84D48DC6-3B09-BCCE-1666-C0B87F5F5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9F94E3-E1E4-76D5-7F50-232816681CCD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9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ösung - Kö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49"/>
            <a:ext cx="9203968" cy="5192263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8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4" name="Titel der Station">
            <a:extLst>
              <a:ext uri="{FF2B5EF4-FFF2-40B4-BE49-F238E27FC236}">
                <a16:creationId xmlns:a16="http://schemas.microsoft.com/office/drawing/2014/main" id="{50B2221D-E193-34A1-2632-DF6F5918F51E}"/>
              </a:ext>
            </a:extLst>
          </p:cNvPr>
          <p:cNvSpPr txBox="1">
            <a:spLocks/>
          </p:cNvSpPr>
          <p:nvPr userDrawn="1"/>
        </p:nvSpPr>
        <p:spPr>
          <a:xfrm>
            <a:off x="2576735" y="42088"/>
            <a:ext cx="6691522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1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 dirty="0"/>
              <a:t>Lösung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5A99F6ED-E1FE-A746-9714-FAD53DE8DA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53FF6742-F920-A195-E08C-1773802A3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DAF26436-01BE-13B0-7981-597CD30B3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DF59357-6302-0D27-E9E3-7C542A8A0FB5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0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ösung - Pro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88422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8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4" name="Titel der Station">
            <a:extLst>
              <a:ext uri="{FF2B5EF4-FFF2-40B4-BE49-F238E27FC236}">
                <a16:creationId xmlns:a16="http://schemas.microsoft.com/office/drawing/2014/main" id="{50B2221D-E193-34A1-2632-DF6F5918F51E}"/>
              </a:ext>
            </a:extLst>
          </p:cNvPr>
          <p:cNvSpPr txBox="1">
            <a:spLocks/>
          </p:cNvSpPr>
          <p:nvPr userDrawn="1"/>
        </p:nvSpPr>
        <p:spPr>
          <a:xfrm>
            <a:off x="2576735" y="42088"/>
            <a:ext cx="6691522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1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Lösung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39DE5FE1-2D43-8A5C-4C2F-EBC491513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067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7" name="Grafik 6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797F392C-6B4D-BFA5-F545-D75602B7F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23F9D254-8489-6AE4-1E2F-7621461F66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3C9030-4E10-F320-1BE8-6DFE338F394E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3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lf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bgerundetes Rechteck 4">
            <a:extLst>
              <a:ext uri="{FF2B5EF4-FFF2-40B4-BE49-F238E27FC236}">
                <a16:creationId xmlns:a16="http://schemas.microsoft.com/office/drawing/2014/main" id="{600CBE6B-301E-049C-C04C-5AE3E87363CB}"/>
              </a:ext>
            </a:extLst>
          </p:cNvPr>
          <p:cNvSpPr>
            <a:spLocks/>
          </p:cNvSpPr>
          <p:nvPr userDrawn="1"/>
        </p:nvSpPr>
        <p:spPr>
          <a:xfrm>
            <a:off x="8260431" y="53679"/>
            <a:ext cx="1581280" cy="86079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57861"/>
            <a:endParaRPr lang="de-DE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4289" y="1045050"/>
            <a:ext cx="9203968" cy="5188421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Hilfe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576735" y="53679"/>
            <a:ext cx="5549507" cy="850103"/>
          </a:xfrm>
          <a:solidFill>
            <a:schemeClr val="accent1"/>
          </a:solidFill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Hilfe</a:t>
            </a:r>
          </a:p>
        </p:txBody>
      </p:sp>
      <p:pic>
        <p:nvPicPr>
          <p:cNvPr id="9" name="Grafik 8" descr="Ein Bild, das Entwurf, Symbol, Grafiken, weiß enthält.&#10;&#10;Automatisch generierte Beschreibung">
            <a:extLst>
              <a:ext uri="{FF2B5EF4-FFF2-40B4-BE49-F238E27FC236}">
                <a16:creationId xmlns:a16="http://schemas.microsoft.com/office/drawing/2014/main" id="{2688D183-8BA3-798A-2DF4-45C5238EA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94" y="110538"/>
            <a:ext cx="697153" cy="749967"/>
          </a:xfrm>
          <a:prstGeom prst="rect">
            <a:avLst/>
          </a:prstGeom>
        </p:spPr>
      </p:pic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95A1E2D4-C44C-C3C6-EC1F-4F74B8F5E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067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12" name="Grafik 11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6137C566-CBB6-0CB0-73BB-0EDB1C15C3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4"/>
            <a:extLst>
              <a:ext uri="{FF2B5EF4-FFF2-40B4-BE49-F238E27FC236}">
                <a16:creationId xmlns:a16="http://schemas.microsoft.com/office/drawing/2014/main" id="{B5ABF3E5-E7E2-CDC5-63D6-EA3D5E0A1D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70B68A-7E85-4D05-0BF2-F06D18F599B2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8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ufgaben">
            <a:extLst>
              <a:ext uri="{FF2B5EF4-FFF2-40B4-BE49-F238E27FC236}">
                <a16:creationId xmlns:a16="http://schemas.microsoft.com/office/drawing/2014/main" id="{94EF407B-0016-2F5F-A77F-46A6C2AD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92262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93" name="Stationsnummer">
            <a:extLst>
              <a:ext uri="{FF2B5EF4-FFF2-40B4-BE49-F238E27FC236}">
                <a16:creationId xmlns:a16="http://schemas.microsoft.com/office/drawing/2014/main" id="{4796337A-BBE9-D385-81EA-CDB6D1D36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94" name="Titel der Station">
            <a:extLst>
              <a:ext uri="{FF2B5EF4-FFF2-40B4-BE49-F238E27FC236}">
                <a16:creationId xmlns:a16="http://schemas.microsoft.com/office/drawing/2014/main" id="{7749EB96-BB3A-DDED-BB2C-1F2D96A32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6735" y="53679"/>
            <a:ext cx="5549507" cy="850103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A09729D0-C97E-CC1C-217A-AA3CD74F7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067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6" name="Grafik 5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C92DF536-BD4E-8287-3B1A-452C49374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2208BEE5-1632-D94C-249A-D96AB89BA9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775E47B-CD08-6ED9-A566-90ECECE28A5B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8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289" y="1045049"/>
            <a:ext cx="9203968" cy="5561369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88925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131356" y="6606418"/>
            <a:ext cx="3136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pPr algn="r"/>
            <a:r>
              <a:rPr lang="de-DE"/>
              <a:t>Geometrie – ebene Figuren</a:t>
            </a:r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76735" y="53679"/>
            <a:ext cx="5549507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36000" tIns="36000" rIns="36000" bIns="18000" rtlCol="0" anchor="ctr">
            <a:normAutofit/>
          </a:bodyPr>
          <a:lstStyle/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6076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10" r:id="rId3"/>
    <p:sldLayoutId id="2147483705" r:id="rId4"/>
    <p:sldLayoutId id="2147483706" r:id="rId5"/>
    <p:sldLayoutId id="2147483711" r:id="rId6"/>
    <p:sldLayoutId id="2147483712" r:id="rId7"/>
    <p:sldLayoutId id="2147483707" r:id="rId8"/>
    <p:sldLayoutId id="2147483662" r:id="rId9"/>
    <p:sldLayoutId id="2147483713" r:id="rId10"/>
    <p:sldLayoutId id="2147483714" r:id="rId11"/>
    <p:sldLayoutId id="2147483715" r:id="rId12"/>
    <p:sldLayoutId id="2147483716" r:id="rId13"/>
  </p:sldLayoutIdLst>
  <p:hf sldNum="0" hdr="0" dt="0"/>
  <p:txStyles>
    <p:titleStyle>
      <a:lvl1pPr algn="ctr" defTabSz="957861" rtl="0" eaLnBrk="1" latinLnBrk="0" hangingPunct="1">
        <a:spcBef>
          <a:spcPct val="0"/>
        </a:spcBef>
        <a:buNone/>
        <a:defRPr kumimoji="0" lang="de-DE" sz="3200" b="0" i="0" u="none" strike="noStrike" kern="1200" cap="small" spc="0" normalizeH="0" baseline="0" dirty="0">
          <a:ln>
            <a:noFill/>
          </a:ln>
          <a:solidFill>
            <a:schemeClr val="tx1"/>
          </a:solidFill>
          <a:uLnTx/>
          <a:uFillTx/>
          <a:latin typeface="Calibri"/>
          <a:ea typeface="+mn-ea"/>
          <a:cs typeface="+mn-cs"/>
        </a:defRPr>
      </a:lvl1pPr>
    </p:titleStyle>
    <p:bodyStyle>
      <a:lvl1pPr marL="3175" indent="0" algn="l" defTabSz="957861" rtl="0" eaLnBrk="1" latinLnBrk="0" hangingPunct="1">
        <a:spcBef>
          <a:spcPct val="20000"/>
        </a:spcBef>
        <a:buFont typeface="Arial" pitchFamily="34" charset="0"/>
        <a:buNone/>
        <a:defRPr kumimoji="0" lang="de-DE" sz="1800" b="0" i="0" u="none" strike="noStrike" kern="1200" cap="none" spc="0" normalizeH="0" baseline="0">
          <a:ln>
            <a:noFill/>
          </a:ln>
          <a:solidFill>
            <a:prstClr val="black"/>
          </a:solidFill>
          <a:effectLst/>
          <a:uLnTx/>
          <a:uFillTx/>
          <a:latin typeface="Calibri"/>
          <a:ea typeface="+mn-ea"/>
          <a:cs typeface="+mn-cs"/>
        </a:defRPr>
      </a:lvl1pPr>
      <a:lvl2pPr marL="114300" indent="0" algn="l" defTabSz="957861" rtl="0" eaLnBrk="1" latinLnBrk="0" hangingPunct="1">
        <a:spcBef>
          <a:spcPct val="20000"/>
        </a:spcBef>
        <a:buFont typeface="Arial" panose="020B0604020202020204" pitchFamily="34" charset="0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2pPr>
      <a:lvl3pPr marL="571500" indent="0" algn="l" defTabSz="957861" rtl="0" eaLnBrk="1" latinLnBrk="0" hangingPunct="1">
        <a:spcBef>
          <a:spcPct val="20000"/>
        </a:spcBef>
        <a:buFont typeface="Arial" panose="020B0604020202020204" pitchFamily="34" charset="0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3pPr>
      <a:lvl4pPr marL="1085850" indent="0" algn="l" defTabSz="957861" rtl="0" eaLnBrk="1" latinLnBrk="0" hangingPunct="1">
        <a:spcBef>
          <a:spcPct val="20000"/>
        </a:spcBef>
        <a:buFont typeface="Wingdings" panose="05000000000000000000" pitchFamily="2" charset="2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4pPr>
      <a:lvl5pPr marL="1543050" indent="0" algn="l" defTabSz="957861" rtl="0" eaLnBrk="1" latinLnBrk="0" hangingPunct="1">
        <a:spcBef>
          <a:spcPct val="20000"/>
        </a:spcBef>
        <a:buFont typeface="Arial" panose="020B0604020202020204" pitchFamily="34" charset="0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5pPr>
      <a:lvl6pPr marL="2634118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049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978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909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31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61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92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723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652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83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513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444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C_FF5FBFB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18/10/relationships/comments" Target="../comments/modernComment_27C_3D93C7BA.xm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4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6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20.png"/><Relationship Id="rId5" Type="http://schemas.openxmlformats.org/officeDocument/2006/relationships/image" Target="../media/image76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microsoft.com/office/2018/10/relationships/comments" Target="../comments/modernComment_284_628B27D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0.png"/><Relationship Id="rId7" Type="http://schemas.openxmlformats.org/officeDocument/2006/relationships/image" Target="../media/image8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microsoft.com/office/2018/10/relationships/comments" Target="../comments/modernComment_289_FD3F6F2F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5.xml"/><Relationship Id="rId3" Type="http://schemas.openxmlformats.org/officeDocument/2006/relationships/image" Target="../media/image27.png"/><Relationship Id="rId7" Type="http://schemas.openxmlformats.org/officeDocument/2006/relationships/customXml" Target="../ink/ink1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customXml" Target="../ink/ink4.xml"/><Relationship Id="rId5" Type="http://schemas.openxmlformats.org/officeDocument/2006/relationships/image" Target="../media/image26.png"/><Relationship Id="rId10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customXml" Target="../ink/ink2.xml"/><Relationship Id="rId1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creenshot, Logo, Grafiken, Text enthält.&#10;&#10;Automatisch generierte Beschreibung">
            <a:extLst>
              <a:ext uri="{FF2B5EF4-FFF2-40B4-BE49-F238E27FC236}">
                <a16:creationId xmlns:a16="http://schemas.microsoft.com/office/drawing/2014/main" id="{C1AE2E6A-507E-8540-A60D-285DC4BA0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0"/>
          <a:stretch/>
        </p:blipFill>
        <p:spPr>
          <a:xfrm>
            <a:off x="-1" y="-20731"/>
            <a:ext cx="9922317" cy="687873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608A093-2DDC-C60B-B8FD-8AC6BA7997AF}"/>
              </a:ext>
            </a:extLst>
          </p:cNvPr>
          <p:cNvSpPr txBox="1"/>
          <p:nvPr/>
        </p:nvSpPr>
        <p:spPr>
          <a:xfrm>
            <a:off x="748689" y="2890391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MSA-Vorbereitung</a:t>
            </a: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Station: 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79245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9CC4C24-33C2-FE4D-B7B4-353705E24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de-DE" sz="1600" b="1" dirty="0"/>
              <a:t>Aufgabe 1</a:t>
            </a:r>
          </a:p>
          <a:p>
            <a:pPr marL="342900" indent="-342900">
              <a:buAutoNum type="alphaLcParenR"/>
            </a:pPr>
            <a:r>
              <a:rPr lang="de-DE" sz="1600" dirty="0"/>
              <a:t>Gib die Nullstelle des Graphen von f</a:t>
            </a:r>
            <a:r>
              <a:rPr lang="de-DE" sz="1600" baseline="-25000" dirty="0"/>
              <a:t>2</a:t>
            </a:r>
            <a:r>
              <a:rPr lang="de-DE" sz="1600" dirty="0"/>
              <a:t> an. </a:t>
            </a:r>
          </a:p>
          <a:p>
            <a:pPr marL="0"/>
            <a:r>
              <a:rPr lang="de-DE" sz="1600" dirty="0"/>
              <a:t>[vgl. MSA 2019 A2]</a:t>
            </a:r>
          </a:p>
          <a:p>
            <a:pPr marL="342900" indent="-342900">
              <a:buFont typeface="+mj-lt"/>
              <a:buAutoNum type="alphaLcParenR" startAt="2"/>
            </a:pPr>
            <a:r>
              <a:rPr lang="de-DE" sz="1600" dirty="0"/>
              <a:t>Gib den </a:t>
            </a:r>
            <a:r>
              <a:rPr lang="de-DE" sz="1600" dirty="0" err="1"/>
              <a:t>y</a:t>
            </a:r>
            <a:r>
              <a:rPr lang="de-DE" sz="1600" dirty="0"/>
              <a:t>-Achsenabschnitt von f</a:t>
            </a:r>
            <a:r>
              <a:rPr lang="de-DE" sz="1600" baseline="-25000" dirty="0"/>
              <a:t>2</a:t>
            </a:r>
            <a:r>
              <a:rPr lang="de-DE" sz="1600" dirty="0"/>
              <a:t> an.</a:t>
            </a:r>
          </a:p>
          <a:p>
            <a:pPr marL="342900" indent="-342900">
              <a:buAutoNum type="alphaLcParenR" startAt="2"/>
            </a:pPr>
            <a:r>
              <a:rPr lang="de-DE" sz="1600" dirty="0"/>
              <a:t>Gib die Schnittpunkte von t</a:t>
            </a:r>
            <a:r>
              <a:rPr lang="de-DE" sz="1600" baseline="-25000" dirty="0"/>
              <a:t>1</a:t>
            </a:r>
            <a:r>
              <a:rPr lang="de-DE" sz="1600" dirty="0"/>
              <a:t> und g</a:t>
            </a:r>
            <a:r>
              <a:rPr lang="de-DE" sz="1600" baseline="-25000" dirty="0"/>
              <a:t>2</a:t>
            </a:r>
            <a:r>
              <a:rPr lang="de-DE" sz="1600" dirty="0"/>
              <a:t> mit </a:t>
            </a:r>
            <a:br>
              <a:rPr lang="de-DE" sz="1600" dirty="0"/>
            </a:br>
            <a:r>
              <a:rPr lang="de-DE" sz="1600" dirty="0"/>
              <a:t>der x-Achse an.</a:t>
            </a:r>
          </a:p>
          <a:p>
            <a:pPr marL="342900" indent="-342900">
              <a:buAutoNum type="alphaLcParenR" startAt="2"/>
            </a:pPr>
            <a:r>
              <a:rPr lang="de-DE" sz="1600" dirty="0"/>
              <a:t>Gib die Schnittpunkte von g</a:t>
            </a:r>
            <a:r>
              <a:rPr lang="de-DE" sz="1600" baseline="-25000" dirty="0"/>
              <a:t>2</a:t>
            </a:r>
            <a:r>
              <a:rPr lang="de-DE" sz="1600" dirty="0"/>
              <a:t> und h</a:t>
            </a:r>
            <a:r>
              <a:rPr lang="de-DE" sz="1600" baseline="-25000" dirty="0"/>
              <a:t>2</a:t>
            </a:r>
            <a:r>
              <a:rPr lang="de-DE" sz="1600" dirty="0"/>
              <a:t> mit </a:t>
            </a:r>
            <a:br>
              <a:rPr lang="de-DE" sz="1600" dirty="0"/>
            </a:br>
            <a:r>
              <a:rPr lang="de-DE" sz="1600" dirty="0"/>
              <a:t>der y-Achse an. [vgl. MSA 2023 N A3]</a:t>
            </a:r>
          </a:p>
          <a:p>
            <a:pPr marL="342900" indent="-342900">
              <a:buAutoNum type="alphaLcParenR" startAt="2"/>
            </a:pPr>
            <a:r>
              <a:rPr lang="de-DE" sz="1600" dirty="0"/>
              <a:t>Gib an, wo f</a:t>
            </a:r>
            <a:r>
              <a:rPr lang="de-DE" sz="1600" baseline="-25000" dirty="0"/>
              <a:t>2</a:t>
            </a:r>
            <a:r>
              <a:rPr lang="de-DE" sz="1600" dirty="0"/>
              <a:t> und h</a:t>
            </a:r>
            <a:r>
              <a:rPr lang="de-DE" sz="1600" baseline="-25000" dirty="0"/>
              <a:t>2</a:t>
            </a:r>
            <a:r>
              <a:rPr lang="de-DE" sz="1600" dirty="0"/>
              <a:t> aufeinandertreffen.</a:t>
            </a:r>
          </a:p>
          <a:p>
            <a:pPr marL="342900" indent="-342900">
              <a:buAutoNum type="alphaLcParenR" startAt="2"/>
            </a:pPr>
            <a:r>
              <a:rPr lang="de-DE" sz="1600" dirty="0"/>
              <a:t>Gib an, wo sich g</a:t>
            </a:r>
            <a:r>
              <a:rPr lang="de-DE" sz="1600" baseline="-25000" dirty="0"/>
              <a:t>2</a:t>
            </a:r>
            <a:r>
              <a:rPr lang="de-DE" sz="1600" dirty="0"/>
              <a:t> und t</a:t>
            </a:r>
            <a:r>
              <a:rPr lang="de-DE" sz="1600" baseline="-25000" dirty="0"/>
              <a:t>1</a:t>
            </a:r>
            <a:r>
              <a:rPr lang="de-DE" sz="1600" dirty="0"/>
              <a:t> miteinander </a:t>
            </a:r>
            <a:br>
              <a:rPr lang="de-DE" sz="1600" dirty="0"/>
            </a:br>
            <a:r>
              <a:rPr lang="de-DE" sz="1600" dirty="0"/>
              <a:t>schneiden. 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07F5B40-EBD3-A3B0-10F0-1C335D24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Stellen und Schnittpunkte ablesen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A42497-5BE0-8247-8060-4F149C01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818" y="1240457"/>
            <a:ext cx="4112502" cy="4680000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056CDC98-AB72-9222-D7C1-15F5DDFAC65C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1</a:t>
            </a:r>
          </a:p>
        </p:txBody>
      </p:sp>
      <p:grpSp>
        <p:nvGrpSpPr>
          <p:cNvPr id="12" name="Knopf4">
            <a:extLst>
              <a:ext uri="{FF2B5EF4-FFF2-40B4-BE49-F238E27FC236}">
                <a16:creationId xmlns:a16="http://schemas.microsoft.com/office/drawing/2014/main" id="{899274FA-A64F-E85E-FAA2-A18E9330C9A8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4494E24-82AD-97F2-6CE3-161A87C88651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Ellipse 19">
              <a:extLst>
                <a:ext uri="{FF2B5EF4-FFF2-40B4-BE49-F238E27FC236}">
                  <a16:creationId xmlns:a16="http://schemas.microsoft.com/office/drawing/2014/main" id="{3A80B48F-A520-AF6B-EAE5-1AC760B7445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Knopf2">
            <a:extLst>
              <a:ext uri="{FF2B5EF4-FFF2-40B4-BE49-F238E27FC236}">
                <a16:creationId xmlns:a16="http://schemas.microsoft.com/office/drawing/2014/main" id="{253118A6-57F7-9584-6071-E66313C43D96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F65A458-6F4B-856F-2B8D-00234FC7A30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Ellipse 25">
              <a:extLst>
                <a:ext uri="{FF2B5EF4-FFF2-40B4-BE49-F238E27FC236}">
                  <a16:creationId xmlns:a16="http://schemas.microsoft.com/office/drawing/2014/main" id="{538C5141-5DBF-42BD-E808-70CCF193447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" name="Knopf1">
            <a:extLst>
              <a:ext uri="{FF2B5EF4-FFF2-40B4-BE49-F238E27FC236}">
                <a16:creationId xmlns:a16="http://schemas.microsoft.com/office/drawing/2014/main" id="{5D9688B1-ACEE-6712-C793-DB5DAA7B10DF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845D97C-A02E-2FA0-AAF9-12F212DE1C62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Ellipse 28">
              <a:extLst>
                <a:ext uri="{FF2B5EF4-FFF2-40B4-BE49-F238E27FC236}">
                  <a16:creationId xmlns:a16="http://schemas.microsoft.com/office/drawing/2014/main" id="{DEEE0CAE-A873-BD1A-243C-E7C21AB14C78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21" name="Hilfe 4 Grafik">
            <a:extLst>
              <a:ext uri="{FF2B5EF4-FFF2-40B4-BE49-F238E27FC236}">
                <a16:creationId xmlns:a16="http://schemas.microsoft.com/office/drawing/2014/main" id="{3FCB462C-8F22-D0FE-485B-30A35E2DC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4733" y="948486"/>
            <a:ext cx="7622231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22" name="Hilfe 2 Grafik">
            <a:extLst>
              <a:ext uri="{FF2B5EF4-FFF2-40B4-BE49-F238E27FC236}">
                <a16:creationId xmlns:a16="http://schemas.microsoft.com/office/drawing/2014/main" id="{29195460-5BDC-39C6-7556-77F25B97F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103" y="718808"/>
            <a:ext cx="760865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23" name="Hilfe 1 Grafik">
            <a:extLst>
              <a:ext uri="{FF2B5EF4-FFF2-40B4-BE49-F238E27FC236}">
                <a16:creationId xmlns:a16="http://schemas.microsoft.com/office/drawing/2014/main" id="{3FF076B4-650A-D24B-487E-91F464241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grpSp>
        <p:nvGrpSpPr>
          <p:cNvPr id="24" name="Knopf 8">
            <a:extLst>
              <a:ext uri="{FF2B5EF4-FFF2-40B4-BE49-F238E27FC236}">
                <a16:creationId xmlns:a16="http://schemas.microsoft.com/office/drawing/2014/main" id="{6ADF12A2-92C0-245F-A194-DFC9EA523C57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0E7436CC-23E0-7144-D5F5-21E5465B8CA5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Knop8">
              <a:extLst>
                <a:ext uri="{FF2B5EF4-FFF2-40B4-BE49-F238E27FC236}">
                  <a16:creationId xmlns:a16="http://schemas.microsoft.com/office/drawing/2014/main" id="{88ECADC5-058E-81D5-17AA-426A8D5BE787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27" name="Hilfe 8 Grafik">
            <a:extLst>
              <a:ext uri="{FF2B5EF4-FFF2-40B4-BE49-F238E27FC236}">
                <a16:creationId xmlns:a16="http://schemas.microsoft.com/office/drawing/2014/main" id="{1BA91D7F-7862-A958-B075-0467D56D8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E9BCD074-465F-0113-2D15-509921F2B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1863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88093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2.96296E-6 L 3.33333E-6 -2.9629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2.22222E-6 L -0.88093 2.22222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2.22222E-6 L 2.5641E-7 2.22222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B6B8F-B3DF-C21C-9D72-014EECEFF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3AB8660-28E0-C5CD-3EF5-B8B5A50377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193" y="1045049"/>
                <a:ext cx="9203968" cy="5192263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1</a:t>
                </a:r>
              </a:p>
              <a:p>
                <a:pPr marL="342900" indent="-342900">
                  <a:spcBef>
                    <a:spcPts val="0"/>
                  </a:spcBef>
                  <a:buAutoNum type="alphaLcParenR"/>
                </a:pPr>
                <a:r>
                  <a:rPr lang="de-DE" sz="1600" dirty="0"/>
                  <a:t>Gib die Nullstelle des Graphen von f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an. </a:t>
                </a:r>
              </a:p>
              <a:p>
                <a:pPr marL="0">
                  <a:spcBef>
                    <a:spcPts val="0"/>
                  </a:spcBef>
                </a:pPr>
                <a:r>
                  <a:rPr lang="de-DE" sz="1600" dirty="0"/>
                  <a:t>[vgl. MSA 2019 A2]</a:t>
                </a:r>
              </a:p>
              <a:p>
                <a:pPr marL="342900" indent="-342900">
                  <a:spcBef>
                    <a:spcPts val="0"/>
                  </a:spcBef>
                  <a:buFont typeface="+mj-lt"/>
                  <a:buAutoNum type="alphaLcParenR" startAt="2"/>
                </a:pPr>
                <a:r>
                  <a:rPr lang="de-DE" sz="1600" dirty="0"/>
                  <a:t>Gib den </a:t>
                </a:r>
                <a:r>
                  <a:rPr lang="de-DE" sz="1600" dirty="0" err="1"/>
                  <a:t>y</a:t>
                </a:r>
                <a:r>
                  <a:rPr lang="de-DE" sz="1600" dirty="0"/>
                  <a:t>-Achsenabschnitt von f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an.</a:t>
                </a:r>
              </a:p>
              <a:p>
                <a:pPr marL="342900" indent="-342900">
                  <a:spcBef>
                    <a:spcPts val="0"/>
                  </a:spcBef>
                  <a:buAutoNum type="alphaLcParenR" startAt="2"/>
                </a:pPr>
                <a:r>
                  <a:rPr lang="de-DE" sz="1600" dirty="0"/>
                  <a:t>Gib die Schnittpunkte von t</a:t>
                </a:r>
                <a:r>
                  <a:rPr lang="de-DE" sz="1600" baseline="-25000" dirty="0"/>
                  <a:t>1</a:t>
                </a:r>
                <a:r>
                  <a:rPr lang="de-DE" sz="1600" dirty="0"/>
                  <a:t> und g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mit </a:t>
                </a:r>
                <a:br>
                  <a:rPr lang="de-DE" sz="1600" dirty="0"/>
                </a:br>
                <a:r>
                  <a:rPr lang="de-DE" sz="1600" dirty="0"/>
                  <a:t>der x-Achse an.</a:t>
                </a:r>
              </a:p>
              <a:p>
                <a:pPr marL="342900" indent="-342900">
                  <a:spcBef>
                    <a:spcPts val="0"/>
                  </a:spcBef>
                  <a:buAutoNum type="alphaLcParenR" startAt="2"/>
                </a:pPr>
                <a:r>
                  <a:rPr lang="de-DE" sz="1600" dirty="0"/>
                  <a:t>Gib die Schnittpunkte von g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und h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mit </a:t>
                </a:r>
                <a:br>
                  <a:rPr lang="de-DE" sz="1600" dirty="0"/>
                </a:br>
                <a:r>
                  <a:rPr lang="de-DE" sz="1600" dirty="0"/>
                  <a:t>der y-Achse an. [vgl. MSA 2023 N A3]</a:t>
                </a:r>
              </a:p>
              <a:p>
                <a:pPr marL="342900" indent="-342900">
                  <a:spcBef>
                    <a:spcPts val="0"/>
                  </a:spcBef>
                  <a:buAutoNum type="alphaLcParenR" startAt="2"/>
                </a:pPr>
                <a:r>
                  <a:rPr lang="de-DE" sz="1600" dirty="0"/>
                  <a:t>Gib an, wo f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und h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aufeinandertreffen.</a:t>
                </a:r>
              </a:p>
              <a:p>
                <a:pPr marL="342900" indent="-342900">
                  <a:spcBef>
                    <a:spcPts val="0"/>
                  </a:spcBef>
                  <a:buAutoNum type="alphaLcParenR" startAt="2"/>
                </a:pPr>
                <a:r>
                  <a:rPr lang="de-DE" sz="1600" dirty="0"/>
                  <a:t>Gib an, wo sich g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und t</a:t>
                </a:r>
                <a:r>
                  <a:rPr lang="de-DE" sz="1600" baseline="-25000" dirty="0"/>
                  <a:t>1</a:t>
                </a:r>
                <a:r>
                  <a:rPr lang="de-DE" sz="1600" dirty="0"/>
                  <a:t> miteinander </a:t>
                </a:r>
                <a:br>
                  <a:rPr lang="de-DE" sz="1600" dirty="0"/>
                </a:br>
                <a:r>
                  <a:rPr lang="de-DE" sz="1600" dirty="0"/>
                  <a:t>schneiden.</a:t>
                </a:r>
              </a:p>
              <a:p>
                <a:pPr marL="0">
                  <a:spcBef>
                    <a:spcPts val="0"/>
                  </a:spcBef>
                </a:pPr>
                <a:r>
                  <a:rPr lang="de-DE" sz="1600" dirty="0"/>
                  <a:t> </a:t>
                </a:r>
                <a:endParaRPr lang="de-DE" sz="1000" dirty="0"/>
              </a:p>
              <a:p>
                <a:r>
                  <a:rPr lang="de-DE" sz="1600" u="sng" dirty="0"/>
                  <a:t>Lösungen:</a:t>
                </a:r>
              </a:p>
              <a:p>
                <a:r>
                  <a:rPr lang="de-DE" sz="1600" dirty="0"/>
                  <a:t>a)   x = 2</a:t>
                </a:r>
              </a:p>
              <a:p>
                <a:r>
                  <a:rPr lang="de-DE" sz="1600" dirty="0"/>
                  <a:t>b)   b = 4 </a:t>
                </a:r>
              </a:p>
              <a:p>
                <a:r>
                  <a:rPr lang="de-DE" sz="1600" dirty="0"/>
                  <a:t>c)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−4;0</m:t>
                        </m:r>
                      </m:e>
                    </m:d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;0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600" b="0" dirty="0"/>
              </a:p>
              <a:p>
                <a:r>
                  <a:rPr lang="de-DE" sz="1600" dirty="0"/>
                  <a:t>d)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de-DE" sz="1600" dirty="0"/>
              </a:p>
              <a:p>
                <a:r>
                  <a:rPr lang="de-DE" sz="1600" b="0" dirty="0" err="1"/>
                  <a:t>e</a:t>
                </a:r>
                <a:r>
                  <a:rPr lang="de-DE" sz="1600" b="0" dirty="0"/>
                  <a:t>)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(3;−2)</m:t>
                    </m:r>
                  </m:oMath>
                </a14:m>
                <a:endParaRPr lang="de-DE" sz="1600" dirty="0"/>
              </a:p>
              <a:p>
                <a:r>
                  <a:rPr lang="de-DE" sz="1600" dirty="0"/>
                  <a:t>f)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de-DE" sz="1600" i="0" smtClean="0">
                        <a:latin typeface="Cambria Math" panose="02040503050406030204" pitchFamily="18" charset="0"/>
                      </a:rPr>
                      <m:t>(2;3)</m:t>
                    </m:r>
                  </m:oMath>
                </a14:m>
                <a:r>
                  <a:rPr lang="de-DE" sz="1600" dirty="0"/>
                  <a:t>   </a:t>
                </a:r>
                <a:endParaRPr lang="ar-A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3AB8660-28E0-C5CD-3EF5-B8B5A50377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193" y="1045049"/>
                <a:ext cx="9203968" cy="51922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3">
            <a:extLst>
              <a:ext uri="{FF2B5EF4-FFF2-40B4-BE49-F238E27FC236}">
                <a16:creationId xmlns:a16="http://schemas.microsoft.com/office/drawing/2014/main" id="{F358E8B3-3C77-8870-DAA2-AF8358ECBB2F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1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4D77E3F-AAC8-E361-EE59-FAFCC994AF03}"/>
              </a:ext>
            </a:extLst>
          </p:cNvPr>
          <p:cNvGrpSpPr/>
          <p:nvPr/>
        </p:nvGrpSpPr>
        <p:grpSpPr>
          <a:xfrm>
            <a:off x="4952818" y="1242000"/>
            <a:ext cx="4112502" cy="4680000"/>
            <a:chOff x="4952818" y="1242000"/>
            <a:chExt cx="4112502" cy="46800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47F3622-9456-D0F2-B743-2EED4BF3B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818" y="1242000"/>
              <a:ext cx="4112502" cy="4680000"/>
            </a:xfrm>
            <a:prstGeom prst="rect">
              <a:avLst/>
            </a:prstGeom>
          </p:spPr>
        </p:pic>
        <p:sp>
          <p:nvSpPr>
            <p:cNvPr id="4" name="Geschweifte Klammer rechts 3">
              <a:extLst>
                <a:ext uri="{FF2B5EF4-FFF2-40B4-BE49-F238E27FC236}">
                  <a16:creationId xmlns:a16="http://schemas.microsoft.com/office/drawing/2014/main" id="{3D43E87C-4DCC-6E92-CBB9-463EDCCB3A10}"/>
                </a:ext>
              </a:extLst>
            </p:cNvPr>
            <p:cNvSpPr/>
            <p:nvPr/>
          </p:nvSpPr>
          <p:spPr>
            <a:xfrm rot="10800000">
              <a:off x="6984000" y="2232000"/>
              <a:ext cx="64656" cy="1692000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593D6C2-D614-FCA3-CE82-5036844D6371}"/>
                </a:ext>
              </a:extLst>
            </p:cNvPr>
            <p:cNvSpPr txBox="1"/>
            <p:nvPr/>
          </p:nvSpPr>
          <p:spPr>
            <a:xfrm>
              <a:off x="6388964" y="271091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solidFill>
                    <a:srgbClr val="FF0000"/>
                  </a:solidFill>
                </a:rPr>
                <a:t>n</a:t>
              </a:r>
              <a:r>
                <a:rPr lang="de-DE" sz="1600" b="1" dirty="0">
                  <a:solidFill>
                    <a:srgbClr val="FF0000"/>
                  </a:solidFill>
                </a:rPr>
                <a:t> = 4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F518E3D-D47C-607C-E8F0-C62074B0C962}"/>
                </a:ext>
              </a:extLst>
            </p:cNvPr>
            <p:cNvSpPr/>
            <p:nvPr/>
          </p:nvSpPr>
          <p:spPr>
            <a:xfrm>
              <a:off x="7855200" y="3906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99CECFC-1FBA-9316-5D9A-7F97E13A9106}"/>
                </a:ext>
              </a:extLst>
            </p:cNvPr>
            <p:cNvSpPr/>
            <p:nvPr/>
          </p:nvSpPr>
          <p:spPr>
            <a:xfrm>
              <a:off x="5328000" y="3906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EA1B073-0869-4AC8-F482-40081452F260}"/>
                </a:ext>
              </a:extLst>
            </p:cNvPr>
            <p:cNvSpPr/>
            <p:nvPr/>
          </p:nvSpPr>
          <p:spPr>
            <a:xfrm>
              <a:off x="7434000" y="3906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05834C-1A4B-3187-015E-A649DE24B144}"/>
                </a:ext>
              </a:extLst>
            </p:cNvPr>
            <p:cNvSpPr/>
            <p:nvPr/>
          </p:nvSpPr>
          <p:spPr>
            <a:xfrm>
              <a:off x="8274205" y="4752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38F869-1A92-A093-63AE-35F46BC3BC99}"/>
                </a:ext>
              </a:extLst>
            </p:cNvPr>
            <p:cNvSpPr/>
            <p:nvPr/>
          </p:nvSpPr>
          <p:spPr>
            <a:xfrm>
              <a:off x="7866000" y="2646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26F93AC-40E2-5FCB-48EA-BAF308BFC911}"/>
                </a:ext>
              </a:extLst>
            </p:cNvPr>
            <p:cNvSpPr txBox="1"/>
            <p:nvPr/>
          </p:nvSpPr>
          <p:spPr>
            <a:xfrm>
              <a:off x="7833320" y="3573016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FF0000"/>
                  </a:solidFill>
                </a:rPr>
                <a:t>x = 2</a:t>
              </a:r>
            </a:p>
          </p:txBody>
        </p:sp>
      </p:grp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FAEE98F4-C349-C113-5D3B-7D47E27C3A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80933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9F3D56D4-E571-3828-78F4-AF4D0EF942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1 </a:t>
                </a:r>
                <a:r>
                  <a:rPr lang="de-DE" sz="1600" dirty="0"/>
                  <a:t>[vgl. MSA 2022 A3]</a:t>
                </a:r>
                <a:endParaRPr lang="de-DE" sz="1600" b="1" dirty="0"/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Erstelle zu jeder Funktionsgleichung eine Wertetabelle und</a:t>
                </a:r>
                <a:br>
                  <a:rPr lang="de-DE" sz="1600" dirty="0"/>
                </a:br>
                <a:r>
                  <a:rPr lang="de-DE" sz="1600" dirty="0"/>
                  <a:t>zeichne die Funktionsgraphen in das Koordinatensystem ein.</a:t>
                </a:r>
              </a:p>
              <a:p>
                <a:pPr marL="3619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f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=3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−4</m:t>
                    </m:r>
                  </m:oMath>
                </a14:m>
                <a:r>
                  <a:rPr lang="de-DE" sz="1600" dirty="0">
                    <a:sym typeface="Wingdings" pitchFamily="2" charset="2"/>
                  </a:rPr>
                  <a:t> </a:t>
                </a:r>
              </a:p>
              <a:p>
                <a:pPr marL="3619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g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+4</m:t>
                    </m:r>
                  </m:oMath>
                </a14:m>
                <a:r>
                  <a:rPr lang="de-DE" sz="1600" dirty="0">
                    <a:sym typeface="Wingdings" pitchFamily="2" charset="2"/>
                  </a:rPr>
                  <a:t>		</a:t>
                </a:r>
              </a:p>
              <a:p>
                <a:pPr marL="3619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h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=−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4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+2</m:t>
                    </m:r>
                  </m:oMath>
                </a14:m>
                <a:r>
                  <a:rPr lang="de-DE" sz="1600" dirty="0">
                    <a:sym typeface="Wingdings" pitchFamily="2" charset="2"/>
                  </a:rPr>
                  <a:t> </a:t>
                </a:r>
              </a:p>
              <a:p>
                <a:pPr marL="3600">
                  <a:spcBef>
                    <a:spcPts val="0"/>
                  </a:spcBef>
                </a:pPr>
                <a:endParaRPr lang="de-DE" sz="1800" dirty="0">
                  <a:sym typeface="Wingdings" pitchFamily="2" charset="2"/>
                </a:endParaRPr>
              </a:p>
              <a:p>
                <a:pPr marL="3600">
                  <a:spcBef>
                    <a:spcPts val="0"/>
                  </a:spcBef>
                </a:pPr>
                <a:endParaRPr lang="de-DE" dirty="0">
                  <a:sym typeface="Wingdings" pitchFamily="2" charset="2"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9F3D56D4-E571-3828-78F4-AF4D0EF942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ACA8501F-C555-313F-ADDE-138DAB2B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Graphen zeichnen</a:t>
            </a:r>
          </a:p>
        </p:txBody>
      </p:sp>
      <p:grpSp>
        <p:nvGrpSpPr>
          <p:cNvPr id="19" name="Knopf5">
            <a:extLst>
              <a:ext uri="{FF2B5EF4-FFF2-40B4-BE49-F238E27FC236}">
                <a16:creationId xmlns:a16="http://schemas.microsoft.com/office/drawing/2014/main" id="{E9EE0F8E-154E-49BE-0EA6-D72077DAF1BA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719C4E6-9F0B-A05E-37B2-A950C21610A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6">
              <a:extLst>
                <a:ext uri="{FF2B5EF4-FFF2-40B4-BE49-F238E27FC236}">
                  <a16:creationId xmlns:a16="http://schemas.microsoft.com/office/drawing/2014/main" id="{448783D7-BE03-CF2D-4C42-966D9B749E11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Knopf3">
            <a:extLst>
              <a:ext uri="{FF2B5EF4-FFF2-40B4-BE49-F238E27FC236}">
                <a16:creationId xmlns:a16="http://schemas.microsoft.com/office/drawing/2014/main" id="{067C3C3E-CA00-47C7-8367-95A4A8EB3511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F919769-1EF6-89A0-1119-81C6D078ACA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Ellipse 22">
              <a:extLst>
                <a:ext uri="{FF2B5EF4-FFF2-40B4-BE49-F238E27FC236}">
                  <a16:creationId xmlns:a16="http://schemas.microsoft.com/office/drawing/2014/main" id="{5C76658A-FE6C-BD20-63AC-B7A345C50F42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0F6FB165-0AC9-E225-CA34-92601C709A12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74976528-8C19-9FC1-735B-AEAAF508329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3580EE01-168E-8771-561E-B10DB294663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5 Grafik">
            <a:extLst>
              <a:ext uri="{FF2B5EF4-FFF2-40B4-BE49-F238E27FC236}">
                <a16:creationId xmlns:a16="http://schemas.microsoft.com/office/drawing/2014/main" id="{AE098C97-6264-0866-6D9C-072717FA9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3378" y="990226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0" name="Hilfe 3 Grafik">
            <a:extLst>
              <a:ext uri="{FF2B5EF4-FFF2-40B4-BE49-F238E27FC236}">
                <a16:creationId xmlns:a16="http://schemas.microsoft.com/office/drawing/2014/main" id="{3C7F1D1E-EE91-FC24-E802-ED7552DF1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7" y="811696"/>
            <a:ext cx="760262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ABD09458-3AB5-0E10-6EDB-636099F95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0EE6556-4862-D38C-1264-D516A6FE3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710" y="1234973"/>
            <a:ext cx="3725577" cy="4680000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285A85B5-DD36-9FA8-B7AD-4860F920B45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2">
                <a:extLst>
                  <a:ext uri="{FF2B5EF4-FFF2-40B4-BE49-F238E27FC236}">
                    <a16:creationId xmlns:a16="http://schemas.microsoft.com/office/drawing/2014/main" id="{542D0AF2-B681-40BB-0D70-CEB6491135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6131128"/>
                  </p:ext>
                </p:extLst>
              </p:nvPr>
            </p:nvGraphicFramePr>
            <p:xfrm>
              <a:off x="254578" y="3718973"/>
              <a:ext cx="4032000" cy="14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de-DE" sz="14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4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de-DE" sz="14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3437917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05119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2">
                <a:extLst>
                  <a:ext uri="{FF2B5EF4-FFF2-40B4-BE49-F238E27FC236}">
                    <a16:creationId xmlns:a16="http://schemas.microsoft.com/office/drawing/2014/main" id="{542D0AF2-B681-40BB-0D70-CEB6491135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6131128"/>
                  </p:ext>
                </p:extLst>
              </p:nvPr>
            </p:nvGraphicFramePr>
            <p:xfrm>
              <a:off x="254578" y="3718973"/>
              <a:ext cx="4032000" cy="14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500" r="-697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2500" r="-597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7692" r="-51282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000" r="-4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00000" r="-3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0000" r="-2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615385" r="-10512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697500" r="-25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500" t="-100000" r="-697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2500" t="-100000" r="-597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7692" t="-100000" r="-51282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000" t="-100000" r="-4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615385" t="-100000" r="-10512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500" t="-207143" r="-697500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2500" t="-207143" r="-597500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0000" t="-207143" r="-200000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615385" t="-207143" r="-105128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697500" t="-207143" r="-2500" b="-10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3437917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500" t="-296552" r="-697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2500" t="-296552" r="-597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7692" t="-296552" r="-51282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615385" t="-296552" r="-10512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697500" t="-296552" r="-25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05119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ACFEFD62-BB39-4C82-CDCC-E8B5FBC13C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5568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-3.7037E-7 L -0.88093 -3.7037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7037E-7 L 2.5641E-7 -3.7037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3.7037E-6 L -0.88093 3.703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3.7037E-6 L 7.69231E-7 3.703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9F3D56D4-E571-3828-78F4-AF4D0EF942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1 </a:t>
                </a:r>
                <a:r>
                  <a:rPr lang="de-DE" sz="1600" dirty="0"/>
                  <a:t>[vgl. MSA 2022 A3]</a:t>
                </a:r>
                <a:endParaRPr lang="de-DE" sz="1600" b="1" dirty="0"/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Erstelle zu jeder Funktionsgleichung eine Wertetabelle und</a:t>
                </a:r>
                <a:br>
                  <a:rPr lang="de-DE" sz="1600" dirty="0"/>
                </a:br>
                <a:r>
                  <a:rPr lang="de-DE" sz="1600" dirty="0"/>
                  <a:t>zeichne die Funktionsgraphen in das Koordinatensystem ein.</a:t>
                </a:r>
              </a:p>
              <a:p>
                <a:pPr marL="3619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f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=3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−4</m:t>
                    </m:r>
                  </m:oMath>
                </a14:m>
                <a:r>
                  <a:rPr lang="de-DE" sz="1600" dirty="0">
                    <a:sym typeface="Wingdings" pitchFamily="2" charset="2"/>
                  </a:rPr>
                  <a:t> </a:t>
                </a:r>
              </a:p>
              <a:p>
                <a:pPr marL="3619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g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+4</m:t>
                    </m:r>
                  </m:oMath>
                </a14:m>
                <a:r>
                  <a:rPr lang="de-DE" sz="1600" dirty="0">
                    <a:sym typeface="Wingdings" pitchFamily="2" charset="2"/>
                  </a:rPr>
                  <a:t>		</a:t>
                </a:r>
              </a:p>
              <a:p>
                <a:pPr marL="3619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h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=−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4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de-DE" sz="1600" i="1">
                        <a:latin typeface="Cambria Math" panose="02040503050406030204" pitchFamily="18" charset="0"/>
                        <a:sym typeface="Wingdings" pitchFamily="2" charset="2"/>
                      </a:rPr>
                      <m:t>+2</m:t>
                    </m:r>
                  </m:oMath>
                </a14:m>
                <a:r>
                  <a:rPr lang="de-DE" sz="1600" dirty="0">
                    <a:sym typeface="Wingdings" pitchFamily="2" charset="2"/>
                  </a:rPr>
                  <a:t> </a:t>
                </a:r>
              </a:p>
              <a:p>
                <a:pPr marL="3600">
                  <a:spcBef>
                    <a:spcPts val="0"/>
                  </a:spcBef>
                </a:pPr>
                <a:endParaRPr lang="de-DE" sz="1800" dirty="0">
                  <a:sym typeface="Wingdings" pitchFamily="2" charset="2"/>
                </a:endParaRPr>
              </a:p>
              <a:p>
                <a:pPr marL="3600">
                  <a:spcBef>
                    <a:spcPts val="0"/>
                  </a:spcBef>
                </a:pPr>
                <a:endParaRPr lang="de-DE" dirty="0">
                  <a:sym typeface="Wingdings" pitchFamily="2" charset="2"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9F3D56D4-E571-3828-78F4-AF4D0EF942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2275A0-20F2-A581-28DC-43FA6EA8D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9" name="Knopf5">
            <a:extLst>
              <a:ext uri="{FF2B5EF4-FFF2-40B4-BE49-F238E27FC236}">
                <a16:creationId xmlns:a16="http://schemas.microsoft.com/office/drawing/2014/main" id="{E9EE0F8E-154E-49BE-0EA6-D72077DAF1BA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719C4E6-9F0B-A05E-37B2-A950C21610A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6">
              <a:extLst>
                <a:ext uri="{FF2B5EF4-FFF2-40B4-BE49-F238E27FC236}">
                  <a16:creationId xmlns:a16="http://schemas.microsoft.com/office/drawing/2014/main" id="{448783D7-BE03-CF2D-4C42-966D9B749E11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Knopf3">
            <a:extLst>
              <a:ext uri="{FF2B5EF4-FFF2-40B4-BE49-F238E27FC236}">
                <a16:creationId xmlns:a16="http://schemas.microsoft.com/office/drawing/2014/main" id="{067C3C3E-CA00-47C7-8367-95A4A8EB3511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F919769-1EF6-89A0-1119-81C6D078ACA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Ellipse 22">
              <a:extLst>
                <a:ext uri="{FF2B5EF4-FFF2-40B4-BE49-F238E27FC236}">
                  <a16:creationId xmlns:a16="http://schemas.microsoft.com/office/drawing/2014/main" id="{5C76658A-FE6C-BD20-63AC-B7A345C50F42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0F6FB165-0AC9-E225-CA34-92601C709A12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74976528-8C19-9FC1-735B-AEAAF508329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3580EE01-168E-8771-561E-B10DB294663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5 Grafik">
            <a:extLst>
              <a:ext uri="{FF2B5EF4-FFF2-40B4-BE49-F238E27FC236}">
                <a16:creationId xmlns:a16="http://schemas.microsoft.com/office/drawing/2014/main" id="{AE098C97-6264-0866-6D9C-072717FA9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3378" y="990226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0" name="Hilfe 3 Grafik">
            <a:extLst>
              <a:ext uri="{FF2B5EF4-FFF2-40B4-BE49-F238E27FC236}">
                <a16:creationId xmlns:a16="http://schemas.microsoft.com/office/drawing/2014/main" id="{3C7F1D1E-EE91-FC24-E802-ED7552DF1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7" y="811696"/>
            <a:ext cx="760262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ABD09458-3AB5-0E10-6EDB-636099F95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285A85B5-DD36-9FA8-B7AD-4860F920B45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id="{3FBC4A89-79CB-A7B1-7DC7-0B40688C1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1732292"/>
                  </p:ext>
                </p:extLst>
              </p:nvPr>
            </p:nvGraphicFramePr>
            <p:xfrm>
              <a:off x="416720" y="3573176"/>
              <a:ext cx="4032000" cy="14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de-DE" sz="14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4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de-DE" sz="14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3437917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05119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id="{3FBC4A89-79CB-A7B1-7DC7-0B40688C1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1732292"/>
                  </p:ext>
                </p:extLst>
              </p:nvPr>
            </p:nvGraphicFramePr>
            <p:xfrm>
              <a:off x="416720" y="3573176"/>
              <a:ext cx="4032000" cy="14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3448" r="-700000" b="-2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000" t="-3448" r="-600000" b="-2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3448" r="-500000" b="-2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000" t="-3448" r="-400000" b="-2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0256" t="-3448" r="-310256" b="-2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97500" t="-3448" r="-202500" b="-2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97500" t="-3448" r="-102500" b="-2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97500" t="-3448" r="-2500" b="-2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107143" r="-700000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000" t="-107143" r="-600000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107143" r="-500000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000" t="-107143" r="-400000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0256" t="-107143" r="-310256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97500" t="-107143" r="-202500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97500" t="-107143" r="-102500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97500" t="-107143" r="-2500" b="-20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200000" r="-7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000" t="-200000" r="-6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200000" r="-5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000" t="-200000" r="-4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0256" t="-200000" r="-3102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97500" t="-200000" r="-20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97500" t="-200000" r="-10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97500" t="-200000" r="-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3437917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310714" r="-700000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000" t="-310714" r="-600000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310714" r="-500000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000" t="-310714" r="-400000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0256" t="-310714" r="-310256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97500" t="-310714" r="-202500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97500" t="-310714" r="-102500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97500" t="-310714" r="-2500" b="-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051193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04F0C515-81F5-4F78-EF14-4F4350E39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7282" y="1200792"/>
            <a:ext cx="3529598" cy="4680000"/>
          </a:xfrm>
          <a:prstGeom prst="rect">
            <a:avLst/>
          </a:prstGeom>
        </p:spPr>
      </p:pic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0C6EB577-BDC6-10AB-F977-E8341A58B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2905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-3.7037E-7 L -0.88093 -3.7037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7037E-7 L 2.5641E-7 -3.7037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3.7037E-6 L -0.88093 3.703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3.7037E-6 L 7.69231E-7 3.703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E6C944B6-FEBB-E186-0F45-B2FBF08FAC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45049"/>
                <a:ext cx="9203968" cy="5174278"/>
              </a:xfrm>
            </p:spPr>
            <p:txBody>
              <a:bodyPr/>
              <a:lstStyle/>
              <a:p>
                <a:pPr algn="l">
                  <a:spcBef>
                    <a:spcPts val="300"/>
                  </a:spcBef>
                  <a:defRPr sz="1600" b="0"/>
                </a:pPr>
                <a:r>
                  <a:rPr lang="de-DE" sz="1600" b="1" dirty="0">
                    <a:solidFill>
                      <a:schemeClr val="tx1"/>
                    </a:solidFill>
                  </a:rPr>
                  <a:t>Aufgabe 1 </a:t>
                </a:r>
                <a:r>
                  <a:rPr lang="de-DE" sz="1600" dirty="0">
                    <a:solidFill>
                      <a:schemeClr val="tx1"/>
                    </a:solidFill>
                  </a:rPr>
                  <a:t>[vgl. MSA 2016 Basisaufgaben] </a:t>
                </a:r>
              </a:p>
              <a:p>
                <a:pPr algn="l">
                  <a:spcBef>
                    <a:spcPts val="300"/>
                  </a:spcBef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Gib an, welche Graphen steigen und welche fallen.</a:t>
                </a:r>
              </a:p>
              <a:p>
                <a:pPr algn="l">
                  <a:spcBef>
                    <a:spcPts val="300"/>
                  </a:spcBef>
                  <a:defRPr sz="1600" b="0"/>
                </a:pPr>
                <a:endParaRPr lang="de-DE" sz="1600" dirty="0">
                  <a:solidFill>
                    <a:schemeClr val="tx1"/>
                  </a:solidFill>
                </a:endParaRPr>
              </a:p>
              <a:p>
                <a:pPr>
                  <a:defRPr sz="1600" b="0"/>
                </a:pPr>
                <a:r>
                  <a:rPr lang="de-DE" sz="1600" b="1" dirty="0">
                    <a:solidFill>
                      <a:schemeClr val="tx1"/>
                    </a:solidFill>
                  </a:rPr>
                  <a:t>Aufgabe 2</a:t>
                </a:r>
                <a:r>
                  <a:rPr lang="de-DE" sz="1600" dirty="0">
                    <a:solidFill>
                      <a:schemeClr val="tx1"/>
                    </a:solidFill>
                  </a:rPr>
                  <a:t> [vgl. MSA 2019 A2]</a:t>
                </a:r>
                <a:endParaRPr lang="de-DE" sz="1600" b="1" dirty="0">
                  <a:solidFill>
                    <a:schemeClr val="tx1"/>
                  </a:solidFill>
                </a:endParaRPr>
              </a:p>
              <a:p>
                <a:pPr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Ordne die folgenden Funktionsgleichungen den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Graphen zu.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endParaRPr lang="de-DE" sz="500" dirty="0">
                  <a:solidFill>
                    <a:schemeClr val="tx1"/>
                  </a:solidFill>
                </a:endParaRPr>
              </a:p>
              <a:p>
                <a:pPr lvl="2">
                  <a:spcBef>
                    <a:spcPts val="300"/>
                  </a:spcBef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(1)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−3</m:t>
                    </m:r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de-DE" sz="1600" dirty="0">
                  <a:solidFill>
                    <a:schemeClr val="tx1"/>
                  </a:solidFill>
                </a:endParaRPr>
              </a:p>
              <a:p>
                <a:pPr lvl="2"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(2)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−3</m:t>
                    </m:r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endParaRPr lang="de-DE" sz="1600" dirty="0">
                  <a:solidFill>
                    <a:schemeClr val="tx1"/>
                  </a:solidFill>
                </a:endParaRPr>
              </a:p>
              <a:p>
                <a:pPr lvl="2"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(3)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de-DE" sz="1600" dirty="0">
                  <a:solidFill>
                    <a:schemeClr val="tx1"/>
                  </a:solidFill>
                </a:endParaRPr>
              </a:p>
              <a:p>
                <a:pPr lvl="2"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(4)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600" dirty="0">
                  <a:solidFill>
                    <a:schemeClr val="tx1"/>
                  </a:solidFill>
                </a:endParaRPr>
              </a:p>
              <a:p>
                <a:pPr lvl="2">
                  <a:spcBef>
                    <a:spcPts val="300"/>
                  </a:spcBef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(5)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de-DE" sz="1600" dirty="0">
                  <a:solidFill>
                    <a:schemeClr val="tx1"/>
                  </a:solidFill>
                </a:endParaRPr>
              </a:p>
              <a:p>
                <a:pPr lvl="2"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(6)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−1 </m:t>
                    </m:r>
                  </m:oMath>
                </a14:m>
                <a:endParaRPr lang="de-DE" sz="1600" dirty="0">
                  <a:solidFill>
                    <a:schemeClr val="tx1"/>
                  </a:solidFill>
                </a:endParaRPr>
              </a:p>
              <a:p>
                <a:pPr lvl="2">
                  <a:spcBef>
                    <a:spcPts val="300"/>
                  </a:spcBef>
                  <a:defRPr sz="1600" b="0"/>
                </a:pPr>
                <a:r>
                  <a:rPr lang="de-DE" sz="1600" dirty="0">
                    <a:solidFill>
                      <a:schemeClr val="tx1"/>
                    </a:solidFill>
                  </a:rPr>
                  <a:t>(7)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2</m:t>
                    </m:r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600" dirty="0">
                  <a:solidFill>
                    <a:schemeClr val="tx1"/>
                  </a:solidFill>
                </a:endParaRPr>
              </a:p>
              <a:p>
                <a:pPr algn="l">
                  <a:spcBef>
                    <a:spcPts val="300"/>
                  </a:spcBef>
                  <a:defRPr sz="1600" b="0"/>
                </a:pPr>
                <a:endParaRPr lang="de-DE" sz="1600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E6C944B6-FEBB-E186-0F45-B2FBF08FAC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45049"/>
                <a:ext cx="9203968" cy="517427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F61C367E-E6D3-0F34-1334-ED2C2231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Funktionsgleichungen zuordnen</a:t>
            </a:r>
          </a:p>
        </p:txBody>
      </p:sp>
      <p:grpSp>
        <p:nvGrpSpPr>
          <p:cNvPr id="19" name="Knopf5">
            <a:extLst>
              <a:ext uri="{FF2B5EF4-FFF2-40B4-BE49-F238E27FC236}">
                <a16:creationId xmlns:a16="http://schemas.microsoft.com/office/drawing/2014/main" id="{086931E6-2EF4-4CF3-7AEE-EB97C9042E72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3A88810-6C29-F8BB-5376-18DE605A063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6">
              <a:extLst>
                <a:ext uri="{FF2B5EF4-FFF2-40B4-BE49-F238E27FC236}">
                  <a16:creationId xmlns:a16="http://schemas.microsoft.com/office/drawing/2014/main" id="{DFC03738-32D9-D75C-ABAC-57DFA810B33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Knopf4">
            <a:extLst>
              <a:ext uri="{FF2B5EF4-FFF2-40B4-BE49-F238E27FC236}">
                <a16:creationId xmlns:a16="http://schemas.microsoft.com/office/drawing/2014/main" id="{B5AA336B-6067-CE93-3657-44F4304AFB3B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D0D101A4-BBEA-7F35-4476-A655D1FDE88A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Ellipse 19">
              <a:extLst>
                <a:ext uri="{FF2B5EF4-FFF2-40B4-BE49-F238E27FC236}">
                  <a16:creationId xmlns:a16="http://schemas.microsoft.com/office/drawing/2014/main" id="{CAB1CAC3-9AE1-9696-626E-1E064E2EC73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51FDE7D0-2865-C272-17F2-317ABD498C6E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37EB08EA-C1C4-1210-8C5F-B29FC8691A3A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1D9D5A29-1B64-F8EA-1E4E-9C7D6B8C0E1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5 Grafik">
            <a:extLst>
              <a:ext uri="{FF2B5EF4-FFF2-40B4-BE49-F238E27FC236}">
                <a16:creationId xmlns:a16="http://schemas.microsoft.com/office/drawing/2014/main" id="{21023FC8-55C5-1BB2-C43C-350DBB45C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4471" y="935608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39" name="Hilfe 4 Grafik">
            <a:extLst>
              <a:ext uri="{FF2B5EF4-FFF2-40B4-BE49-F238E27FC236}">
                <a16:creationId xmlns:a16="http://schemas.microsoft.com/office/drawing/2014/main" id="{A24960DB-8C2A-499D-8904-4F788DA4F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3233" y="781881"/>
            <a:ext cx="7582490" cy="4825221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348903EC-A938-E270-A816-17821BE9A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2831BD-6857-BF09-399C-96F5C7798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963" y="1234973"/>
            <a:ext cx="3725581" cy="4680000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1D72FFE3-5CB1-A3BB-BF7C-F94948D75B66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3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E06E544-BE43-1D20-98AE-694D009210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62658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4.07407E-6 L -0.88092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2 4.07407E-6 L -4.61538E-6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7.40741E-7 L -0.88093 -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7.40741E-7 L 4.10256E-6 -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6C944B6-FEBB-E186-0F45-B2FBF08FA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spcBef>
                <a:spcPts val="300"/>
              </a:spcBef>
              <a:defRPr sz="1600" b="0"/>
            </a:pPr>
            <a:r>
              <a:rPr lang="de-DE" sz="1600" b="1" dirty="0">
                <a:solidFill>
                  <a:schemeClr val="tx1"/>
                </a:solidFill>
              </a:rPr>
              <a:t>Aufgabe 1 und Aufgabe 2</a:t>
            </a:r>
          </a:p>
          <a:p>
            <a:pPr>
              <a:defRPr sz="1600" b="0"/>
            </a:pPr>
            <a:endParaRPr lang="de-DE" sz="1600" dirty="0">
              <a:solidFill>
                <a:schemeClr val="tx1"/>
              </a:solidFill>
            </a:endParaRPr>
          </a:p>
          <a:p>
            <a:pPr algn="l">
              <a:spcBef>
                <a:spcPts val="300"/>
              </a:spcBef>
              <a:defRPr sz="1600" b="0"/>
            </a:pPr>
            <a:endParaRPr lang="de-DE" sz="1600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293A45-F106-10F2-1921-644B3D03A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9" name="Knopf5">
            <a:extLst>
              <a:ext uri="{FF2B5EF4-FFF2-40B4-BE49-F238E27FC236}">
                <a16:creationId xmlns:a16="http://schemas.microsoft.com/office/drawing/2014/main" id="{086931E6-2EF4-4CF3-7AEE-EB97C9042E72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3A88810-6C29-F8BB-5376-18DE605A063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6">
              <a:extLst>
                <a:ext uri="{FF2B5EF4-FFF2-40B4-BE49-F238E27FC236}">
                  <a16:creationId xmlns:a16="http://schemas.microsoft.com/office/drawing/2014/main" id="{DFC03738-32D9-D75C-ABAC-57DFA810B33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Knopf4">
            <a:extLst>
              <a:ext uri="{FF2B5EF4-FFF2-40B4-BE49-F238E27FC236}">
                <a16:creationId xmlns:a16="http://schemas.microsoft.com/office/drawing/2014/main" id="{B5AA336B-6067-CE93-3657-44F4304AFB3B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D0D101A4-BBEA-7F35-4476-A655D1FDE88A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Ellipse 19">
              <a:extLst>
                <a:ext uri="{FF2B5EF4-FFF2-40B4-BE49-F238E27FC236}">
                  <a16:creationId xmlns:a16="http://schemas.microsoft.com/office/drawing/2014/main" id="{CAB1CAC3-9AE1-9696-626E-1E064E2EC73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51FDE7D0-2865-C272-17F2-317ABD498C6E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37EB08EA-C1C4-1210-8C5F-B29FC8691A3A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1D9D5A29-1B64-F8EA-1E4E-9C7D6B8C0E1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5 Grafik">
            <a:extLst>
              <a:ext uri="{FF2B5EF4-FFF2-40B4-BE49-F238E27FC236}">
                <a16:creationId xmlns:a16="http://schemas.microsoft.com/office/drawing/2014/main" id="{21023FC8-55C5-1BB2-C43C-350DBB45C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4471" y="935608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39" name="Hilfe 4 Grafik">
            <a:extLst>
              <a:ext uri="{FF2B5EF4-FFF2-40B4-BE49-F238E27FC236}">
                <a16:creationId xmlns:a16="http://schemas.microsoft.com/office/drawing/2014/main" id="{A24960DB-8C2A-499D-8904-4F788DA4F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3233" y="781881"/>
            <a:ext cx="7582490" cy="4825221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348903EC-A938-E270-A816-17821BE9A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2831BD-6857-BF09-399C-96F5C7798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056" y="1196752"/>
            <a:ext cx="3725581" cy="4680000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1D72FFE3-5CB1-A3BB-BF7C-F94948D75B66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Inhaltsplatzhalter 4">
                <a:extLst>
                  <a:ext uri="{FF2B5EF4-FFF2-40B4-BE49-F238E27FC236}">
                    <a16:creationId xmlns:a16="http://schemas.microsoft.com/office/drawing/2014/main" id="{5C6DE1E7-B67C-81B0-FFF3-CA7962FB627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64897160"/>
                  </p:ext>
                </p:extLst>
              </p:nvPr>
            </p:nvGraphicFramePr>
            <p:xfrm>
              <a:off x="107792" y="1495523"/>
              <a:ext cx="535976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3509">
                      <a:extLst>
                        <a:ext uri="{9D8B030D-6E8A-4147-A177-3AD203B41FA5}">
                          <a16:colId xmlns:a16="http://schemas.microsoft.com/office/drawing/2014/main" val="222205466"/>
                        </a:ext>
                      </a:extLst>
                    </a:gridCol>
                    <a:gridCol w="943509">
                      <a:extLst>
                        <a:ext uri="{9D8B030D-6E8A-4147-A177-3AD203B41FA5}">
                          <a16:colId xmlns:a16="http://schemas.microsoft.com/office/drawing/2014/main" val="1876758405"/>
                        </a:ext>
                      </a:extLst>
                    </a:gridCol>
                    <a:gridCol w="1364637">
                      <a:extLst>
                        <a:ext uri="{9D8B030D-6E8A-4147-A177-3AD203B41FA5}">
                          <a16:colId xmlns:a16="http://schemas.microsoft.com/office/drawing/2014/main" val="2080422142"/>
                        </a:ext>
                      </a:extLst>
                    </a:gridCol>
                    <a:gridCol w="2108114">
                      <a:extLst>
                        <a:ext uri="{9D8B030D-6E8A-4147-A177-3AD203B41FA5}">
                          <a16:colId xmlns:a16="http://schemas.microsoft.com/office/drawing/2014/main" val="37044914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Nummer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Eigenschaft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4103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fallend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de-DE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−</m:t>
                                </m:r>
                                <m:r>
                                  <a:rPr lang="de-DE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17165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(6)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err="1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steigend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de-DE" sz="1600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600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−1 </m:t>
                                </m:r>
                              </m:oMath>
                            </m:oMathPara>
                          </a14:m>
                          <a:endParaRPr lang="de-DE" sz="16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2875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(2)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fallend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de-DE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−3</m:t>
                                </m:r>
                                <m:r>
                                  <a:rPr lang="de-DE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92673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(7)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steigend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= 2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de-DE" sz="16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2056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Inhaltsplatzhalter 4">
                <a:extLst>
                  <a:ext uri="{FF2B5EF4-FFF2-40B4-BE49-F238E27FC236}">
                    <a16:creationId xmlns:a16="http://schemas.microsoft.com/office/drawing/2014/main" id="{5C6DE1E7-B67C-81B0-FFF3-CA7962FB627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64897160"/>
                  </p:ext>
                </p:extLst>
              </p:nvPr>
            </p:nvGraphicFramePr>
            <p:xfrm>
              <a:off x="107792" y="1495523"/>
              <a:ext cx="535976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3509">
                      <a:extLst>
                        <a:ext uri="{9D8B030D-6E8A-4147-A177-3AD203B41FA5}">
                          <a16:colId xmlns:a16="http://schemas.microsoft.com/office/drawing/2014/main" val="222205466"/>
                        </a:ext>
                      </a:extLst>
                    </a:gridCol>
                    <a:gridCol w="943509">
                      <a:extLst>
                        <a:ext uri="{9D8B030D-6E8A-4147-A177-3AD203B41FA5}">
                          <a16:colId xmlns:a16="http://schemas.microsoft.com/office/drawing/2014/main" val="1876758405"/>
                        </a:ext>
                      </a:extLst>
                    </a:gridCol>
                    <a:gridCol w="1364637">
                      <a:extLst>
                        <a:ext uri="{9D8B030D-6E8A-4147-A177-3AD203B41FA5}">
                          <a16:colId xmlns:a16="http://schemas.microsoft.com/office/drawing/2014/main" val="2080422142"/>
                        </a:ext>
                      </a:extLst>
                    </a:gridCol>
                    <a:gridCol w="2108114">
                      <a:extLst>
                        <a:ext uri="{9D8B030D-6E8A-4147-A177-3AD203B41FA5}">
                          <a16:colId xmlns:a16="http://schemas.microsoft.com/office/drawing/2014/main" val="37044914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Nummer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Eigenschaft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4103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fallend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55422" t="-100000" r="-602" b="-3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17165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(6)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err="1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steigend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55422" t="-206897" r="-602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2875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(2)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fallend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55422" t="-296667" r="-602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92673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(7)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steigend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55422" t="-410345" r="-602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20561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422CBF99-9A96-6B8C-3A2A-907CB2C3C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98118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4.07407E-6 L -0.88092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2 4.07407E-6 L -4.61538E-6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7.40741E-7 L -0.88093 -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7.40741E-7 L 4.10256E-6 -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C17F451-9AA9-43E7-A45C-A4606FF8B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2022 N A3]</a:t>
                </a:r>
              </a:p>
              <a:p>
                <a:r>
                  <a:rPr lang="de-DE" sz="1600" dirty="0"/>
                  <a:t>Bestimme die Funktionsgleichungen der abgebildeten </a:t>
                </a:r>
              </a:p>
              <a:p>
                <a:r>
                  <a:rPr lang="de-DE" sz="1600" dirty="0"/>
                  <a:t>sechs Funktionsgraphen.</a:t>
                </a:r>
              </a:p>
              <a:p>
                <a:endParaRPr lang="de-DE" sz="1600" dirty="0"/>
              </a:p>
              <a:p>
                <a:r>
                  <a:rPr lang="de-DE" sz="16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2</a:t>
                </a:r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[MSA 2018 N A5]</a:t>
                </a:r>
              </a:p>
              <a:p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Gib jeweils den Anstieg m der Geraden mit folgenden</a:t>
                </a:r>
              </a:p>
              <a:p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Gleichungen an.</a:t>
                </a:r>
              </a:p>
              <a:p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de-DE" sz="1600" dirty="0">
                    <a:effectLst/>
                  </a:rPr>
                  <a:t> </a:t>
                </a:r>
                <a:endParaRPr lang="de-DE" sz="1600" dirty="0">
                  <a:effectLst/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)=−3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de-DE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de-DE" sz="1600" b="1" dirty="0"/>
              </a:p>
              <a:p>
                <a:endParaRPr lang="de-DE" sz="1600" b="1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C17F451-9AA9-43E7-A45C-A4606FF8B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1DEE9EEF-09DA-5208-2158-A5D56444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Funktionsgleichungen bestimmen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0CA927-EC58-E6D1-8F70-C46DAD21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784" y="1293107"/>
            <a:ext cx="4112504" cy="4680000"/>
          </a:xfrm>
          <a:prstGeom prst="rect">
            <a:avLst/>
          </a:prstGeom>
        </p:spPr>
      </p:pic>
      <p:grpSp>
        <p:nvGrpSpPr>
          <p:cNvPr id="20" name="Knopf5">
            <a:extLst>
              <a:ext uri="{FF2B5EF4-FFF2-40B4-BE49-F238E27FC236}">
                <a16:creationId xmlns:a16="http://schemas.microsoft.com/office/drawing/2014/main" id="{2C63D4E2-CCA6-5CF3-C9D3-FB70E04C537B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D4254EA3-A83B-B1B5-F8D3-FED5C972FD16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Ellipse 16">
              <a:extLst>
                <a:ext uri="{FF2B5EF4-FFF2-40B4-BE49-F238E27FC236}">
                  <a16:creationId xmlns:a16="http://schemas.microsoft.com/office/drawing/2014/main" id="{E06D153F-EBA0-8F5C-DB7B-C23B9CB76C5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Knopf4">
            <a:extLst>
              <a:ext uri="{FF2B5EF4-FFF2-40B4-BE49-F238E27FC236}">
                <a16:creationId xmlns:a16="http://schemas.microsoft.com/office/drawing/2014/main" id="{1361EED0-39EE-10B2-6BD2-F985A4EF3362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9D874034-FAAF-7B72-68DD-92B4B5E13B76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Ellipse 19">
              <a:extLst>
                <a:ext uri="{FF2B5EF4-FFF2-40B4-BE49-F238E27FC236}">
                  <a16:creationId xmlns:a16="http://schemas.microsoft.com/office/drawing/2014/main" id="{A10B3B6A-F8AD-3A18-A82C-8AA9076EFD4F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098D0119-E7ED-D14D-E98B-A219F09BA30A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F8A24835-9870-77AE-BC49-D31642FDBF2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3E96C614-E59B-7168-125C-BC2D098B78A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9" name="Hilfe 5 Grafik">
            <a:extLst>
              <a:ext uri="{FF2B5EF4-FFF2-40B4-BE49-F238E27FC236}">
                <a16:creationId xmlns:a16="http://schemas.microsoft.com/office/drawing/2014/main" id="{B04C63A9-C505-A54E-522D-74FA0B9A1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7704" y="944264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0" name="Hilfe 4 Grafik">
            <a:extLst>
              <a:ext uri="{FF2B5EF4-FFF2-40B4-BE49-F238E27FC236}">
                <a16:creationId xmlns:a16="http://schemas.microsoft.com/office/drawing/2014/main" id="{D5ABEF1B-BCFC-28A1-9E55-DC7CDF963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4268" y="781881"/>
            <a:ext cx="7582490" cy="4825221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627C3137-0ABB-522A-112C-50EF27CAB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2AC3A301-880B-C3B2-C01E-1FDFC4D6501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4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594C4E1F-F360-BBB5-406B-06E365E52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29960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88093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0 -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7.40741E-7 L -0.88093 -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7.40741E-7 L 4.10256E-6 -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C17F451-9AA9-43E7-A45C-A4606FF8B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2022 N A3]</a:t>
                </a:r>
              </a:p>
              <a:p>
                <a:r>
                  <a:rPr lang="de-DE" sz="1600" dirty="0"/>
                  <a:t>Bestimme die Funktionsgleichungen der abgebildeten </a:t>
                </a:r>
              </a:p>
              <a:p>
                <a:r>
                  <a:rPr lang="de-DE" sz="1600" dirty="0"/>
                  <a:t>sechs Funktionsgraphen.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sz="16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sz="16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=−3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sz="1600" dirty="0"/>
                  <a:t>    </a:t>
                </a:r>
                <a:endParaRPr lang="ar-A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r>
                  <a:rPr lang="de-DE" sz="16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Aufgabe 2</a:t>
                </a:r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[MSA 2018 N A5]</a:t>
                </a:r>
              </a:p>
              <a:p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Gib jeweils den Anstieg m der Geraden mit folgenden</a:t>
                </a:r>
              </a:p>
              <a:p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Gleichungen an.</a:t>
                </a:r>
              </a:p>
              <a:p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de-DE" sz="1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+2   </m:t>
                    </m:r>
                  </m:oMath>
                </a14:m>
                <a:r>
                  <a:rPr lang="de-DE" sz="1600" dirty="0">
                    <a:effectLst/>
                  </a:rPr>
                  <a:t> 		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endParaRPr lang="de-DE" sz="1600" dirty="0">
                  <a:effectLst/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)=−3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de-DE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−3</m:t>
                    </m:r>
                  </m:oMath>
                </a14:m>
                <a:endParaRPr lang="de-DE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de-DE" sz="1600" b="1" dirty="0"/>
              </a:p>
              <a:p>
                <a:endParaRPr lang="de-DE" sz="1600" b="1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C17F451-9AA9-43E7-A45C-A4606FF8B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A51060-4BAB-A201-FAB0-DA63D74CB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0CA927-EC58-E6D1-8F70-C46DAD21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784" y="1293107"/>
            <a:ext cx="4112504" cy="4680000"/>
          </a:xfrm>
          <a:prstGeom prst="rect">
            <a:avLst/>
          </a:prstGeom>
        </p:spPr>
      </p:pic>
      <p:grpSp>
        <p:nvGrpSpPr>
          <p:cNvPr id="20" name="Knopf5">
            <a:extLst>
              <a:ext uri="{FF2B5EF4-FFF2-40B4-BE49-F238E27FC236}">
                <a16:creationId xmlns:a16="http://schemas.microsoft.com/office/drawing/2014/main" id="{2C63D4E2-CCA6-5CF3-C9D3-FB70E04C537B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D4254EA3-A83B-B1B5-F8D3-FED5C972FD16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Ellipse 16">
              <a:extLst>
                <a:ext uri="{FF2B5EF4-FFF2-40B4-BE49-F238E27FC236}">
                  <a16:creationId xmlns:a16="http://schemas.microsoft.com/office/drawing/2014/main" id="{E06D153F-EBA0-8F5C-DB7B-C23B9CB76C5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Knopf4">
            <a:extLst>
              <a:ext uri="{FF2B5EF4-FFF2-40B4-BE49-F238E27FC236}">
                <a16:creationId xmlns:a16="http://schemas.microsoft.com/office/drawing/2014/main" id="{1361EED0-39EE-10B2-6BD2-F985A4EF3362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9D874034-FAAF-7B72-68DD-92B4B5E13B76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Ellipse 19">
              <a:extLst>
                <a:ext uri="{FF2B5EF4-FFF2-40B4-BE49-F238E27FC236}">
                  <a16:creationId xmlns:a16="http://schemas.microsoft.com/office/drawing/2014/main" id="{A10B3B6A-F8AD-3A18-A82C-8AA9076EFD4F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098D0119-E7ED-D14D-E98B-A219F09BA30A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F8A24835-9870-77AE-BC49-D31642FDBF2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3E96C614-E59B-7168-125C-BC2D098B78A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9" name="Hilfe 5 Grafik">
            <a:extLst>
              <a:ext uri="{FF2B5EF4-FFF2-40B4-BE49-F238E27FC236}">
                <a16:creationId xmlns:a16="http://schemas.microsoft.com/office/drawing/2014/main" id="{B04C63A9-C505-A54E-522D-74FA0B9A1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7704" y="944264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0" name="Hilfe 4 Grafik">
            <a:extLst>
              <a:ext uri="{FF2B5EF4-FFF2-40B4-BE49-F238E27FC236}">
                <a16:creationId xmlns:a16="http://schemas.microsoft.com/office/drawing/2014/main" id="{D5ABEF1B-BCFC-28A1-9E55-DC7CDF963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4268" y="781881"/>
            <a:ext cx="7582490" cy="4825221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627C3137-0ABB-522A-112C-50EF27CAB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2AC3A301-880B-C3B2-C01E-1FDFC4D6501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4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F399A257-3114-686B-004E-046B1CA9E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0062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88093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0 -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7.40741E-7 L -0.88093 -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7.40741E-7 L 4.10256E-6 -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CC34FC2-3EF2-597B-B1C5-CDB568D475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2019 A2 und MSA 2020 A4]</a:t>
                </a:r>
              </a:p>
              <a:p>
                <a:r>
                  <a:rPr lang="de-DE" sz="1600" dirty="0"/>
                  <a:t>Gegeben sind die Funktionsgraphen </a:t>
                </a:r>
                <a:r>
                  <a:rPr lang="de-DE" sz="1600" dirty="0" err="1"/>
                  <a:t>g</a:t>
                </a:r>
                <a:r>
                  <a:rPr lang="de-DE" sz="1600" dirty="0"/>
                  <a:t> und h der Funktionen:</a:t>
                </a:r>
              </a:p>
              <a:p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sz="1600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/>
                  <a:t>.</a:t>
                </a:r>
              </a:p>
              <a:p>
                <a:endParaRPr lang="de-DE" dirty="0"/>
              </a:p>
              <a:p>
                <a:r>
                  <a:rPr lang="de-DE" sz="1600" dirty="0"/>
                  <a:t>Kreuze zu den Aussagen passend an: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CC34FC2-3EF2-597B-B1C5-CDB568D475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8BFC21F0-4113-304E-E1BA-AD630264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Eigenschaften von Geraden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10">
                <a:extLst>
                  <a:ext uri="{FF2B5EF4-FFF2-40B4-BE49-F238E27FC236}">
                    <a16:creationId xmlns:a16="http://schemas.microsoft.com/office/drawing/2014/main" id="{15BA54D1-E2EB-2EB2-37F5-95D1D3D583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172105"/>
                  </p:ext>
                </p:extLst>
              </p:nvPr>
            </p:nvGraphicFramePr>
            <p:xfrm>
              <a:off x="235323" y="2708920"/>
              <a:ext cx="5364669" cy="262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96669">
                      <a:extLst>
                        <a:ext uri="{9D8B030D-6E8A-4147-A177-3AD203B41FA5}">
                          <a16:colId xmlns:a16="http://schemas.microsoft.com/office/drawing/2014/main" val="65843871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21771022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670064927"/>
                        </a:ext>
                      </a:extLst>
                    </a:gridCol>
                  </a:tblGrid>
                  <a:tr h="374400">
                    <a:tc>
                      <a:txBody>
                        <a:bodyPr/>
                        <a:lstStyle/>
                        <a:p>
                          <a:pPr algn="l"/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wahr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falsch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33901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Funktionsgraph </a:t>
                          </a:r>
                          <a:r>
                            <a:rPr lang="de-DE" sz="1600" b="0" dirty="0" err="1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 verläuft steigend.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0920178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Funktionsgraph h verläuft steigend.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5694850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Anstieg von </a:t>
                          </a:r>
                          <a:r>
                            <a:rPr lang="de-DE" sz="1600" b="0" dirty="0" err="1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 beträgt 2.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490099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</a:t>
                          </a:r>
                          <a:r>
                            <a:rPr lang="de-DE" sz="1600" b="0" dirty="0" err="1">
                              <a:solidFill>
                                <a:schemeClr val="tx1"/>
                              </a:solidFill>
                            </a:rPr>
                            <a:t>y</a:t>
                          </a: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-Achsenabschnitt von h beträgt 3.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7780803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Punkt S(1|2) ist Schnittpunkt von h und g.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22689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Die Nullstelle von </a:t>
                          </a:r>
                          <a:r>
                            <a:rPr lang="de-DE" sz="1600" b="0" dirty="0" err="1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 beträgt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= −0,5</m:t>
                              </m:r>
                            </m:oMath>
                          </a14:m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67085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10">
                <a:extLst>
                  <a:ext uri="{FF2B5EF4-FFF2-40B4-BE49-F238E27FC236}">
                    <a16:creationId xmlns:a16="http://schemas.microsoft.com/office/drawing/2014/main" id="{15BA54D1-E2EB-2EB2-37F5-95D1D3D583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172105"/>
                  </p:ext>
                </p:extLst>
              </p:nvPr>
            </p:nvGraphicFramePr>
            <p:xfrm>
              <a:off x="235323" y="2708920"/>
              <a:ext cx="5364669" cy="262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96669">
                      <a:extLst>
                        <a:ext uri="{9D8B030D-6E8A-4147-A177-3AD203B41FA5}">
                          <a16:colId xmlns:a16="http://schemas.microsoft.com/office/drawing/2014/main" val="65843871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21771022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670064927"/>
                        </a:ext>
                      </a:extLst>
                    </a:gridCol>
                  </a:tblGrid>
                  <a:tr h="374400">
                    <a:tc>
                      <a:txBody>
                        <a:bodyPr/>
                        <a:lstStyle/>
                        <a:p>
                          <a:pPr algn="l"/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wahr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falsch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33901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Funktionsgraph </a:t>
                          </a:r>
                          <a:r>
                            <a:rPr lang="de-DE" sz="1600" b="0" dirty="0" err="1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 verläuft steigend.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0920178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Funktionsgraph h verläuft steigend.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5694850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Anstieg von </a:t>
                          </a:r>
                          <a:r>
                            <a:rPr lang="de-DE" sz="1600" b="0" dirty="0" err="1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 beträgt 2.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490099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</a:t>
                          </a:r>
                          <a:r>
                            <a:rPr lang="de-DE" sz="1600" b="0" dirty="0" err="1">
                              <a:solidFill>
                                <a:schemeClr val="tx1"/>
                              </a:solidFill>
                            </a:rPr>
                            <a:t>y</a:t>
                          </a: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-Achsenabschnitt von h beträgt 3.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7780803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Der Punkt S(1|2) ist Schnittpunkt von h und g.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22689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7" t="-593333" r="-3492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☐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670853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4DCF0DF-7A2C-3DD5-8B69-AF23F62C47FF}"/>
              </a:ext>
            </a:extLst>
          </p:cNvPr>
          <p:cNvGrpSpPr/>
          <p:nvPr/>
        </p:nvGrpSpPr>
        <p:grpSpPr>
          <a:xfrm>
            <a:off x="5818124" y="1239850"/>
            <a:ext cx="3024336" cy="4546908"/>
            <a:chOff x="5961112" y="1690935"/>
            <a:chExt cx="3024336" cy="454690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E6FA35C-A885-87C5-AFA1-D02469159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1112" y="1844824"/>
              <a:ext cx="2916000" cy="4393019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5A9E08E-1C72-D07D-E211-CDC773C9539D}"/>
                </a:ext>
              </a:extLst>
            </p:cNvPr>
            <p:cNvSpPr txBox="1"/>
            <p:nvPr/>
          </p:nvSpPr>
          <p:spPr>
            <a:xfrm>
              <a:off x="8722234" y="4417367"/>
              <a:ext cx="263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x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93B7EB-6E18-EFE1-5021-983CC9429546}"/>
                </a:ext>
              </a:extLst>
            </p:cNvPr>
            <p:cNvSpPr txBox="1"/>
            <p:nvPr/>
          </p:nvSpPr>
          <p:spPr>
            <a:xfrm>
              <a:off x="6969224" y="1690935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y</a:t>
              </a:r>
            </a:p>
          </p:txBody>
        </p:sp>
      </p:grpSp>
      <p:sp>
        <p:nvSpPr>
          <p:cNvPr id="13" name="Titel 3">
            <a:extLst>
              <a:ext uri="{FF2B5EF4-FFF2-40B4-BE49-F238E27FC236}">
                <a16:creationId xmlns:a16="http://schemas.microsoft.com/office/drawing/2014/main" id="{00032FA1-B978-5A74-C87E-C3CC11241055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5</a:t>
            </a:r>
          </a:p>
        </p:txBody>
      </p:sp>
      <p:grpSp>
        <p:nvGrpSpPr>
          <p:cNvPr id="3" name="Knopf 8">
            <a:extLst>
              <a:ext uri="{FF2B5EF4-FFF2-40B4-BE49-F238E27FC236}">
                <a16:creationId xmlns:a16="http://schemas.microsoft.com/office/drawing/2014/main" id="{D271C937-539F-B13E-80A9-6A732513AA96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F1F75D7-3C09-47F1-1DDB-E4E9D2C51517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Knop8">
              <a:extLst>
                <a:ext uri="{FF2B5EF4-FFF2-40B4-BE49-F238E27FC236}">
                  <a16:creationId xmlns:a16="http://schemas.microsoft.com/office/drawing/2014/main" id="{82D43FE4-A137-9D3F-387B-9C0FD96BD488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2" name="Hilfe 8 Grafik">
            <a:extLst>
              <a:ext uri="{FF2B5EF4-FFF2-40B4-BE49-F238E27FC236}">
                <a16:creationId xmlns:a16="http://schemas.microsoft.com/office/drawing/2014/main" id="{A462BABC-0F27-8EDA-8350-EE215B551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grpSp>
        <p:nvGrpSpPr>
          <p:cNvPr id="14" name="Knopf1">
            <a:extLst>
              <a:ext uri="{FF2B5EF4-FFF2-40B4-BE49-F238E27FC236}">
                <a16:creationId xmlns:a16="http://schemas.microsoft.com/office/drawing/2014/main" id="{2F726653-8A06-C40B-73C7-FAEF863162E7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ED9AAC9-5FDC-CEE9-B09A-FA9E512B444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Ellipse 28">
              <a:extLst>
                <a:ext uri="{FF2B5EF4-FFF2-40B4-BE49-F238E27FC236}">
                  <a16:creationId xmlns:a16="http://schemas.microsoft.com/office/drawing/2014/main" id="{6EAD12A2-3FD4-3148-8ACA-360B8CF85DB1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8" name="Hilfe 1 Grafik">
            <a:extLst>
              <a:ext uri="{FF2B5EF4-FFF2-40B4-BE49-F238E27FC236}">
                <a16:creationId xmlns:a16="http://schemas.microsoft.com/office/drawing/2014/main" id="{0C3522A4-5E78-7B75-C343-8985ECA3B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grpSp>
        <p:nvGrpSpPr>
          <p:cNvPr id="19" name="Knopf4">
            <a:extLst>
              <a:ext uri="{FF2B5EF4-FFF2-40B4-BE49-F238E27FC236}">
                <a16:creationId xmlns:a16="http://schemas.microsoft.com/office/drawing/2014/main" id="{FEC9A6C3-1D15-10C9-B356-EF35852C141E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D5F00401-C17C-88EF-D921-27AC5FB7D7CD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9">
              <a:extLst>
                <a:ext uri="{FF2B5EF4-FFF2-40B4-BE49-F238E27FC236}">
                  <a16:creationId xmlns:a16="http://schemas.microsoft.com/office/drawing/2014/main" id="{0489F47C-DB09-F357-3733-9E0A5DD0208E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Hilfe 4 Grafik">
            <a:extLst>
              <a:ext uri="{FF2B5EF4-FFF2-40B4-BE49-F238E27FC236}">
                <a16:creationId xmlns:a16="http://schemas.microsoft.com/office/drawing/2014/main" id="{E86ACC8A-82EC-9DBF-4186-F0DDF348F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4733" y="948486"/>
            <a:ext cx="7622231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grpSp>
        <p:nvGrpSpPr>
          <p:cNvPr id="23" name="Knopf5">
            <a:extLst>
              <a:ext uri="{FF2B5EF4-FFF2-40B4-BE49-F238E27FC236}">
                <a16:creationId xmlns:a16="http://schemas.microsoft.com/office/drawing/2014/main" id="{6B9EB978-6FE7-DD5E-1ACB-6257044B5B62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64CF3677-D1FD-AE80-66CF-F37DDE72720C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Ellipse 16">
              <a:extLst>
                <a:ext uri="{FF2B5EF4-FFF2-40B4-BE49-F238E27FC236}">
                  <a16:creationId xmlns:a16="http://schemas.microsoft.com/office/drawing/2014/main" id="{B64C2732-0832-3873-42A0-2C7FA0F2797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Hilfe 5 Grafik">
            <a:extLst>
              <a:ext uri="{FF2B5EF4-FFF2-40B4-BE49-F238E27FC236}">
                <a16:creationId xmlns:a16="http://schemas.microsoft.com/office/drawing/2014/main" id="{FC2763BD-09D4-DEC2-D38C-F062DD8BBF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5921" y="1288851"/>
            <a:ext cx="7626308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29" name="Fußzeilenplatzhalter 5">
            <a:extLst>
              <a:ext uri="{FF2B5EF4-FFF2-40B4-BE49-F238E27FC236}">
                <a16:creationId xmlns:a16="http://schemas.microsoft.com/office/drawing/2014/main" id="{453D5B1D-2D50-A06B-FCDE-04B78E4E40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0498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2.22222E-6 L -0.88093 2.22222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2.22222E-6 L 2.5641E-7 2.22222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81481E-6 L -0.88093 -4.8148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5.12821E-7 -4.8148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92A8141-A8B6-55D3-9AE7-D17929F8CF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 </a:t>
                </a:r>
                <a:r>
                  <a:rPr lang="de-DE" sz="1600" dirty="0"/>
                  <a:t>[vgl. MSA 2019 A2 und MSA 2020 A4]</a:t>
                </a:r>
                <a:endParaRPr lang="de-DE" sz="1600" b="1" dirty="0"/>
              </a:p>
              <a:p>
                <a:r>
                  <a:rPr lang="de-DE" sz="1600" dirty="0"/>
                  <a:t>Gegeben sind die Funktionsgraphen </a:t>
                </a:r>
                <a:r>
                  <a:rPr lang="de-DE" sz="1600" dirty="0" err="1"/>
                  <a:t>g</a:t>
                </a:r>
                <a:r>
                  <a:rPr lang="de-DE" sz="1600" dirty="0"/>
                  <a:t> und h der Funktionen:</a:t>
                </a:r>
              </a:p>
              <a:p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sz="1600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/>
                  <a:t>.</a:t>
                </a:r>
              </a:p>
              <a:p>
                <a:endParaRPr lang="de-DE" sz="1600" dirty="0"/>
              </a:p>
              <a:p>
                <a:r>
                  <a:rPr lang="de-DE" sz="1600" dirty="0"/>
                  <a:t>Kreuze zu den Aussagen passend an: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92A8141-A8B6-55D3-9AE7-D17929F8CF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le 10">
            <a:extLst>
              <a:ext uri="{FF2B5EF4-FFF2-40B4-BE49-F238E27FC236}">
                <a16:creationId xmlns:a16="http://schemas.microsoft.com/office/drawing/2014/main" id="{AE0D15F5-A1E7-B8B6-FD02-E3B9A6BED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03767"/>
              </p:ext>
            </p:extLst>
          </p:nvPr>
        </p:nvGraphicFramePr>
        <p:xfrm>
          <a:off x="200472" y="2636912"/>
          <a:ext cx="5400448" cy="26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65843871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1771022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670064927"/>
                    </a:ext>
                  </a:extLst>
                </a:gridCol>
              </a:tblGrid>
              <a:tr h="374400"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wahr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falsch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39016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Der Funktionsgraph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 verläuft steigend.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920178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Der Funktionsgraph h verläuft steigend.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694850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Der Anstieg von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 beträgt 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00994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Der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-Achsenabschnitt von h beträgt 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0803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Der Punkt S(1|2) ist Schnittpunkt von h und 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226896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Die Nullstelle von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 beträgt x = - 0,5.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7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708530"/>
                  </a:ext>
                </a:extLst>
              </a:tr>
            </a:tbl>
          </a:graphicData>
        </a:graphic>
      </p:graphicFrame>
      <p:sp>
        <p:nvSpPr>
          <p:cNvPr id="7" name="Titel 3">
            <a:extLst>
              <a:ext uri="{FF2B5EF4-FFF2-40B4-BE49-F238E27FC236}">
                <a16:creationId xmlns:a16="http://schemas.microsoft.com/office/drawing/2014/main" id="{1026C5B3-FDAD-F5F9-0BD8-48810753FA0F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5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6691532-D5A0-3A94-20A5-D1D992E3AAF6}"/>
              </a:ext>
            </a:extLst>
          </p:cNvPr>
          <p:cNvGrpSpPr/>
          <p:nvPr/>
        </p:nvGrpSpPr>
        <p:grpSpPr>
          <a:xfrm>
            <a:off x="5818124" y="1239850"/>
            <a:ext cx="3024336" cy="4546908"/>
            <a:chOff x="5961112" y="1690935"/>
            <a:chExt cx="3024336" cy="454690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CD64AED-4CC9-512E-77F1-BDD70C787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112" y="1844824"/>
              <a:ext cx="2916000" cy="4393019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E25CEBC-8517-7D3B-A231-9BB52E1B389A}"/>
                </a:ext>
              </a:extLst>
            </p:cNvPr>
            <p:cNvSpPr txBox="1"/>
            <p:nvPr/>
          </p:nvSpPr>
          <p:spPr>
            <a:xfrm>
              <a:off x="8722234" y="4417367"/>
              <a:ext cx="263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x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D1DFD50-9178-1C91-595F-CB5DD12C4FCC}"/>
                </a:ext>
              </a:extLst>
            </p:cNvPr>
            <p:cNvSpPr txBox="1"/>
            <p:nvPr/>
          </p:nvSpPr>
          <p:spPr>
            <a:xfrm>
              <a:off x="6969224" y="1690935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y</a:t>
              </a:r>
            </a:p>
          </p:txBody>
        </p:sp>
      </p:grp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2508A6B5-5AFE-F95E-EA53-8A00F70687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40426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3039A44-A419-9B92-C912-C37D7943B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</a:t>
            </a:r>
            <a:endParaRPr lang="de-DE" sz="16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28A1598-86DD-8112-046C-9A1A4EE0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Punkte im Koordinatensystem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F2FA8A-2E73-CD7E-04AB-5D8AA9CDB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F303752-A4F6-7703-8EC7-A58FA1511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024" y="1180263"/>
            <a:ext cx="3924000" cy="4825979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36898E9D-3E1E-9CC6-A24E-17F30CD735FF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1</a:t>
            </a:r>
          </a:p>
        </p:txBody>
      </p:sp>
      <p:grpSp>
        <p:nvGrpSpPr>
          <p:cNvPr id="12" name="Knopf 9">
            <a:extLst>
              <a:ext uri="{FF2B5EF4-FFF2-40B4-BE49-F238E27FC236}">
                <a16:creationId xmlns:a16="http://schemas.microsoft.com/office/drawing/2014/main" id="{1A5E7817-3007-9DAF-CBF4-26642BBE8F85}"/>
              </a:ext>
            </a:extLst>
          </p:cNvPr>
          <p:cNvGrpSpPr/>
          <p:nvPr/>
        </p:nvGrpSpPr>
        <p:grpSpPr>
          <a:xfrm>
            <a:off x="9384140" y="610489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FF5B7FA2-0A65-23F7-EE3B-1FF934AD03F5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Knop9">
              <a:extLst>
                <a:ext uri="{FF2B5EF4-FFF2-40B4-BE49-F238E27FC236}">
                  <a16:creationId xmlns:a16="http://schemas.microsoft.com/office/drawing/2014/main" id="{D938378B-DBCB-E502-F6A9-6BEFCFEC5046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15" name="Hilfe 9 Grafik">
            <a:extLst>
              <a:ext uri="{FF2B5EF4-FFF2-40B4-BE49-F238E27FC236}">
                <a16:creationId xmlns:a16="http://schemas.microsoft.com/office/drawing/2014/main" id="{096EFD86-F522-0133-93E6-EE2F856D9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684" y="1862837"/>
            <a:ext cx="757861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2">
                <a:extLst>
                  <a:ext uri="{FF2B5EF4-FFF2-40B4-BE49-F238E27FC236}">
                    <a16:creationId xmlns:a16="http://schemas.microsoft.com/office/drawing/2014/main" id="{C055F14F-69DA-5B2F-35A4-C6B4EF66DD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8251835"/>
                  </p:ext>
                </p:extLst>
              </p:nvPr>
            </p:nvGraphicFramePr>
            <p:xfrm>
              <a:off x="200472" y="1484784"/>
              <a:ext cx="4320480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6304">
                      <a:extLst>
                        <a:ext uri="{9D8B030D-6E8A-4147-A177-3AD203B41FA5}">
                          <a16:colId xmlns:a16="http://schemas.microsoft.com/office/drawing/2014/main" val="746918326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:a16="http://schemas.microsoft.com/office/drawing/2014/main" val="26712240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Gib die Koordinaten der Punkte A, B und C an.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     |    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     |    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     |    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91401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dirty="0"/>
                            <a:t>Trage die Punkte D, E und F in das Koordinatensystem ein.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( 2 | 1 )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(− 2 | 3 )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(− 3|−4)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3895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2">
                <a:extLst>
                  <a:ext uri="{FF2B5EF4-FFF2-40B4-BE49-F238E27FC236}">
                    <a16:creationId xmlns:a16="http://schemas.microsoft.com/office/drawing/2014/main" id="{C055F14F-69DA-5B2F-35A4-C6B4EF66DD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8251835"/>
                  </p:ext>
                </p:extLst>
              </p:nvPr>
            </p:nvGraphicFramePr>
            <p:xfrm>
              <a:off x="200472" y="1484784"/>
              <a:ext cx="4320480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6304">
                      <a:extLst>
                        <a:ext uri="{9D8B030D-6E8A-4147-A177-3AD203B41FA5}">
                          <a16:colId xmlns:a16="http://schemas.microsoft.com/office/drawing/2014/main" val="746918326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:a16="http://schemas.microsoft.com/office/drawing/2014/main" val="2671224044"/>
                        </a:ext>
                      </a:extLst>
                    </a:gridCol>
                  </a:tblGrid>
                  <a:tr h="132588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Gib die Koordinaten der Punkte A, B und C an.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73600" t="-952" r="-1600" b="-10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9140123"/>
                      </a:ext>
                    </a:extLst>
                  </a:tr>
                  <a:tr h="132588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dirty="0"/>
                            <a:t>Trage die Punkte D, E und F in das Koordinatensystem ein.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73600" t="-100952" r="-1600" b="-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3895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77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88093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1.11111E-6 L -2.5641E-7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898C403-738F-28DF-95C5-D1C545843B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b="1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Aufgaben 1 </a:t>
                </a: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a) Markiere rechts zwei Geraden, die sich schneiden.</a:t>
                </a:r>
                <a:endParaRPr lang="de-DE" sz="1600" dirty="0">
                  <a:solidFill>
                    <a:schemeClr val="tx1"/>
                  </a:solidFill>
                  <a:effectLst/>
                  <a:ea typeface="Batang" panose="02030600000101010101" pitchFamily="18" charset="-127"/>
                </a:endParaRP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b) Markiere rechts zwei parallele Geraden.</a:t>
                </a:r>
              </a:p>
              <a:p>
                <a:pPr>
                  <a:spcAft>
                    <a:spcPts val="600"/>
                  </a:spcAft>
                  <a:tabLst>
                    <a:tab pos="297180" algn="l"/>
                  </a:tabLst>
                </a:pPr>
                <a:endParaRPr lang="de-DE" sz="1600" b="1" dirty="0">
                  <a:solidFill>
                    <a:schemeClr val="tx1"/>
                  </a:solidFill>
                  <a:ea typeface="Batang" panose="02030600000101010101" pitchFamily="18" charset="-127"/>
                </a:endParaRP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b="1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Aufgabe 2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 [vgl. MSA 2015 N Basisaufgaben]</a:t>
                </a: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Gegeben sind die Geraden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 g</a:t>
                </a:r>
                <a:r>
                  <a:rPr lang="de-DE" sz="1600" baseline="-250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1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 und g</a:t>
                </a:r>
                <a:r>
                  <a:rPr lang="de-DE" sz="1600" baseline="-250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2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 mit den </a:t>
                </a: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folgenden Gleichungen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:</a:t>
                </a:r>
                <a:endParaRPr lang="de-DE" sz="16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tabLst>
                    <a:tab pos="20701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	g</a:t>
                </a:r>
                <a:r>
                  <a:rPr lang="de-DE" sz="1600" baseline="-250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1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: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=−3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+12</m:t>
                    </m:r>
                  </m:oMath>
                </a14:m>
                <a:endParaRPr lang="de-DE" sz="16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600"/>
                  </a:spcAft>
                  <a:tabLst>
                    <a:tab pos="20701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	g</a:t>
                </a:r>
                <a:r>
                  <a:rPr lang="de-DE" sz="1600" baseline="-250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2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=−3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−4</m:t>
                    </m:r>
                  </m:oMath>
                </a14:m>
                <a:endParaRPr lang="de-DE" sz="16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tabLst>
                    <a:tab pos="18034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a) Kreuze an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, wie viele Punkte die beiden Geraden </a:t>
                </a:r>
              </a:p>
              <a:p>
                <a:pPr>
                  <a:spcBef>
                    <a:spcPts val="600"/>
                  </a:spcBef>
                  <a:tabLst>
                    <a:tab pos="18034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gemeinsam haben.</a:t>
                </a:r>
                <a:br>
                  <a:rPr lang="de-DE" sz="1600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</a:br>
                <a:br>
                  <a:rPr lang="de-DE" sz="1600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</a:br>
                <a:r>
                  <a:rPr lang="de-DE" sz="1600" b="1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☐   </a:t>
                </a:r>
                <a: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unendlich viele Punkte </a:t>
                </a:r>
                <a:b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</a:br>
                <a:r>
                  <a:rPr lang="de-DE" sz="1600" b="1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☐   </a:t>
                </a:r>
                <a: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keinen Punkt 	</a:t>
                </a:r>
                <a:b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</a:br>
                <a:r>
                  <a:rPr lang="de-DE" sz="1600" b="1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☐   </a:t>
                </a:r>
                <a: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genau einen Punkt</a:t>
                </a:r>
                <a:endParaRPr lang="de-DE" sz="1600" b="1" dirty="0">
                  <a:solidFill>
                    <a:schemeClr val="tx1"/>
                  </a:solidFill>
                  <a:effectLst/>
                  <a:ea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b) Begründe Deine Entscheidung.</a:t>
                </a: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898C403-738F-28DF-95C5-D1C545843B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6A525669-D8F4-AF38-22F3-F3175E7C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Parallele Geraden</a:t>
            </a:r>
          </a:p>
        </p:txBody>
      </p:sp>
      <p:grpSp>
        <p:nvGrpSpPr>
          <p:cNvPr id="17" name="Knopf6">
            <a:extLst>
              <a:ext uri="{FF2B5EF4-FFF2-40B4-BE49-F238E27FC236}">
                <a16:creationId xmlns:a16="http://schemas.microsoft.com/office/drawing/2014/main" id="{960A7EBC-F40C-915A-161F-FEC9FFC6071A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9E68BE5E-656A-7C77-6C39-8B8B650A321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Ellipse 13">
              <a:extLst>
                <a:ext uri="{FF2B5EF4-FFF2-40B4-BE49-F238E27FC236}">
                  <a16:creationId xmlns:a16="http://schemas.microsoft.com/office/drawing/2014/main" id="{B8585356-ECDF-CCC0-F08B-271EBE4D87E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644B88B4-30B4-41F0-B520-65C1FD4BE144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F4C4A49E-D4B8-72F7-CCB9-0DD5815CB83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C1DE24F1-63F3-BA0B-66AF-DBF893BBFD90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6 Grafik">
            <a:extLst>
              <a:ext uri="{FF2B5EF4-FFF2-40B4-BE49-F238E27FC236}">
                <a16:creationId xmlns:a16="http://schemas.microsoft.com/office/drawing/2014/main" id="{CA0B329E-F374-BE65-8F82-D4818AC56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249" y="764704"/>
            <a:ext cx="7594199" cy="4812262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92A02CE6-BB98-CC83-5BCF-E94FF38CB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9F3D32FE-9C9B-B4A4-2953-0C030F4BB63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6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AB6989-8FF0-200E-4D09-3EDA2AD9B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1124744"/>
            <a:ext cx="4464496" cy="3610083"/>
          </a:xfrm>
          <a:prstGeom prst="rect">
            <a:avLst/>
          </a:prstGeom>
        </p:spPr>
      </p:pic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F5B0A6CE-3D86-CD71-2DA9-68FF3A1B7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68519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1.48148E-6 L -0.88093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2.5641E-7 1.48148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898C403-738F-28DF-95C5-D1C545843B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b="1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Aufgaben 1 </a:t>
                </a: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a) Markiere rechts zwei Geraden, die sich </a:t>
                </a:r>
                <a:r>
                  <a:rPr lang="de-DE" sz="1600" dirty="0">
                    <a:solidFill>
                      <a:srgbClr val="0070C0"/>
                    </a:solidFill>
                    <a:ea typeface="Batang" panose="02030600000101010101" pitchFamily="18" charset="-127"/>
                  </a:rPr>
                  <a:t>schneiden</a:t>
                </a:r>
                <a:r>
                  <a:rPr lang="de-DE" sz="1600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.</a:t>
                </a:r>
                <a:endParaRPr lang="de-DE" sz="1600" dirty="0">
                  <a:solidFill>
                    <a:schemeClr val="tx1"/>
                  </a:solidFill>
                  <a:effectLst/>
                  <a:ea typeface="Batang" panose="02030600000101010101" pitchFamily="18" charset="-127"/>
                </a:endParaRP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b) Markiere rechts zwei </a:t>
                </a:r>
                <a:r>
                  <a:rPr lang="de-DE" sz="1600" dirty="0">
                    <a:solidFill>
                      <a:srgbClr val="FF0000"/>
                    </a:solidFill>
                    <a:effectLst/>
                    <a:ea typeface="Batang" panose="02030600000101010101" pitchFamily="18" charset="-127"/>
                  </a:rPr>
                  <a:t>parallele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 Geraden.</a:t>
                </a:r>
              </a:p>
              <a:p>
                <a:pPr>
                  <a:spcAft>
                    <a:spcPts val="600"/>
                  </a:spcAft>
                  <a:tabLst>
                    <a:tab pos="297180" algn="l"/>
                  </a:tabLst>
                </a:pPr>
                <a:endParaRPr lang="de-DE" sz="1600" b="1" dirty="0">
                  <a:solidFill>
                    <a:schemeClr val="tx1"/>
                  </a:solidFill>
                  <a:ea typeface="Batang" panose="02030600000101010101" pitchFamily="18" charset="-127"/>
                </a:endParaRPr>
              </a:p>
              <a:p>
                <a:pPr marL="0">
                  <a:spcBef>
                    <a:spcPts val="0"/>
                  </a:spcBef>
                  <a:tabLst>
                    <a:tab pos="297180" algn="l"/>
                  </a:tabLst>
                </a:pPr>
                <a:r>
                  <a:rPr lang="de-DE" sz="1600" b="1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Aufgabe 2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 [vgl. MSA 2015 N Basisaufgaben]</a:t>
                </a:r>
              </a:p>
              <a:p>
                <a:pPr>
                  <a:lnSpc>
                    <a:spcPct val="115000"/>
                  </a:lnSpc>
                  <a:tabLst>
                    <a:tab pos="20701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	g</a:t>
                </a:r>
                <a:r>
                  <a:rPr lang="de-DE" sz="1600" baseline="-250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1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: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=−3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+12</m:t>
                    </m:r>
                  </m:oMath>
                </a14:m>
                <a:endParaRPr lang="de-DE" sz="16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600"/>
                  </a:spcAft>
                  <a:tabLst>
                    <a:tab pos="207010" algn="l"/>
                  </a:tabLst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	g</a:t>
                </a:r>
                <a:r>
                  <a:rPr lang="de-DE" sz="1600" baseline="-250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2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=−3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</a:rPr>
                      <m:t>−4</m:t>
                    </m:r>
                  </m:oMath>
                </a14:m>
                <a:endParaRPr lang="de-DE" sz="16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346075" indent="-342900">
                  <a:spcBef>
                    <a:spcPts val="600"/>
                  </a:spcBef>
                  <a:spcAft>
                    <a:spcPts val="1200"/>
                  </a:spcAft>
                  <a:buFont typeface="+mj-lt"/>
                  <a:buAutoNum type="alphaLcParenR"/>
                  <a:tabLst>
                    <a:tab pos="180340" algn="l"/>
                  </a:tabLst>
                </a:pPr>
                <a:br>
                  <a:rPr lang="de-DE" sz="1600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</a:br>
                <a:r>
                  <a:rPr lang="de-DE" sz="1600" b="1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☐   </a:t>
                </a:r>
                <a: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unendlich viele Punkte    </a:t>
                </a:r>
                <a:b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</a:br>
                <a:r>
                  <a:rPr lang="de-DE" sz="1600" b="1" dirty="0">
                    <a:solidFill>
                      <a:schemeClr val="tx1"/>
                    </a:solidFill>
                    <a:effectLst/>
                    <a:ea typeface="Batang" panose="02030600000101010101" pitchFamily="18" charset="-127"/>
                  </a:rPr>
                  <a:t>☒</a:t>
                </a:r>
                <a:r>
                  <a:rPr lang="de-DE" sz="1600" b="1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   </a:t>
                </a:r>
                <a: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keinen Punkt 	</a:t>
                </a:r>
                <a:b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</a:br>
                <a:r>
                  <a:rPr lang="de-DE" sz="1600" b="1" dirty="0">
                    <a:solidFill>
                      <a:schemeClr val="tx1"/>
                    </a:solidFill>
                    <a:ea typeface="Batang" panose="02030600000101010101" pitchFamily="18" charset="-127"/>
                  </a:rPr>
                  <a:t>☐   </a:t>
                </a:r>
                <a:r>
                  <a:rPr lang="de-DE" sz="16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genau einen Punkt</a:t>
                </a:r>
                <a:endParaRPr lang="de-DE" sz="1600" b="1" dirty="0">
                  <a:solidFill>
                    <a:schemeClr val="tx1"/>
                  </a:solidFill>
                  <a:effectLst/>
                  <a:ea typeface="Cambria Math" panose="02040503050406030204" pitchFamily="18" charset="0"/>
                </a:endParaRPr>
              </a:p>
              <a:p>
                <a:pPr marL="346075" indent="-342900">
                  <a:lnSpc>
                    <a:spcPct val="110000"/>
                  </a:lnSpc>
                  <a:spcAft>
                    <a:spcPts val="1200"/>
                  </a:spcAft>
                  <a:buFont typeface="+mj-lt"/>
                  <a:buAutoNum type="alphaLcParenR"/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Begründe Deine Entscheidung.</a:t>
                </a:r>
                <a:b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„</a:t>
                </a:r>
                <a:r>
                  <a:rPr lang="de-DE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In den Gleichungen der Geraden ist erkennbar, dass beide Geraden den gleichen Anstieg und verschiedene </a:t>
                </a:r>
                <a:r>
                  <a:rPr lang="de-DE" sz="1600" i="1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y</a:t>
                </a:r>
                <a:r>
                  <a:rPr lang="de-DE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-Achsenabschnitte haben. </a:t>
                </a:r>
                <a:br>
                  <a:rPr lang="de-DE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:r>
                  <a:rPr lang="de-DE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Geraden mit gleichem Anstieg verlaufen parallel oder sie sind identisch. </a:t>
                </a:r>
                <a:br>
                  <a:rPr lang="de-DE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:r>
                  <a:rPr lang="de-DE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Parallele Geraden mit verschiedenen </a:t>
                </a:r>
                <a:r>
                  <a:rPr lang="de-DE" sz="1600" i="1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y</a:t>
                </a:r>
                <a:r>
                  <a:rPr lang="de-DE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-Achsenabschnitten verlaufen „echt parallel“; sie haben also keinen gemeinsamen Punkt.“    </a:t>
                </a:r>
              </a:p>
              <a:p>
                <a:pPr>
                  <a:spcBef>
                    <a:spcPts val="600"/>
                  </a:spcBef>
                  <a:tabLst>
                    <a:tab pos="180340" algn="l"/>
                  </a:tabLst>
                </a:pP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898C403-738F-28DF-95C5-D1C545843B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F88411-F826-2B78-3F71-53CFD02834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7" name="Knopf6">
            <a:extLst>
              <a:ext uri="{FF2B5EF4-FFF2-40B4-BE49-F238E27FC236}">
                <a16:creationId xmlns:a16="http://schemas.microsoft.com/office/drawing/2014/main" id="{960A7EBC-F40C-915A-161F-FEC9FFC6071A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9E68BE5E-656A-7C77-6C39-8B8B650A321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Ellipse 13">
              <a:extLst>
                <a:ext uri="{FF2B5EF4-FFF2-40B4-BE49-F238E27FC236}">
                  <a16:creationId xmlns:a16="http://schemas.microsoft.com/office/drawing/2014/main" id="{B8585356-ECDF-CCC0-F08B-271EBE4D87E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644B88B4-30B4-41F0-B520-65C1FD4BE144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F4C4A49E-D4B8-72F7-CCB9-0DD5815CB83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C1DE24F1-63F3-BA0B-66AF-DBF893BBFD90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6 Grafik">
            <a:extLst>
              <a:ext uri="{FF2B5EF4-FFF2-40B4-BE49-F238E27FC236}">
                <a16:creationId xmlns:a16="http://schemas.microsoft.com/office/drawing/2014/main" id="{CA0B329E-F374-BE65-8F82-D4818AC56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249" y="764704"/>
            <a:ext cx="7594199" cy="4812262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92A02CE6-BB98-CC83-5BCF-E94FF38CB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9F3D32FE-9C9B-B4A4-2953-0C030F4BB63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6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B2DBD3-0976-9707-B0D0-0048CDBEE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188" y="1109513"/>
            <a:ext cx="4339267" cy="3508820"/>
          </a:xfrm>
          <a:prstGeom prst="rect">
            <a:avLst/>
          </a:prstGeom>
        </p:spPr>
      </p:pic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90A2A773-651D-325A-FD60-BFF89E80B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014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1.48148E-6 L -0.88093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2.5641E-7 1.48148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2517DF0-77D9-0A05-3434-CF7470258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>
              <a:spcBef>
                <a:spcPts val="0"/>
              </a:spcBef>
            </a:pPr>
            <a:r>
              <a:rPr lang="de-DE" sz="1600" b="1" dirty="0">
                <a:solidFill>
                  <a:schemeClr val="tx1"/>
                </a:solidFill>
                <a:ea typeface="Cambria Math" panose="02040503050406030204" pitchFamily="18" charset="0"/>
              </a:rPr>
              <a:t>Aufgabe 1</a:t>
            </a: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 [vgl. MSA 2011 N A6]</a:t>
            </a:r>
            <a:endParaRPr lang="de-DE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3175">
              <a:spcBef>
                <a:spcPts val="0"/>
              </a:spcBef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Im Schaubild rechts ist die Fahrt zweier Züge dargestellt.</a:t>
            </a:r>
          </a:p>
          <a:p>
            <a:pPr marL="3175">
              <a:spcBef>
                <a:spcPts val="0"/>
              </a:spcBef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 </a:t>
            </a:r>
          </a:p>
          <a:p>
            <a:pPr marL="346075" indent="-342900">
              <a:spcBef>
                <a:spcPts val="0"/>
              </a:spcBef>
              <a:buFont typeface="+mj-lt"/>
              <a:buAutoNum type="alphaLcParenR"/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Gib die Dauer der Fahrt an, nach welcher</a:t>
            </a:r>
            <a:b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die Regionalbahn (RB)  in Berlin ankommt.</a:t>
            </a:r>
          </a:p>
          <a:p>
            <a:pPr marL="346075" indent="-342900">
              <a:spcBef>
                <a:spcPts val="0"/>
              </a:spcBef>
              <a:buFont typeface="+mj-lt"/>
              <a:buAutoNum type="alphaLcParenR"/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Gib die Entfernung von Berlin an,  bei </a:t>
            </a:r>
            <a:b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welcher der Intercity (IC) seine Fahrt beginnt.</a:t>
            </a:r>
          </a:p>
          <a:p>
            <a:pPr marL="346075" indent="-342900">
              <a:spcBef>
                <a:spcPts val="0"/>
              </a:spcBef>
              <a:buFont typeface="+mj-lt"/>
              <a:buAutoNum type="alphaLcParenR"/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Gib an, welcher Zug schneller fährt und  </a:t>
            </a:r>
            <a:b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begründe  deine Entscheidung.</a:t>
            </a:r>
          </a:p>
          <a:p>
            <a:pPr marL="346075" indent="-342900">
              <a:spcBef>
                <a:spcPts val="0"/>
              </a:spcBef>
              <a:buFont typeface="+mj-lt"/>
              <a:buAutoNum type="alphaLcParenR"/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Gib für die beiden abgebildeten Geraden</a:t>
            </a:r>
            <a:b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jeweils eine Funktionsgleichung an.</a:t>
            </a:r>
            <a:b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Berechne damit die Entfernung von Berlin</a:t>
            </a:r>
            <a:b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der beiden Züge 10 Stunden nach ihrem</a:t>
            </a:r>
            <a:b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</a:rPr>
              <a:t>Start.</a:t>
            </a: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FD55F7-42DB-6468-DAC4-5CAA75DF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Anwendungsaufgabe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04EB69-78F4-BA70-F968-0D11A9F5C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936" y="1628800"/>
            <a:ext cx="4536000" cy="3398074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9E0A2544-0EA3-81A7-D938-A07B9BEE53DF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8</a:t>
            </a:r>
          </a:p>
        </p:txBody>
      </p:sp>
      <p:grpSp>
        <p:nvGrpSpPr>
          <p:cNvPr id="3" name="Knopf 8">
            <a:extLst>
              <a:ext uri="{FF2B5EF4-FFF2-40B4-BE49-F238E27FC236}">
                <a16:creationId xmlns:a16="http://schemas.microsoft.com/office/drawing/2014/main" id="{C15342A8-625F-209E-84FD-114962148816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92CF2CA6-F928-1476-5C29-ACAEA1CD55A6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Knop8">
              <a:extLst>
                <a:ext uri="{FF2B5EF4-FFF2-40B4-BE49-F238E27FC236}">
                  <a16:creationId xmlns:a16="http://schemas.microsoft.com/office/drawing/2014/main" id="{404725FE-8393-C3CD-A06D-937666949F3D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0" name="Hilfe 8 Grafik">
            <a:extLst>
              <a:ext uri="{FF2B5EF4-FFF2-40B4-BE49-F238E27FC236}">
                <a16:creationId xmlns:a16="http://schemas.microsoft.com/office/drawing/2014/main" id="{614E2CE6-0C95-9E48-F25C-CA6D370A8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grpSp>
        <p:nvGrpSpPr>
          <p:cNvPr id="11" name="Knopf1">
            <a:extLst>
              <a:ext uri="{FF2B5EF4-FFF2-40B4-BE49-F238E27FC236}">
                <a16:creationId xmlns:a16="http://schemas.microsoft.com/office/drawing/2014/main" id="{3790913C-71B1-F964-323A-E1F6D91CD408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C16B544-85F4-B8B8-3D7F-E48711A2A07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Ellipse 28">
              <a:extLst>
                <a:ext uri="{FF2B5EF4-FFF2-40B4-BE49-F238E27FC236}">
                  <a16:creationId xmlns:a16="http://schemas.microsoft.com/office/drawing/2014/main" id="{1B9AA119-AEAD-6263-50ED-B70A5049ADC9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4" name="Hilfe 1 Grafik">
            <a:extLst>
              <a:ext uri="{FF2B5EF4-FFF2-40B4-BE49-F238E27FC236}">
                <a16:creationId xmlns:a16="http://schemas.microsoft.com/office/drawing/2014/main" id="{EF72E478-4D5E-D623-E473-C109D06CB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711804EF-BBAA-6799-0205-D9E4A985CB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8218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67C4A3B-1947-9F70-2666-F1A40A8C3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Aufgabe 1</a:t>
                </a: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[vgl. MSA 2011 N A6]</a:t>
                </a:r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1 Stunde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600 km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Der IC fährt schneller, weil der Betrag des Anstiegs </a:t>
                </a:r>
              </a:p>
              <a:p>
                <a:r>
                  <a:rPr lang="de-DE" sz="1600" dirty="0"/>
                  <a:t>       der Gerade IC größer ist, als der von Gerade RB.</a:t>
                </a:r>
              </a:p>
              <a:p>
                <a:pPr marL="346075" indent="-342900">
                  <a:buFont typeface="+mj-lt"/>
                  <a:buAutoNum type="alphaLcParenR" startAt="4"/>
                </a:pPr>
                <a:br>
                  <a:rPr lang="de-DE" sz="1600" dirty="0"/>
                </a:br>
                <a:r>
                  <a:rPr lang="de-DE" sz="1600" dirty="0"/>
                  <a:t>IC: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300</m:t>
                        </m:r>
                      </m:num>
                      <m:den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+600=−150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+600</m:t>
                    </m:r>
                  </m:oMath>
                </a14:m>
                <a:br>
                  <a:rPr lang="de-DE" sz="1600" b="0" dirty="0"/>
                </a:br>
                <a:br>
                  <a:rPr lang="de-DE" sz="1600" b="0" dirty="0"/>
                </a:br>
                <a:r>
                  <a:rPr lang="de-DE" sz="1600" dirty="0"/>
                  <a:t>RB: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−100=100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−100</m:t>
                    </m:r>
                  </m:oMath>
                </a14:m>
                <a:br>
                  <a:rPr lang="de-DE" sz="1600" dirty="0"/>
                </a:br>
                <a:br>
                  <a:rPr lang="de-DE" sz="1600" dirty="0"/>
                </a:br>
                <a:br>
                  <a:rPr lang="de-DE" sz="1600" dirty="0"/>
                </a:br>
                <a:r>
                  <a:rPr lang="de-DE" sz="1600" dirty="0"/>
                  <a:t>IC:</a:t>
                </a:r>
                <a:br>
                  <a:rPr lang="de-DE" sz="1600" dirty="0"/>
                </a:br>
                <a:r>
                  <a:rPr lang="de-DE" sz="1600" dirty="0"/>
                  <a:t>Entfernung 10 h nach Start: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=−150∙</m:t>
                    </m:r>
                    <m:r>
                      <a:rPr lang="de-D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+600=−900 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:br>
                  <a:rPr lang="de-DE" sz="1600" dirty="0"/>
                </a:br>
                <a:r>
                  <a:rPr lang="de-DE" sz="1600" dirty="0"/>
                  <a:t>RB:</a:t>
                </a:r>
                <a:br>
                  <a:rPr lang="de-DE" sz="1600" dirty="0"/>
                </a:br>
                <a:r>
                  <a:rPr lang="de-DE" sz="1600" dirty="0"/>
                  <a:t>Entfernung 10 h nach Start: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=100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−100=900 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br>
                  <a:rPr lang="de-DE" sz="1600" b="0" dirty="0"/>
                </a:b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67C4A3B-1947-9F70-2666-F1A40A8C3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3">
            <a:extLst>
              <a:ext uri="{FF2B5EF4-FFF2-40B4-BE49-F238E27FC236}">
                <a16:creationId xmlns:a16="http://schemas.microsoft.com/office/drawing/2014/main" id="{18A2C749-38ED-F7D9-B9BF-9ECC1ACDABC0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8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8F9713-578D-B5C8-C54D-907F2D188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226" y="1124744"/>
            <a:ext cx="4402585" cy="3298128"/>
          </a:xfrm>
          <a:prstGeom prst="rect">
            <a:avLst/>
          </a:prstGeom>
        </p:spPr>
      </p:pic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62214161-BAD5-4393-EEA1-8CF898E210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316751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2ED-8145-74EF-53F3-FF3D5869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1F30BD8-EFDE-F16C-6570-F7DEB5A45D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1</a:t>
                </a:r>
                <a:r>
                  <a:rPr lang="de-DE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[MSA 2018 Basisaufgaben]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Kreuze an, für welche Gleichung gilt:  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=−2</m:t>
                    </m:r>
                  </m:oMath>
                </a14:m>
                <a:endParaRPr lang="de-DE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800" b="0" dirty="0"/>
                  <a:t>☐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−8=0</m:t>
                    </m:r>
                  </m:oMath>
                </a14:m>
                <a:r>
                  <a:rPr lang="de-DE" sz="1800" dirty="0"/>
                  <a:t>      ☐ </a:t>
                </a:r>
                <a14:m>
                  <m:oMath xmlns:m="http://schemas.openxmlformats.org/officeDocument/2006/math"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+10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800" dirty="0"/>
                  <a:t> 2      ☐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+12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800" dirty="0"/>
                  <a:t> 2      ☐ </a:t>
                </a:r>
                <a14:m>
                  <m:oMath xmlns:m="http://schemas.openxmlformats.org/officeDocument/2006/math"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1800" dirty="0"/>
                  <a:t> </a:t>
                </a:r>
                <a:endParaRPr lang="de-DE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endParaRPr lang="de-DE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2</a:t>
                </a:r>
                <a:r>
                  <a:rPr lang="de-DE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[vgl. MSA 2020 Basisaufgaben]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Gib die Lösung der Gleichung 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latin typeface="Cambria Math" panose="02040503050406030204" pitchFamily="18" charset="0"/>
                      </a:rPr>
                      <m:t>3</m:t>
                    </m:r>
                    <m:d>
                      <m:dPr>
                        <m:ctrlPr>
                          <a:rPr lang="de-DE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800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de-DE" sz="1800" b="0" i="1" dirty="0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de-DE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an.</a:t>
                </a:r>
              </a:p>
              <a:p>
                <a:pPr>
                  <a:spcBef>
                    <a:spcPts val="0"/>
                  </a:spcBef>
                </a:pPr>
                <a:endParaRPr lang="de-DE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3</a:t>
                </a:r>
                <a:r>
                  <a:rPr lang="de-DE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[MSA 2016 Basisaufgaben]</a:t>
                </a:r>
              </a:p>
              <a:p>
                <a:pPr marL="180340" indent="-18034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de-DE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Stelle zu folgender Formulierung die passende Gleichung auf:</a:t>
                </a:r>
              </a:p>
              <a:p>
                <a:pPr marL="180340" indent="-18034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de-DE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Das Achtfache einer Zahl vermindert um zwölf ist gleich 36.</a:t>
                </a:r>
                <a:endParaRPr lang="de-DE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endParaRPr lang="de-DE" sz="1800" dirty="0">
                  <a:solidFill>
                    <a:srgbClr val="00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4</a:t>
                </a:r>
                <a:r>
                  <a:rPr lang="de-DE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[MSA 2009 N Basisaufgaben]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  <a:tabLst>
                    <a:tab pos="180340" algn="l"/>
                  </a:tabLst>
                </a:pPr>
                <a:r>
                  <a:rPr lang="de-DE" sz="18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Löse die folgende Gleichung: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11</m:t>
                    </m:r>
                    <m:r>
                      <a:rPr lang="de-DE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– 24 = 6 + </m:t>
                    </m:r>
                    <m:r>
                      <a:rPr lang="de-DE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de-DE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  <a:p>
                <a:pPr marL="3175">
                  <a:spcBef>
                    <a:spcPts val="0"/>
                  </a:spcBef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1F30BD8-EFDE-F16C-6570-F7DEB5A45D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AC8B7C34-DA11-6DDC-F6E9-122ED486C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Lineare Gleichungen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F89EBC8D-989B-371E-2559-6C7298C22580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9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5942E423-EDBF-7774-9720-24D7E60C09B2}"/>
              </a:ext>
            </a:extLst>
          </p:cNvPr>
          <p:cNvSpPr txBox="1">
            <a:spLocks/>
          </p:cNvSpPr>
          <p:nvPr/>
        </p:nvSpPr>
        <p:spPr>
          <a:xfrm>
            <a:off x="6185520" y="6143491"/>
            <a:ext cx="313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kumimoji="0" lang="de-DE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C974504D-572C-85B3-BB52-DBCD4850A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949813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2D428-766B-044E-1E6F-98172AE4F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9BFB33C-32AF-6B6B-13B8-7EA352A520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1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[MSA 2018 Basisaufgaben]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Kreuze an, für welche Gleichung gilt:  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=−2</m:t>
                    </m:r>
                  </m:oMath>
                </a14:m>
                <a:endParaRPr lang="de-DE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0" dirty="0"/>
                  <a:t>☐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−8=0</m:t>
                    </m:r>
                  </m:oMath>
                </a14:m>
                <a:r>
                  <a:rPr lang="de-DE" sz="1600" dirty="0"/>
                  <a:t>      ☐ 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+10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600" dirty="0"/>
                  <a:t> 2      </a:t>
                </a:r>
                <a:r>
                  <a:rPr lang="de-DE" sz="1600" b="1" dirty="0"/>
                  <a:t>☒ </a:t>
                </a:r>
                <a14:m>
                  <m:oMath xmlns:m="http://schemas.openxmlformats.org/officeDocument/2006/math"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de-DE" sz="1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de-DE" sz="16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600" b="1" dirty="0"/>
                  <a:t> 2      </a:t>
                </a:r>
                <a:r>
                  <a:rPr lang="de-DE" sz="1600" dirty="0"/>
                  <a:t>☐ 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da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+12=2</m:t>
                    </m:r>
                  </m:oMath>
                </a14:m>
                <a:r>
                  <a:rPr lang="de-DE" sz="1600" dirty="0"/>
                  <a:t>   &lt;=&gt;  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−10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+12=−2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pPr>
                  <a:spcBef>
                    <a:spcPts val="0"/>
                  </a:spcBef>
                </a:pPr>
                <a:endParaRPr lang="de-DE" sz="1600" dirty="0"/>
              </a:p>
              <a:p>
                <a:pPr>
                  <a:spcBef>
                    <a:spcPts val="0"/>
                  </a:spcBef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2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[vgl. MSA 2020 Basisaufgaben]</a:t>
                </a: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ctrlPr>
                            <a:rPr lang="de-DE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de-DE" sz="1600" i="1" dirty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de-DE" sz="1600" b="0" i="0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−3∙2=9</m:t>
                      </m:r>
                    </m:oMath>
                  </m:oMathPara>
                </a14:m>
                <a:endParaRPr lang="de-DE" sz="16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−6=9    </m:t>
                    </m:r>
                    <m:d>
                      <m:dPr>
                        <m:begChr m:val="|"/>
                        <m:endChr m:val=""/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b="0" i="0" dirty="0">
                    <a:latin typeface="Cambria Math" panose="02040503050406030204" pitchFamily="18" charset="0"/>
                  </a:rPr>
                  <a:t>  </a:t>
                </a: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=15 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:3</m:t>
                          </m:r>
                        </m:e>
                      </m:d>
                    </m:oMath>
                  </m:oMathPara>
                </a14:m>
                <a:endParaRPr lang="de-DE" sz="1600" b="0" i="0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3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[MSA 2016 Basisaufgaben]</a:t>
                </a:r>
              </a:p>
              <a:p>
                <a:pPr marL="180340" indent="-180340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de-DE" sz="16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−12=36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 </a:t>
                </a:r>
                <a:endParaRPr lang="de-DE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4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[MSA 2009 N Basisaufgaben]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  <a:tabLst>
                    <a:tab pos="180340" algn="l"/>
                  </a:tabLst>
                </a:pP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11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– 24 = 6 + 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  <a:tabLst>
                    <a:tab pos="180340" algn="l"/>
                  </a:tabLst>
                </a:pPr>
                <a:r>
                  <a:rPr lang="de-DE" sz="1600" b="0" dirty="0"/>
                  <a:t>          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=30     </m:t>
                    </m:r>
                    <m:d>
                      <m:dPr>
                        <m:begChr m:val="|"/>
                        <m:endChr m:val=""/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:10</m:t>
                        </m:r>
                      </m:e>
                    </m:d>
                  </m:oMath>
                </a14:m>
                <a:r>
                  <a:rPr lang="de-DE" sz="1600" b="0" dirty="0"/>
                  <a:t>  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  <a:tabLst>
                    <a:tab pos="180340" algn="l"/>
                  </a:tabLst>
                </a:pPr>
                <a:r>
                  <a:rPr lang="de-DE" sz="1600" b="0" dirty="0"/>
                  <a:t>               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1600" b="0" dirty="0"/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  <a:tabLst>
                    <a:tab pos="180340" algn="l"/>
                  </a:tabLst>
                </a:pPr>
                <a:endParaRPr lang="de-DE" sz="1600" dirty="0"/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  <a:tabLst>
                    <a:tab pos="180340" algn="l"/>
                  </a:tabLst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9BFB33C-32AF-6B6B-13B8-7EA352A520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3">
            <a:extLst>
              <a:ext uri="{FF2B5EF4-FFF2-40B4-BE49-F238E27FC236}">
                <a16:creationId xmlns:a16="http://schemas.microsoft.com/office/drawing/2014/main" id="{103E4C24-4D84-7BF5-DBB0-71113BCDFD4D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9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D21946F7-95C5-2013-0954-972F561E9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838239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AD45C97-7196-9BC0-D036-C4B8F48291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52736"/>
                <a:ext cx="9203968" cy="5192121"/>
              </a:xfrm>
            </p:spPr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2018 N A5]</a:t>
                </a:r>
                <a:endParaRPr lang="de-DE" sz="1600" b="1" dirty="0"/>
              </a:p>
              <a:p>
                <a:r>
                  <a:rPr lang="de-DE" sz="1600" dirty="0"/>
                  <a:t>Gegeben sei die Gerade </a:t>
                </a:r>
                <a:r>
                  <a:rPr lang="de-DE" sz="1600" dirty="0" err="1"/>
                  <a:t>g</a:t>
                </a:r>
                <a:r>
                  <a:rPr lang="de-DE" sz="1600" dirty="0"/>
                  <a:t> mit der 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de-DE" sz="1600" dirty="0"/>
                  <a:t>. </a:t>
                </a:r>
                <a:br>
                  <a:rPr lang="de-DE" sz="1600" dirty="0"/>
                </a:br>
                <a:r>
                  <a:rPr lang="de-DE" sz="1600" dirty="0"/>
                  <a:t>Die Gerade </a:t>
                </a:r>
                <a:r>
                  <a:rPr lang="de-DE" sz="1600" dirty="0" err="1"/>
                  <a:t>g</a:t>
                </a:r>
                <a:r>
                  <a:rPr lang="de-DE" sz="1600" dirty="0"/>
                  <a:t> wird um zwei Einheiten  nach rechts</a:t>
                </a:r>
                <a:br>
                  <a:rPr lang="de-DE" sz="1600" dirty="0"/>
                </a:br>
                <a:r>
                  <a:rPr lang="de-DE" sz="1600" dirty="0"/>
                  <a:t>verschoben. Es entsteht die Gerade h.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Zeichne die Gerade h in das Koordinatensystem ein.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Bestimme die Funktionsgleichung der Geraden h.</a:t>
                </a:r>
              </a:p>
              <a:p>
                <a:endParaRPr lang="de-DE" sz="1600" dirty="0"/>
              </a:p>
              <a:p>
                <a:endParaRPr lang="de-DE" sz="1600" dirty="0"/>
              </a:p>
              <a:p>
                <a:pPr>
                  <a:spcBef>
                    <a:spcPts val="0"/>
                  </a:spcBef>
                </a:pPr>
                <a:r>
                  <a:rPr lang="de-DE" sz="1600" b="1" dirty="0">
                    <a:solidFill>
                      <a:prstClr val="black"/>
                    </a:solidFill>
                  </a:rPr>
                  <a:t>Aufgabe 2 </a:t>
                </a:r>
                <a:r>
                  <a:rPr lang="de-DE" sz="1600" dirty="0">
                    <a:solidFill>
                      <a:prstClr val="black"/>
                    </a:solidFill>
                  </a:rPr>
                  <a:t>[vgl. MSA 2009 N A3]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prstClr val="black"/>
                    </a:solidFill>
                  </a:rPr>
                  <a:t>Gegeben ist die Gerade f mit der </a:t>
                </a:r>
                <a:br>
                  <a:rPr lang="de-DE" sz="1600" dirty="0">
                    <a:solidFill>
                      <a:prstClr val="black"/>
                    </a:solidFill>
                  </a:rPr>
                </a:br>
                <a:r>
                  <a:rPr lang="de-DE" sz="1600" dirty="0">
                    <a:solidFill>
                      <a:prstClr val="black"/>
                    </a:solidFill>
                  </a:rPr>
                  <a:t>Funktionsgleichung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sz="16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br>
                  <a:rPr lang="de-DE" sz="16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de-DE" sz="1600" dirty="0">
                    <a:ea typeface="Times New Roman" panose="02020603050405020304" pitchFamily="18" charset="0"/>
                  </a:rPr>
                  <a:t>Die Gerade f soll parallel verschoben werden, </a:t>
                </a:r>
                <a:br>
                  <a:rPr lang="de-DE" sz="1600" dirty="0">
                    <a:ea typeface="Times New Roman" panose="02020603050405020304" pitchFamily="18" charset="0"/>
                  </a:rPr>
                </a:br>
                <a:r>
                  <a:rPr lang="de-DE" sz="1600" dirty="0">
                    <a:ea typeface="Times New Roman" panose="02020603050405020304" pitchFamily="18" charset="0"/>
                  </a:rPr>
                  <a:t>sodass sie durch den Punkt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e>
                        <m:r>
                          <a:rPr lang="de-DE" sz="160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de-DE" sz="1600" dirty="0">
                    <a:ea typeface="Times New Roman" panose="02020603050405020304" pitchFamily="18" charset="0"/>
                  </a:rPr>
                  <a:t> geht</a:t>
                </a:r>
                <a:endParaRPr lang="de-DE" sz="16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>
                    <a:effectLst/>
                    <a:ea typeface="Times New Roman" panose="02020603050405020304" pitchFamily="18" charset="0"/>
                  </a:rPr>
                  <a:t>Zeichne die verschobene Gerade </a:t>
                </a:r>
                <a:r>
                  <a:rPr lang="de-DE" sz="1600" dirty="0" err="1">
                    <a:effectLst/>
                    <a:ea typeface="Times New Roman" panose="02020603050405020304" pitchFamily="18" charset="0"/>
                  </a:rPr>
                  <a:t>g</a:t>
                </a:r>
                <a:r>
                  <a:rPr lang="de-DE" sz="1600" dirty="0">
                    <a:effectLst/>
                    <a:ea typeface="Times New Roman" panose="02020603050405020304" pitchFamily="18" charset="0"/>
                  </a:rPr>
                  <a:t> in das </a:t>
                </a:r>
                <a:br>
                  <a:rPr lang="de-DE" sz="1600" dirty="0">
                    <a:effectLst/>
                    <a:ea typeface="Times New Roman" panose="02020603050405020304" pitchFamily="18" charset="0"/>
                  </a:rPr>
                </a:br>
                <a:r>
                  <a:rPr lang="de-DE" sz="1600" dirty="0">
                    <a:effectLst/>
                    <a:ea typeface="Times New Roman" panose="02020603050405020304" pitchFamily="18" charset="0"/>
                  </a:rPr>
                  <a:t>Koordinatensystem ein. </a:t>
                </a: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>
                    <a:effectLst/>
                    <a:ea typeface="Times New Roman" panose="02020603050405020304" pitchFamily="18" charset="0"/>
                  </a:rPr>
                  <a:t>Gib die Funktionsgleichung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de-DE" sz="16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de-DE" sz="1600" dirty="0">
                    <a:ea typeface="Times New Roman" panose="02020603050405020304" pitchFamily="18" charset="0"/>
                  </a:rPr>
                  <a:t>der</a:t>
                </a:r>
                <a:r>
                  <a:rPr lang="de-DE" sz="1600" dirty="0">
                    <a:effectLst/>
                    <a:ea typeface="Times New Roman" panose="02020603050405020304" pitchFamily="18" charset="0"/>
                  </a:rPr>
                  <a:t> </a:t>
                </a:r>
                <a:br>
                  <a:rPr lang="de-DE" sz="1600" dirty="0">
                    <a:effectLst/>
                    <a:ea typeface="Times New Roman" panose="02020603050405020304" pitchFamily="18" charset="0"/>
                  </a:rPr>
                </a:br>
                <a:r>
                  <a:rPr lang="de-DE" sz="1600" dirty="0">
                    <a:effectLst/>
                    <a:ea typeface="Times New Roman" panose="02020603050405020304" pitchFamily="18" charset="0"/>
                  </a:rPr>
                  <a:t>verschobenen Gerade an.</a:t>
                </a:r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AD45C97-7196-9BC0-D036-C4B8F48291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52736"/>
                <a:ext cx="9203968" cy="519212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EAC55BA9-8C5E-EFBB-5C90-AA2D19A3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Verschiebung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292126-4FEA-1021-1939-EAC04949C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028" y="1142220"/>
            <a:ext cx="2365444" cy="2340000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7DE48C65-4071-5302-F8E6-BE0F21326CD2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1</a:t>
            </a:r>
          </a:p>
        </p:txBody>
      </p:sp>
      <p:grpSp>
        <p:nvGrpSpPr>
          <p:cNvPr id="3" name="Knopf6">
            <a:extLst>
              <a:ext uri="{FF2B5EF4-FFF2-40B4-BE49-F238E27FC236}">
                <a16:creationId xmlns:a16="http://schemas.microsoft.com/office/drawing/2014/main" id="{69EF373A-3FD2-0308-D3C8-08DB610B2068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8762E2E-9984-AEC6-D0FD-88239D62C20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Ellipse 13">
              <a:extLst>
                <a:ext uri="{FF2B5EF4-FFF2-40B4-BE49-F238E27FC236}">
                  <a16:creationId xmlns:a16="http://schemas.microsoft.com/office/drawing/2014/main" id="{83DB104B-BB95-EAB6-FE5E-25562FD6565A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ilfe 6 Grafik">
            <a:extLst>
              <a:ext uri="{FF2B5EF4-FFF2-40B4-BE49-F238E27FC236}">
                <a16:creationId xmlns:a16="http://schemas.microsoft.com/office/drawing/2014/main" id="{8BDA056D-1999-477F-9E29-9E90C369B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1232" y="1405698"/>
            <a:ext cx="759419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543E832-C7A4-A7DE-E623-0C0910105599}"/>
              </a:ext>
            </a:extLst>
          </p:cNvPr>
          <p:cNvSpPr txBox="1"/>
          <p:nvPr/>
        </p:nvSpPr>
        <p:spPr>
          <a:xfrm>
            <a:off x="19561" y="2159049"/>
            <a:ext cx="286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6BCF1D0-AC46-9FB3-3DCF-310D1362D15F}"/>
              </a:ext>
            </a:extLst>
          </p:cNvPr>
          <p:cNvSpPr txBox="1"/>
          <p:nvPr/>
        </p:nvSpPr>
        <p:spPr>
          <a:xfrm>
            <a:off x="19560" y="2433985"/>
            <a:ext cx="286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3A3A03-4833-49B1-B26A-89BC4F263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032" y="3566655"/>
            <a:ext cx="2365440" cy="2340000"/>
          </a:xfrm>
          <a:prstGeom prst="rect">
            <a:avLst/>
          </a:prstGeom>
        </p:spPr>
      </p:pic>
      <p:grpSp>
        <p:nvGrpSpPr>
          <p:cNvPr id="16" name="Knopf1">
            <a:extLst>
              <a:ext uri="{FF2B5EF4-FFF2-40B4-BE49-F238E27FC236}">
                <a16:creationId xmlns:a16="http://schemas.microsoft.com/office/drawing/2014/main" id="{DEAF0681-15BA-5D2C-6229-9C40F11F7B5C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AD81714-818D-50D5-10E4-CFCCD269E87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Ellipse 28">
              <a:extLst>
                <a:ext uri="{FF2B5EF4-FFF2-40B4-BE49-F238E27FC236}">
                  <a16:creationId xmlns:a16="http://schemas.microsoft.com/office/drawing/2014/main" id="{18F9FD44-2CFC-AEAB-2CDA-17E0AD8E9AC1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9" name="Hilfe 1 Grafik">
            <a:extLst>
              <a:ext uri="{FF2B5EF4-FFF2-40B4-BE49-F238E27FC236}">
                <a16:creationId xmlns:a16="http://schemas.microsoft.com/office/drawing/2014/main" id="{E99EE11D-433D-F326-B61E-C196104C5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grpSp>
        <p:nvGrpSpPr>
          <p:cNvPr id="20" name="Knopf 9">
            <a:extLst>
              <a:ext uri="{FF2B5EF4-FFF2-40B4-BE49-F238E27FC236}">
                <a16:creationId xmlns:a16="http://schemas.microsoft.com/office/drawing/2014/main" id="{F3C19168-A7AC-29C1-961A-C90FD1D938FA}"/>
              </a:ext>
            </a:extLst>
          </p:cNvPr>
          <p:cNvGrpSpPr/>
          <p:nvPr/>
        </p:nvGrpSpPr>
        <p:grpSpPr>
          <a:xfrm>
            <a:off x="9384140" y="610489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791DC550-9A2E-221D-CF2C-41563BED8627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Knop9">
              <a:extLst>
                <a:ext uri="{FF2B5EF4-FFF2-40B4-BE49-F238E27FC236}">
                  <a16:creationId xmlns:a16="http://schemas.microsoft.com/office/drawing/2014/main" id="{DEF43150-0764-0F9B-E223-3B5E8D663412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23" name="Hilfe 9 Grafik">
            <a:extLst>
              <a:ext uri="{FF2B5EF4-FFF2-40B4-BE49-F238E27FC236}">
                <a16:creationId xmlns:a16="http://schemas.microsoft.com/office/drawing/2014/main" id="{C9C6778C-F320-C8D0-09B8-7C35803061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684" y="1862837"/>
            <a:ext cx="757861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EE6B458-B600-31C4-ECB8-7FDB90E64A74}"/>
              </a:ext>
            </a:extLst>
          </p:cNvPr>
          <p:cNvSpPr txBox="1"/>
          <p:nvPr/>
        </p:nvSpPr>
        <p:spPr>
          <a:xfrm>
            <a:off x="30942" y="4567378"/>
            <a:ext cx="286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D48836-AC4E-3636-F63C-D3DBF8A6163D}"/>
              </a:ext>
            </a:extLst>
          </p:cNvPr>
          <p:cNvSpPr txBox="1"/>
          <p:nvPr/>
        </p:nvSpPr>
        <p:spPr>
          <a:xfrm>
            <a:off x="30942" y="5054886"/>
            <a:ext cx="286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24" name="Fußzeilenplatzhalter 5">
            <a:extLst>
              <a:ext uri="{FF2B5EF4-FFF2-40B4-BE49-F238E27FC236}">
                <a16:creationId xmlns:a16="http://schemas.microsoft.com/office/drawing/2014/main" id="{60A5BCE6-314A-8623-C049-67CDDE656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0330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4.44444E-6 L -0.88093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44444E-6 L -1.53846E-6 -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88093 -1.1111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1.11111E-6 L -2.5641E-7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83493E2-B94C-86A4-E0A2-BAF547AFC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 </a:t>
                </a:r>
                <a:r>
                  <a:rPr lang="de-DE" sz="1600" dirty="0"/>
                  <a:t>[vgl. MSA 2018 N A5]</a:t>
                </a:r>
                <a:endParaRPr lang="de-DE" sz="1600" b="1" dirty="0"/>
              </a:p>
              <a:p>
                <a:r>
                  <a:rPr lang="de-DE" sz="1600" dirty="0"/>
                  <a:t>Funktionsgleichung der Geraden h: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b="1" dirty="0"/>
              </a:p>
              <a:p>
                <a:r>
                  <a:rPr lang="de-DE" sz="1600" b="1" dirty="0"/>
                  <a:t>Aufgabe 2 </a:t>
                </a:r>
                <a:r>
                  <a:rPr lang="de-DE" sz="1600" dirty="0">
                    <a:solidFill>
                      <a:prstClr val="black"/>
                    </a:solidFill>
                  </a:rPr>
                  <a:t>[vgl. MSA 2009 N A3]</a:t>
                </a:r>
                <a:endParaRPr lang="de-DE" sz="1600" b="1" dirty="0"/>
              </a:p>
              <a:p>
                <a:r>
                  <a:rPr lang="de-DE" sz="1600" dirty="0"/>
                  <a:t>Funktionsgleichung der Geraden </a:t>
                </a:r>
                <a:r>
                  <a:rPr lang="de-DE" sz="1600" dirty="0" err="1"/>
                  <a:t>g</a:t>
                </a:r>
                <a:r>
                  <a:rPr lang="de-DE" sz="1600" dirty="0"/>
                  <a:t>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1">
                        <a:latin typeface="Cambria Math" panose="02040503050406030204" pitchFamily="18" charset="0"/>
                      </a:rPr>
                      <m:t>g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83493E2-B94C-86A4-E0A2-BAF547AFC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0CF7EEA5-E2B8-5E71-E747-0EE1D649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920" y="1182759"/>
            <a:ext cx="2365444" cy="234000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D3039399-207F-4DB3-71D0-1E974EC9CD28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DDC04D-05FB-3009-3417-1651FDEA5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535" y="3639261"/>
            <a:ext cx="2401829" cy="2376000"/>
          </a:xfrm>
          <a:prstGeom prst="rect">
            <a:avLst/>
          </a:prstGeom>
        </p:spPr>
      </p:pic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4AB64AE3-7304-76CD-B305-655BA3FC7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608855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7EE1161-3A36-2B15-B1DE-63F442D8E9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 </a:t>
                </a:r>
                <a:r>
                  <a:rPr lang="de-DE" sz="1600" dirty="0"/>
                  <a:t>[vgl. MSA 2007 N A8]</a:t>
                </a:r>
              </a:p>
              <a:p>
                <a:r>
                  <a:rPr lang="de-DE" sz="1600" dirty="0"/>
                  <a:t>Berechne die Nullstellen der folgenden Funktionen: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de-DE" sz="1600" b="0" dirty="0"/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sz="1600" b="0" dirty="0"/>
                  <a:t> 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de-DE" sz="16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b="0" dirty="0"/>
                  <a:t> </a:t>
                </a:r>
              </a:p>
              <a:p>
                <a:r>
                  <a:rPr lang="de-DE" dirty="0"/>
                  <a:t> </a:t>
                </a:r>
              </a:p>
              <a:p>
                <a:r>
                  <a:rPr lang="de-DE" sz="1600" b="1" dirty="0">
                    <a:solidFill>
                      <a:schemeClr val="tx1"/>
                    </a:solidFill>
                  </a:rPr>
                  <a:t>Aufgabe 2 </a:t>
                </a:r>
                <a:r>
                  <a:rPr lang="de-DE" sz="1600" dirty="0"/>
                  <a:t>[vgl. MSA 2014 X Basisaufgabe]</a:t>
                </a:r>
                <a:endParaRPr lang="de-DE" sz="1600" b="1" dirty="0">
                  <a:solidFill>
                    <a:schemeClr val="tx1"/>
                  </a:solidFill>
                </a:endParaRP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>
                    <a:solidFill>
                      <a:schemeClr val="tx1"/>
                    </a:solidFill>
                  </a:rPr>
                  <a:t>Berechne die Koordinaten des Schnittpunktes der Geraden f und g.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f: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+60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endParaRPr lang="de-DE" sz="1600" dirty="0">
                  <a:solidFill>
                    <a:schemeClr val="tx1"/>
                  </a:solidFill>
                </a:endParaRP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>
                    <a:solidFill>
                      <a:schemeClr val="tx1"/>
                    </a:solidFill>
                  </a:rPr>
                  <a:t>Die Gerade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 hat die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−</m:t>
                    </m:r>
                    <m:f>
                      <m:fPr>
                        <m:ctrl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.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Entscheide, ob die Gerade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 die Gerade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 schneidet.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Begründe.</a:t>
                </a:r>
              </a:p>
              <a:p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7EE1161-3A36-2B15-B1DE-63F442D8E9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46005030-5298-0E26-0ACA-D2302F4A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Nullstellen und Schnittpunkte</a:t>
            </a:r>
          </a:p>
        </p:txBody>
      </p:sp>
      <p:grpSp>
        <p:nvGrpSpPr>
          <p:cNvPr id="19" name="Knopf1">
            <a:extLst>
              <a:ext uri="{FF2B5EF4-FFF2-40B4-BE49-F238E27FC236}">
                <a16:creationId xmlns:a16="http://schemas.microsoft.com/office/drawing/2014/main" id="{D25D7C78-5FB8-1C38-984A-1463F38C42BF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22AA59-CEC9-8619-80D9-266DA1462C4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28">
              <a:extLst>
                <a:ext uri="{FF2B5EF4-FFF2-40B4-BE49-F238E27FC236}">
                  <a16:creationId xmlns:a16="http://schemas.microsoft.com/office/drawing/2014/main" id="{2B96D44C-D393-EA9F-45C9-A58F3703B79F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22" name="Hilfe 1 Grafik">
            <a:extLst>
              <a:ext uri="{FF2B5EF4-FFF2-40B4-BE49-F238E27FC236}">
                <a16:creationId xmlns:a16="http://schemas.microsoft.com/office/drawing/2014/main" id="{61C42AE6-AA09-5879-A5C2-D35AAF28C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0758" y="601961"/>
            <a:ext cx="759772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grpSp>
        <p:nvGrpSpPr>
          <p:cNvPr id="23" name="Knopf2">
            <a:extLst>
              <a:ext uri="{FF2B5EF4-FFF2-40B4-BE49-F238E27FC236}">
                <a16:creationId xmlns:a16="http://schemas.microsoft.com/office/drawing/2014/main" id="{3B76ABA3-F1EC-82F7-E426-5252C6986610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FD19AC6-4680-FF85-592D-5DD3904EF8E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Ellipse 25">
              <a:extLst>
                <a:ext uri="{FF2B5EF4-FFF2-40B4-BE49-F238E27FC236}">
                  <a16:creationId xmlns:a16="http://schemas.microsoft.com/office/drawing/2014/main" id="{3E2DCB47-79F6-9E33-9D52-7FD83C12972F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6" name="Hilfe 2 Grafik">
            <a:extLst>
              <a:ext uri="{FF2B5EF4-FFF2-40B4-BE49-F238E27FC236}">
                <a16:creationId xmlns:a16="http://schemas.microsoft.com/office/drawing/2014/main" id="{14051ADA-7105-E21F-3A67-683ECAE0E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7589" y="764704"/>
            <a:ext cx="7608654" cy="4820937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73DF9501-D827-DB64-52AA-1BBCD707529B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7EE2D2-2BA4-CEB6-48EB-7132D6B6CC89}"/>
              </a:ext>
            </a:extLst>
          </p:cNvPr>
          <p:cNvSpPr txBox="1"/>
          <p:nvPr/>
        </p:nvSpPr>
        <p:spPr>
          <a:xfrm>
            <a:off x="19561" y="1650286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53480F-DE69-6E23-AF04-F49AB52A4D5F}"/>
              </a:ext>
            </a:extLst>
          </p:cNvPr>
          <p:cNvSpPr txBox="1"/>
          <p:nvPr/>
        </p:nvSpPr>
        <p:spPr>
          <a:xfrm>
            <a:off x="19561" y="1916832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9B9081-A9F7-8598-B878-4DC0154AC0E6}"/>
              </a:ext>
            </a:extLst>
          </p:cNvPr>
          <p:cNvSpPr txBox="1"/>
          <p:nvPr/>
        </p:nvSpPr>
        <p:spPr>
          <a:xfrm>
            <a:off x="19561" y="2852936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grpSp>
        <p:nvGrpSpPr>
          <p:cNvPr id="10" name="Knopf 8">
            <a:extLst>
              <a:ext uri="{FF2B5EF4-FFF2-40B4-BE49-F238E27FC236}">
                <a16:creationId xmlns:a16="http://schemas.microsoft.com/office/drawing/2014/main" id="{C6389F36-6728-0832-C57B-ED308038E696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264D248-8C51-7AF0-BEB6-5D7C1D1D5FA8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Knop8">
              <a:extLst>
                <a:ext uri="{FF2B5EF4-FFF2-40B4-BE49-F238E27FC236}">
                  <a16:creationId xmlns:a16="http://schemas.microsoft.com/office/drawing/2014/main" id="{7E964F5D-A66A-6969-2158-8934B9109F08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3" name="Hilfe 8 Grafik">
            <a:extLst>
              <a:ext uri="{FF2B5EF4-FFF2-40B4-BE49-F238E27FC236}">
                <a16:creationId xmlns:a16="http://schemas.microsoft.com/office/drawing/2014/main" id="{3FE0785D-F4C2-8135-E4C6-914C58B5F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FC95F5D-687B-9B39-CCB4-D8BD317F4668}"/>
              </a:ext>
            </a:extLst>
          </p:cNvPr>
          <p:cNvSpPr txBox="1"/>
          <p:nvPr/>
        </p:nvSpPr>
        <p:spPr>
          <a:xfrm>
            <a:off x="19561" y="3933056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1EB97AAA-A127-E605-9202-4D3182E42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25373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846E-6 -2.96296E-6 L -0.88093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2.96296E-6 L 1.53846E-6 -2.9629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51F8D04-FE1B-AB47-72BE-A3B438E9FB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/>
                <a:r>
                  <a:rPr lang="de-DE" sz="1600" b="1" dirty="0">
                    <a:cs typeface="Calibri" panose="020F0502020204030204" pitchFamily="34" charset="0"/>
                  </a:rPr>
                  <a:t>Aufgabe 1 </a:t>
                </a:r>
                <a:r>
                  <a:rPr lang="de-DE" sz="1600" dirty="0"/>
                  <a:t>[vgl. MSA 2007 N A8] </a:t>
                </a:r>
                <a:endParaRPr lang="de-DE" sz="1600" b="1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br>
                  <a:rPr lang="de-DE" sz="1600" b="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0=2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sz="1600" b="0" dirty="0">
                    <a:cs typeface="Calibri" panose="020F0502020204030204" pitchFamily="34" charset="0"/>
                  </a:rPr>
                  <a:t> </a:t>
                </a:r>
                <a:br>
                  <a:rPr lang="de-DE" sz="1600" b="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1600" b="0" dirty="0">
                    <a:cs typeface="Calibri" panose="020F0502020204030204" pitchFamily="34" charset="0"/>
                  </a:rPr>
                  <a:t>  </a:t>
                </a: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br>
                  <a:rPr lang="de-DE" sz="1600" b="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0=3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+3   |−3</m:t>
                    </m:r>
                  </m:oMath>
                </a14:m>
                <a:r>
                  <a:rPr lang="de-DE" sz="1600" b="0" dirty="0">
                    <a:cs typeface="Calibri" panose="020F0502020204030204" pitchFamily="34" charset="0"/>
                  </a:rPr>
                  <a:t> </a:t>
                </a:r>
                <a:br>
                  <a:rPr lang="de-DE" sz="1600" b="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−3=3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  | :3</m:t>
                    </m:r>
                  </m:oMath>
                </a14:m>
                <a:r>
                  <a:rPr lang="de-DE" sz="1600" b="0" dirty="0">
                    <a:cs typeface="Calibri" panose="020F0502020204030204" pitchFamily="34" charset="0"/>
                  </a:rPr>
                  <a:t> </a:t>
                </a:r>
                <a:br>
                  <a:rPr lang="de-DE" sz="1600" b="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de-DE" sz="1600" b="0" dirty="0">
                    <a:cs typeface="Calibri" panose="020F0502020204030204" pitchFamily="34" charset="0"/>
                  </a:rPr>
                  <a:t>   </a:t>
                </a:r>
              </a:p>
              <a:p>
                <a:pPr marL="0"/>
                <a:endParaRPr lang="de-DE" i="1" dirty="0">
                  <a:latin typeface="Cambria Math" panose="02040503050406030204" pitchFamily="18" charset="0"/>
                </a:endParaRPr>
              </a:p>
              <a:p>
                <a:pPr marL="0"/>
                <a:r>
                  <a:rPr lang="de-DE" sz="1600" b="1" dirty="0"/>
                  <a:t>Aufgabe 2 </a:t>
                </a:r>
                <a:r>
                  <a:rPr lang="de-DE" sz="1600" dirty="0"/>
                  <a:t>[vgl. MSA 2014 X Basisaufgabe]</a:t>
                </a:r>
                <a:endParaRPr lang="de-DE" sz="1600" b="1" dirty="0"/>
              </a:p>
              <a:p>
                <a:pPr marL="346075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de-DE" sz="16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de-DE" sz="16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−8=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+60   </m:t>
                    </m:r>
                    <m:d>
                      <m:dPr>
                        <m:begChr m:val="|"/>
                        <m:endChr m:val=""/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</a:t>
                </a:r>
                <a:br>
                  <a:rPr lang="de-DE" sz="16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−8</m:t>
                    </m:r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=60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|+8</m:t>
                    </m:r>
                  </m:oMath>
                </a14:m>
                <a:r>
                  <a:rPr lang="de-DE" sz="1600" dirty="0">
                    <a:cs typeface="Calibri" panose="020F0502020204030204" pitchFamily="34" charset="0"/>
                  </a:rPr>
                  <a:t> </a:t>
                </a:r>
                <a:br>
                  <a:rPr lang="de-DE" sz="160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=68</m:t>
                    </m:r>
                  </m:oMath>
                </a14:m>
                <a:r>
                  <a:rPr lang="de-DE" sz="1600" dirty="0">
                    <a:cs typeface="Calibri" panose="020F0502020204030204" pitchFamily="34" charset="0"/>
                  </a:rPr>
                  <a:t> </a:t>
                </a:r>
                <a:br>
                  <a:rPr lang="de-DE" sz="160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+60=68+60=128</m:t>
                    </m:r>
                  </m:oMath>
                </a14:m>
                <a:r>
                  <a:rPr lang="de-DE" sz="1600" dirty="0">
                    <a:cs typeface="Calibri" panose="020F0502020204030204" pitchFamily="34" charset="0"/>
                  </a:rPr>
                  <a:t> </a:t>
                </a:r>
                <a:br>
                  <a:rPr lang="de-DE" sz="1600" dirty="0"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(68|128)</m:t>
                    </m:r>
                  </m:oMath>
                </a14:m>
                <a:r>
                  <a:rPr lang="de-DE" sz="1600" dirty="0">
                    <a:cs typeface="Calibri" panose="020F0502020204030204" pitchFamily="34" charset="0"/>
                  </a:rPr>
                  <a:t>     </a:t>
                </a:r>
              </a:p>
              <a:p>
                <a:pPr marL="346075" indent="-342900">
                  <a:buAutoNum type="alphaLcParenR"/>
                </a:pPr>
                <a:endParaRPr lang="de-DE" sz="1600" dirty="0"/>
              </a:p>
              <a:p>
                <a:pPr marL="346075" indent="-342900">
                  <a:buAutoNum type="alphaLcParenR"/>
                </a:pPr>
                <a:r>
                  <a:rPr lang="de-DE" sz="1600" dirty="0"/>
                  <a:t>Ja, weil beide Geraden verschiedene Anstiege haben.</a:t>
                </a:r>
              </a:p>
              <a:p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51F8D04-FE1B-AB47-72BE-A3B438E9FB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3">
            <a:extLst>
              <a:ext uri="{FF2B5EF4-FFF2-40B4-BE49-F238E27FC236}">
                <a16:creationId xmlns:a16="http://schemas.microsoft.com/office/drawing/2014/main" id="{CE135EEB-6A13-CA91-3194-630CDDFBC8B4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AE1801-AE0A-117C-4B8F-32181568AC34}"/>
              </a:ext>
            </a:extLst>
          </p:cNvPr>
          <p:cNvSpPr txBox="1"/>
          <p:nvPr/>
        </p:nvSpPr>
        <p:spPr>
          <a:xfrm>
            <a:off x="19561" y="1340768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01DE5C6-4DD0-1CA4-D724-3A4F62325666}"/>
              </a:ext>
            </a:extLst>
          </p:cNvPr>
          <p:cNvSpPr txBox="1"/>
          <p:nvPr/>
        </p:nvSpPr>
        <p:spPr>
          <a:xfrm>
            <a:off x="19561" y="2082334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CAAE11-57B1-4E54-DC62-AC6588F23F39}"/>
              </a:ext>
            </a:extLst>
          </p:cNvPr>
          <p:cNvSpPr txBox="1"/>
          <p:nvPr/>
        </p:nvSpPr>
        <p:spPr>
          <a:xfrm>
            <a:off x="19561" y="3789040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9C0845-7589-71BD-C04B-7B4E400F6346}"/>
              </a:ext>
            </a:extLst>
          </p:cNvPr>
          <p:cNvSpPr txBox="1"/>
          <p:nvPr/>
        </p:nvSpPr>
        <p:spPr>
          <a:xfrm>
            <a:off x="35827" y="5326469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60D0A9FF-21C0-0E02-D257-49B4D517DE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66935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E19C75-6AA2-A1AC-D0AD-F105E3100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 Aufgabe 1</a:t>
            </a:r>
          </a:p>
          <a:p>
            <a:endParaRPr lang="de-DE" sz="16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B7A5AA-15E4-35EF-59F0-1B3F37EB8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016" y="1124744"/>
            <a:ext cx="3924000" cy="4825978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E2708D26-6CD6-D2BF-7A9E-143A57A94D2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6">
                <a:extLst>
                  <a:ext uri="{FF2B5EF4-FFF2-40B4-BE49-F238E27FC236}">
                    <a16:creationId xmlns:a16="http://schemas.microsoft.com/office/drawing/2014/main" id="{09A39F79-1F87-B0A5-23BE-2218EC5701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6549698"/>
                  </p:ext>
                </p:extLst>
              </p:nvPr>
            </p:nvGraphicFramePr>
            <p:xfrm>
              <a:off x="272480" y="1412776"/>
              <a:ext cx="4320480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7">
                      <a:extLst>
                        <a:ext uri="{9D8B030D-6E8A-4147-A177-3AD203B41FA5}">
                          <a16:colId xmlns:a16="http://schemas.microsoft.com/office/drawing/2014/main" val="746918326"/>
                        </a:ext>
                      </a:extLst>
                    </a:gridCol>
                    <a:gridCol w="1656183">
                      <a:extLst>
                        <a:ext uri="{9D8B030D-6E8A-4147-A177-3AD203B41FA5}">
                          <a16:colId xmlns:a16="http://schemas.microsoft.com/office/drawing/2014/main" val="26712240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Gib die Koordinaten der Punkte A, B und C an.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( 2 | 3 )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(− 3 |−1 )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( 2 |−3 )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91401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dirty="0"/>
                            <a:t>Trage die Punkte D, E und F in das Koordinatensystem ein.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( 2 | 1 )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(− 2 | 3 )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1037651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(− 3 |−4 )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3895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6">
                <a:extLst>
                  <a:ext uri="{FF2B5EF4-FFF2-40B4-BE49-F238E27FC236}">
                    <a16:creationId xmlns:a16="http://schemas.microsoft.com/office/drawing/2014/main" id="{09A39F79-1F87-B0A5-23BE-2218EC5701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6549698"/>
                  </p:ext>
                </p:extLst>
              </p:nvPr>
            </p:nvGraphicFramePr>
            <p:xfrm>
              <a:off x="272480" y="1412776"/>
              <a:ext cx="4320480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7">
                      <a:extLst>
                        <a:ext uri="{9D8B030D-6E8A-4147-A177-3AD203B41FA5}">
                          <a16:colId xmlns:a16="http://schemas.microsoft.com/office/drawing/2014/main" val="746918326"/>
                        </a:ext>
                      </a:extLst>
                    </a:gridCol>
                    <a:gridCol w="1656183">
                      <a:extLst>
                        <a:ext uri="{9D8B030D-6E8A-4147-A177-3AD203B41FA5}">
                          <a16:colId xmlns:a16="http://schemas.microsoft.com/office/drawing/2014/main" val="2671224044"/>
                        </a:ext>
                      </a:extLst>
                    </a:gridCol>
                  </a:tblGrid>
                  <a:tr h="132588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</a:rPr>
                            <a:t>Gib die Koordinaten der Punkte A, B und C an.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1069" t="-1905" r="-763" b="-10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9140123"/>
                      </a:ext>
                    </a:extLst>
                  </a:tr>
                  <a:tr h="132588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dirty="0"/>
                            <a:t>Trage die Punkte D, E und F in das Koordinatensystem ein.</a:t>
                          </a:r>
                        </a:p>
                        <a:p>
                          <a:endParaRPr lang="de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1069" t="-101905" r="-763" b="-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3895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0E3FAC-5E03-40CD-5A03-4102946E041B}"/>
              </a:ext>
            </a:extLst>
          </p:cNvPr>
          <p:cNvSpPr txBox="1">
            <a:spLocks/>
          </p:cNvSpPr>
          <p:nvPr/>
        </p:nvSpPr>
        <p:spPr>
          <a:xfrm>
            <a:off x="6033120" y="5991091"/>
            <a:ext cx="3136901" cy="24622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 sz="1000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013637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2B5D3CB-A389-CC13-5117-D369DE76B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1600" b="1" dirty="0">
                <a:solidFill>
                  <a:prstClr val="black"/>
                </a:solidFill>
                <a:latin typeface="Calibri"/>
              </a:rPr>
              <a:t>Aufgabe 1 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[vgl. MSA 2014 N A2]</a:t>
            </a:r>
            <a:endParaRPr lang="de-DE" sz="1600" b="1" dirty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prstClr val="black"/>
                </a:solidFill>
                <a:latin typeface="Calibri"/>
              </a:rPr>
              <a:t>Gegeben seien die zwei Punkte </a:t>
            </a:r>
            <a:br>
              <a:rPr lang="de-DE" sz="1600" dirty="0">
                <a:solidFill>
                  <a:prstClr val="black"/>
                </a:solidFill>
                <a:latin typeface="Calibri"/>
              </a:rPr>
            </a:br>
            <a:r>
              <a:rPr lang="de-DE" sz="1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(2|0)  und  B (3|1).</a:t>
            </a:r>
          </a:p>
          <a:p>
            <a:pPr marL="3175">
              <a:spcBef>
                <a:spcPts val="0"/>
              </a:spcBef>
            </a:pPr>
            <a:endParaRPr lang="de-DE" sz="1600" dirty="0">
              <a:solidFill>
                <a:prstClr val="black"/>
              </a:solidFill>
              <a:latin typeface="Calibri"/>
            </a:endParaRPr>
          </a:p>
          <a:p>
            <a:pPr marL="3175">
              <a:spcBef>
                <a:spcPts val="0"/>
              </a:spcBef>
            </a:pPr>
            <a:r>
              <a:rPr lang="de-DE" sz="1600" dirty="0">
                <a:solidFill>
                  <a:prstClr val="black"/>
                </a:solidFill>
                <a:latin typeface="Calibri"/>
              </a:rPr>
              <a:t>a) Bestimme die Funktionsgleichung </a:t>
            </a:r>
            <a:br>
              <a:rPr lang="de-DE" sz="1600" dirty="0">
                <a:solidFill>
                  <a:prstClr val="black"/>
                </a:solidFill>
                <a:latin typeface="Calibri"/>
              </a:rPr>
            </a:br>
            <a:r>
              <a:rPr lang="de-DE" sz="1600" dirty="0">
                <a:solidFill>
                  <a:prstClr val="black"/>
                </a:solidFill>
                <a:latin typeface="Calibri"/>
              </a:rPr>
              <a:t>der Gerade f, welche durch diese </a:t>
            </a:r>
            <a:br>
              <a:rPr lang="de-DE" sz="1600" dirty="0">
                <a:solidFill>
                  <a:prstClr val="black"/>
                </a:solidFill>
                <a:latin typeface="Calibri"/>
              </a:rPr>
            </a:br>
            <a:r>
              <a:rPr lang="de-DE" sz="1600" dirty="0">
                <a:solidFill>
                  <a:prstClr val="black"/>
                </a:solidFill>
                <a:latin typeface="Calibri"/>
              </a:rPr>
              <a:t>zwei Punkte A und B geht.</a:t>
            </a:r>
            <a:endParaRPr lang="de-DE" sz="16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50B911-C99F-BA41-8003-2AD0901A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Funktionsgleichung bestimmen</a:t>
            </a:r>
          </a:p>
        </p:txBody>
      </p:sp>
      <p:grpSp>
        <p:nvGrpSpPr>
          <p:cNvPr id="12" name="Knopf 7">
            <a:extLst>
              <a:ext uri="{FF2B5EF4-FFF2-40B4-BE49-F238E27FC236}">
                <a16:creationId xmlns:a16="http://schemas.microsoft.com/office/drawing/2014/main" id="{468F95F3-8718-D2A6-E455-AABAD3ABC285}"/>
              </a:ext>
            </a:extLst>
          </p:cNvPr>
          <p:cNvGrpSpPr/>
          <p:nvPr/>
        </p:nvGrpSpPr>
        <p:grpSpPr>
          <a:xfrm>
            <a:off x="9379302" y="4839935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344F1B0-C0FC-BD59-16C9-FE08CAFFEC47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Knop7">
              <a:extLst>
                <a:ext uri="{FF2B5EF4-FFF2-40B4-BE49-F238E27FC236}">
                  <a16:creationId xmlns:a16="http://schemas.microsoft.com/office/drawing/2014/main" id="{8E7C261A-5E03-46C6-8FDA-99F4969C458C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0" name="Knopf1">
            <a:extLst>
              <a:ext uri="{FF2B5EF4-FFF2-40B4-BE49-F238E27FC236}">
                <a16:creationId xmlns:a16="http://schemas.microsoft.com/office/drawing/2014/main" id="{E7C82C07-25D8-33B0-F357-68B71B76A4BA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AD8FEE87-9C9E-9045-91EE-7A4B4A4E8DA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Ellipse 28">
              <a:extLst>
                <a:ext uri="{FF2B5EF4-FFF2-40B4-BE49-F238E27FC236}">
                  <a16:creationId xmlns:a16="http://schemas.microsoft.com/office/drawing/2014/main" id="{F9B0B397-E273-1B17-5B11-8BC54EF526F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5" name="Hilfe 7 Grafik">
            <a:extLst>
              <a:ext uri="{FF2B5EF4-FFF2-40B4-BE49-F238E27FC236}">
                <a16:creationId xmlns:a16="http://schemas.microsoft.com/office/drawing/2014/main" id="{F4AE2E5B-D474-E701-4324-4A72A2655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5567" y="764704"/>
            <a:ext cx="7589731" cy="4820504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1" name="Hilfe 1 Grafik">
            <a:extLst>
              <a:ext uri="{FF2B5EF4-FFF2-40B4-BE49-F238E27FC236}">
                <a16:creationId xmlns:a16="http://schemas.microsoft.com/office/drawing/2014/main" id="{E6D37ADE-7DE4-A56F-814E-3A6FD847F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D9F9ECE7-1760-BE75-36FD-8783026037E2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A86628-6851-FFC2-4E22-F8C006926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12" y="1268760"/>
            <a:ext cx="4784000" cy="468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D6AFD8-4BE1-F271-781A-54D2002F05A0}"/>
              </a:ext>
            </a:extLst>
          </p:cNvPr>
          <p:cNvSpPr txBox="1"/>
          <p:nvPr/>
        </p:nvSpPr>
        <p:spPr>
          <a:xfrm>
            <a:off x="19561" y="2010326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032E02-47CA-5251-6923-A473E1273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3462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-2.96296E-6 L -0.88093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2.96296E-6 L 4.87179E-6 -2.9629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30D3108-E908-24D1-B4B7-0F1004510B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>
                    <a:solidFill>
                      <a:prstClr val="black"/>
                    </a:solidFill>
                    <a:latin typeface="Calibri"/>
                  </a:rPr>
                  <a:t>Aufgabe 1 </a:t>
                </a:r>
                <a:r>
                  <a:rPr lang="de-DE" sz="1600" dirty="0">
                    <a:solidFill>
                      <a:prstClr val="black"/>
                    </a:solidFill>
                    <a:latin typeface="Calibri"/>
                  </a:rPr>
                  <a:t>[vgl. MSA 2014 N A2]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a) </a:t>
                </a:r>
              </a:p>
              <a:p>
                <a:r>
                  <a:rPr lang="de-DE" b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Lösung mit einer Zeichnung</a:t>
                </a:r>
              </a:p>
              <a:p>
                <a:r>
                  <a:rPr lang="de-DE" sz="1600" b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Schritt 1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  <a:t>: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  <a:t>Einzeichnen der Gerade f durch die zwei </a:t>
                </a:r>
                <a:b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</a:br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  <a:t>Punkte A und B</a:t>
                </a:r>
              </a:p>
              <a:p>
                <a:endParaRPr lang="de-DE" sz="500" dirty="0">
                  <a:solidFill>
                    <a:schemeClr val="tx1"/>
                  </a:solidFill>
                  <a:latin typeface="+mj-lt"/>
                  <a:sym typeface="Wingdings" pitchFamily="2" charset="2"/>
                </a:endParaRPr>
              </a:p>
              <a:p>
                <a:r>
                  <a:rPr lang="de-DE" sz="1600" b="1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  <a:t>Schritt 2: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  <a:t>Bestimmen des Anstiegs der Gerade mi Hilfe</a:t>
                </a:r>
                <a:b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</a:br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  <a:t>des Steigungsdreiecks:</a:t>
                </a:r>
                <a:br>
                  <a:rPr lang="de-DE" sz="1600" dirty="0">
                    <a:solidFill>
                      <a:schemeClr val="tx1"/>
                    </a:solidFill>
                    <a:latin typeface="+mj-lt"/>
                    <a:sym typeface="Wingdings" pitchFamily="2" charset="2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m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</a:t>
                </a:r>
              </a:p>
              <a:p>
                <a:endParaRPr lang="de-DE" sz="500" dirty="0">
                  <a:solidFill>
                    <a:schemeClr val="tx1"/>
                  </a:solidFill>
                  <a:latin typeface="+mj-lt"/>
                  <a:sym typeface="Wingdings" panose="05000000000000000000" pitchFamily="2" charset="2"/>
                </a:endParaRPr>
              </a:p>
              <a:p>
                <a:r>
                  <a:rPr lang="de-DE" sz="1600" b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Schritt 3: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Bestimmen des </a:t>
                </a:r>
                <a:r>
                  <a:rPr lang="de-DE" sz="1600" dirty="0" err="1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y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-Achsenabschnitts der Gerade:</a:t>
                </a:r>
                <a:b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n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=−2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</a:t>
                </a:r>
              </a:p>
              <a:p>
                <a:endParaRPr lang="de-DE" sz="500" dirty="0"/>
              </a:p>
              <a:p>
                <a:r>
                  <a:rPr lang="de-DE" sz="1600" b="1" dirty="0"/>
                  <a:t>Die Funktionsgleichung lautet:</a:t>
                </a:r>
              </a:p>
              <a:p>
                <a14:m>
                  <m:oMath xmlns:m="http://schemas.openxmlformats.org/officeDocument/2006/math">
                    <m:r>
                      <a:rPr lang="de-DE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𝐲</m:t>
                    </m:r>
                    <m:r>
                      <a:rPr lang="de-DE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de-DE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𝐱</m:t>
                    </m:r>
                    <m:r>
                      <a:rPr lang="de-DE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−</m:t>
                    </m:r>
                    <m:r>
                      <a:rPr lang="de-DE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𝟐</m:t>
                    </m:r>
                  </m:oMath>
                </a14:m>
                <a:r>
                  <a:rPr lang="de-DE" sz="1600" b="1" dirty="0"/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30D3108-E908-24D1-B4B7-0F1004510B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0DCBCB01-29DF-F4AF-B998-0D0B0B1F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28" y="29"/>
            <a:ext cx="0" cy="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0D50E3-428A-9B4C-7E64-23A3ABE23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456" y="1247600"/>
            <a:ext cx="4680000" cy="4629672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68156D41-E1D8-A2A8-553F-4D912331B326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A6970B-2C27-7272-9C6E-52DC41672ECF}"/>
              </a:ext>
            </a:extLst>
          </p:cNvPr>
          <p:cNvSpPr txBox="1"/>
          <p:nvPr/>
        </p:nvSpPr>
        <p:spPr>
          <a:xfrm>
            <a:off x="13432" y="1340768"/>
            <a:ext cx="252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*</a:t>
            </a:r>
            <a:endParaRPr lang="de-DE" sz="1600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D616E136-35DE-7EE4-EFCE-5D4A841937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92694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7D0D-0FB3-F78A-526A-A6DC826F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E289DE6-9089-B1D4-4F1B-A33604A2B0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2018 N A5]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Im Koordinatensystem ist die Gerade </a:t>
                </a:r>
                <a:r>
                  <a:rPr lang="de-DE" sz="1600" i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mit der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eingezeichnet.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a) Geben Sie an, ob die Gerade </a:t>
                </a:r>
                <a:r>
                  <a:rPr lang="de-DE" sz="1600" i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fällt oder steigt. 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b) Bestimmen Sie den Anstieg </a:t>
                </a:r>
                <a:r>
                  <a:rPr lang="de-DE" sz="1600" i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m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der Geraden </a:t>
                </a:r>
                <a:r>
                  <a:rPr lang="de-DE" sz="1600" i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g.</a:t>
                </a:r>
                <a:endParaRPr lang="de-DE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c) Geben Sie die Koordinaten des Schnittpunktes 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der Geraden </a:t>
                </a:r>
                <a:r>
                  <a:rPr lang="de-DE" sz="1600" i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mit der x-Achse an.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d) Ermitteln Sie die x-Koordinate des Punktes P so, 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dass der Punkt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e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auf der Gerade </a:t>
                </a:r>
                <a:r>
                  <a:rPr lang="de-DE" sz="1600" i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liegt.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Die Gerade </a:t>
                </a:r>
                <a:r>
                  <a:rPr lang="de-DE" sz="1600" i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wird um zwei Einheiten nach links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und um eine Einheit nach unten verschoben. 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Es entsteht die Gerade h.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*</a:t>
                </a:r>
                <a:r>
                  <a:rPr lang="de-DE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e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) Geben Sie die Gleichung für die Gerade h an.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Eine weitere Gerade </a:t>
                </a:r>
                <a:r>
                  <a:rPr lang="de-DE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k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hat die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de-DE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de-DE" sz="1600" b="0" i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*f) Entscheiden Sie, ob die Gerade k die Gerade </a:t>
                </a:r>
                <a:r>
                  <a:rPr lang="de-DE" sz="1600" i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schneidet. 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Begründen Sie.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*</a:t>
                </a:r>
                <a:r>
                  <a:rPr lang="de-DE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) Geben Sie die Gleichung einer Geraden an, welche die 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Gerade </a:t>
                </a:r>
                <a:r>
                  <a:rPr lang="de-DE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k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nicht schneidet.</a:t>
                </a:r>
                <a:endParaRPr lang="de-DE" sz="1600" dirty="0"/>
              </a:p>
              <a:p>
                <a:endParaRPr lang="de-D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E289DE6-9089-B1D4-4F1B-A33604A2B0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60260610-FA1E-3610-C035-5E57FB7F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Prüfungsaufgabe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C1C2AE-D9D2-B7F8-8311-23EC472C5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790" y="1725895"/>
            <a:ext cx="3487633" cy="4245147"/>
          </a:xfrm>
          <a:prstGeom prst="rect">
            <a:avLst/>
          </a:prstGeom>
        </p:spPr>
      </p:pic>
      <p:grpSp>
        <p:nvGrpSpPr>
          <p:cNvPr id="3" name="Knopf 8">
            <a:extLst>
              <a:ext uri="{FF2B5EF4-FFF2-40B4-BE49-F238E27FC236}">
                <a16:creationId xmlns:a16="http://schemas.microsoft.com/office/drawing/2014/main" id="{2C8EE2B7-449A-E39C-6A8D-59CEE9A1955D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559ECA4-0C72-B9A1-E677-D3F28DDE06CE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Knop8">
              <a:extLst>
                <a:ext uri="{FF2B5EF4-FFF2-40B4-BE49-F238E27FC236}">
                  <a16:creationId xmlns:a16="http://schemas.microsoft.com/office/drawing/2014/main" id="{6971EED3-A443-259A-F9B0-78A9F50CE4A6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1" name="Hilfe 8 Grafik">
            <a:extLst>
              <a:ext uri="{FF2B5EF4-FFF2-40B4-BE49-F238E27FC236}">
                <a16:creationId xmlns:a16="http://schemas.microsoft.com/office/drawing/2014/main" id="{D12575E9-5088-C6BF-0CAF-0D195CA87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grpSp>
        <p:nvGrpSpPr>
          <p:cNvPr id="12" name="Knopf1">
            <a:extLst>
              <a:ext uri="{FF2B5EF4-FFF2-40B4-BE49-F238E27FC236}">
                <a16:creationId xmlns:a16="http://schemas.microsoft.com/office/drawing/2014/main" id="{EE96A414-945E-F138-2688-552405C03F1E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DC900B0-0A74-52B8-B8B7-20B930A82294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Ellipse 28">
              <a:extLst>
                <a:ext uri="{FF2B5EF4-FFF2-40B4-BE49-F238E27FC236}">
                  <a16:creationId xmlns:a16="http://schemas.microsoft.com/office/drawing/2014/main" id="{6720CE21-FE4D-0BA2-C757-B4AA1205A059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5" name="Hilfe 1 Grafik">
            <a:extLst>
              <a:ext uri="{FF2B5EF4-FFF2-40B4-BE49-F238E27FC236}">
                <a16:creationId xmlns:a16="http://schemas.microsoft.com/office/drawing/2014/main" id="{7EF7D14D-3F76-5A45-0541-94D20E0F1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grpSp>
        <p:nvGrpSpPr>
          <p:cNvPr id="16" name="Knopf 9">
            <a:extLst>
              <a:ext uri="{FF2B5EF4-FFF2-40B4-BE49-F238E27FC236}">
                <a16:creationId xmlns:a16="http://schemas.microsoft.com/office/drawing/2014/main" id="{C01E3444-AD91-EED0-CBA8-1080D84DE7CF}"/>
              </a:ext>
            </a:extLst>
          </p:cNvPr>
          <p:cNvGrpSpPr/>
          <p:nvPr/>
        </p:nvGrpSpPr>
        <p:grpSpPr>
          <a:xfrm>
            <a:off x="9384140" y="610489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59F8381-CA53-EFF0-50B5-A75DB1CE0BBB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Knop9">
              <a:extLst>
                <a:ext uri="{FF2B5EF4-FFF2-40B4-BE49-F238E27FC236}">
                  <a16:creationId xmlns:a16="http://schemas.microsoft.com/office/drawing/2014/main" id="{4665E69A-EA5F-0AB8-AEEF-C86D461C8710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19" name="Hilfe 9 Grafik">
            <a:extLst>
              <a:ext uri="{FF2B5EF4-FFF2-40B4-BE49-F238E27FC236}">
                <a16:creationId xmlns:a16="http://schemas.microsoft.com/office/drawing/2014/main" id="{8649F1CC-294A-9846-7D80-E2BAFE1175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684" y="1862837"/>
            <a:ext cx="757861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grpSp>
        <p:nvGrpSpPr>
          <p:cNvPr id="20" name="Knopf6">
            <a:extLst>
              <a:ext uri="{FF2B5EF4-FFF2-40B4-BE49-F238E27FC236}">
                <a16:creationId xmlns:a16="http://schemas.microsoft.com/office/drawing/2014/main" id="{26E45B2F-89D9-E231-AA8F-EA9BBAFDECFB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F29AE25-8042-A159-D5D0-429F0210851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Ellipse 13">
              <a:extLst>
                <a:ext uri="{FF2B5EF4-FFF2-40B4-BE49-F238E27FC236}">
                  <a16:creationId xmlns:a16="http://schemas.microsoft.com/office/drawing/2014/main" id="{0B12177C-C974-4DEC-3B9B-4C404AEF595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Hilfe 6 Grafik">
            <a:extLst>
              <a:ext uri="{FF2B5EF4-FFF2-40B4-BE49-F238E27FC236}">
                <a16:creationId xmlns:a16="http://schemas.microsoft.com/office/drawing/2014/main" id="{CD95E138-3FF4-35A5-967E-74B9BF9C86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1232" y="1405698"/>
            <a:ext cx="759419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78270D98-5468-18FA-EDD6-311D961AFE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89" y="53679"/>
            <a:ext cx="2296423" cy="850103"/>
          </a:xfrm>
        </p:spPr>
        <p:txBody>
          <a:bodyPr/>
          <a:lstStyle/>
          <a:p>
            <a:pPr algn="ctr"/>
            <a:r>
              <a:rPr lang="de-DE" dirty="0"/>
              <a:t>Selbsttest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EA49C1FA-8D1B-5321-5B5A-A5210A187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32248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88093 -1.1111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1.11111E-6 L -2.5641E-7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4.44444E-6 L -0.88093 -4.44444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44444E-6 L -1.53846E-6 -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19E3CAF-AA4F-FF24-560F-61DE06A63E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Aufgabe 1 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[vgl. MSA 2018 N A5]</a:t>
                </a:r>
                <a:endParaRPr lang="de-DE" sz="1200" i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a) Die Gerade </a:t>
                </a:r>
                <a:r>
                  <a:rPr lang="de-DE" sz="1600" i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fällt. 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b) Anstieg: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c) Schnittpunkt mit der x-Achse: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(3|0)</m:t>
                    </m:r>
                  </m:oMath>
                </a14:m>
                <a:endParaRPr lang="de-DE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d) Die x-Koordinate des Punktes P lautet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. 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Der Punkt P hat die Koordinaten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  <m:e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*</a:t>
                </a:r>
                <a:r>
                  <a:rPr lang="de-DE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e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) Anstieg: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; </a:t>
                </a:r>
                <a:r>
                  <a:rPr lang="de-DE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y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-Achsenabschnitt: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Gleichung der Geraden 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*f) Die Gerade </a:t>
                </a:r>
                <a:r>
                  <a:rPr lang="de-DE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k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schneidet die Gerade </a:t>
                </a:r>
                <a:r>
                  <a:rPr lang="de-DE" sz="1600" i="1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da beide Geraden</a:t>
                </a:r>
                <a:b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verschiedene Anstiege besitzen.</a:t>
                </a:r>
                <a:r>
                  <a:rPr lang="de-DE" sz="16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endParaRPr lang="de-DE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r>
                  <a:rPr lang="de-DE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*g) Gleichung einer parallelen Geraden: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de-DE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19E3CAF-AA4F-FF24-560F-61DE06A63E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E0FBFB-BBC2-EFE6-0F1D-62D4977EA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Selbsttest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791546-626C-30E6-1944-2DE58834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735" y="53679"/>
            <a:ext cx="6691522" cy="850103"/>
          </a:xfrm>
        </p:spPr>
        <p:txBody>
          <a:bodyPr/>
          <a:lstStyle/>
          <a:p>
            <a:r>
              <a:rPr lang="de-DE" dirty="0"/>
              <a:t>Lösung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285EF-080F-1B78-7BF8-FB6C6C1C3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032" y="1306426"/>
            <a:ext cx="3487633" cy="4245147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9CC621-022B-06C1-1136-BCE23CCF8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224346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nhaltsplatzhalter 39">
            <a:extLst>
              <a:ext uri="{FF2B5EF4-FFF2-40B4-BE49-F238E27FC236}">
                <a16:creationId xmlns:a16="http://schemas.microsoft.com/office/drawing/2014/main" id="{260CAF2C-A9B6-9793-BFE3-E1B59D568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Auf dieser Folie alle Hilfen in die Felder rechts neben Knöpfen einfügen (am einfachsten per Screenshot der Hilfefolie, passende Hilfegrafik auswählen, Rechtsklick &gt; Bild ändern). </a:t>
            </a:r>
          </a:p>
          <a:p>
            <a:r>
              <a:rPr lang="de-DE" dirty="0"/>
              <a:t>Dann kann man alle Knöpfe zusammen mit allen Feldern in jede Folie kopieren; anschließend alle überflüssigen Knöpfe auf der Folie löschen. </a:t>
            </a:r>
          </a:p>
          <a:p>
            <a:r>
              <a:rPr lang="de-DE" dirty="0"/>
              <a:t>Oder: Gleich nur die relevanten Knöpfe zusammen mit den zugehörigen Feldern kopieren (wichtig: Knopf und zugehöriges Feld müssen gemeinsam kopiert werden, damit die Animation erhalten bleibt. ). Dafür ist es hilfreich, sich den </a:t>
            </a:r>
            <a:r>
              <a:rPr lang="de-DE" i="1" dirty="0"/>
              <a:t>Auswahlbereich </a:t>
            </a:r>
            <a:r>
              <a:rPr lang="de-DE" dirty="0"/>
              <a:t>anzeigen zu lassen. 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9FEEF528-D944-12AB-7ED2-664F766957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</a:t>
            </a:r>
          </a:p>
        </p:txBody>
      </p:sp>
      <p:sp>
        <p:nvSpPr>
          <p:cNvPr id="39" name="Titel 38">
            <a:extLst>
              <a:ext uri="{FF2B5EF4-FFF2-40B4-BE49-F238E27FC236}">
                <a16:creationId xmlns:a16="http://schemas.microsoft.com/office/drawing/2014/main" id="{3BCD5F4F-9942-0B34-C8AA-31F873B8C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Sammlung der Hilfeknöpfe</a:t>
            </a:r>
          </a:p>
        </p:txBody>
      </p:sp>
      <p:grpSp>
        <p:nvGrpSpPr>
          <p:cNvPr id="3" name="Knopf 9">
            <a:extLst>
              <a:ext uri="{FF2B5EF4-FFF2-40B4-BE49-F238E27FC236}">
                <a16:creationId xmlns:a16="http://schemas.microsoft.com/office/drawing/2014/main" id="{3185E108-856E-2DB2-B380-A87933D666C0}"/>
              </a:ext>
            </a:extLst>
          </p:cNvPr>
          <p:cNvGrpSpPr/>
          <p:nvPr/>
        </p:nvGrpSpPr>
        <p:grpSpPr>
          <a:xfrm>
            <a:off x="9384140" y="610489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232227D-2604-BE09-EA4F-62B2AAAEC9A4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Knop9">
              <a:extLst>
                <a:ext uri="{FF2B5EF4-FFF2-40B4-BE49-F238E27FC236}">
                  <a16:creationId xmlns:a16="http://schemas.microsoft.com/office/drawing/2014/main" id="{E7CA4453-83FF-3D19-42C4-FCC2058D571D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" name="Knopf 8">
            <a:extLst>
              <a:ext uri="{FF2B5EF4-FFF2-40B4-BE49-F238E27FC236}">
                <a16:creationId xmlns:a16="http://schemas.microsoft.com/office/drawing/2014/main" id="{BDC08F6D-7AE2-A511-32A5-888674FA315F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8BFE21E-C2D3-0E4C-6940-1192BB915E14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Knop8">
              <a:extLst>
                <a:ext uri="{FF2B5EF4-FFF2-40B4-BE49-F238E27FC236}">
                  <a16:creationId xmlns:a16="http://schemas.microsoft.com/office/drawing/2014/main" id="{7B33311F-AEB4-D549-5485-9A60D8D02508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9" name="Knopf 7">
            <a:extLst>
              <a:ext uri="{FF2B5EF4-FFF2-40B4-BE49-F238E27FC236}">
                <a16:creationId xmlns:a16="http://schemas.microsoft.com/office/drawing/2014/main" id="{A88242B4-212F-8934-D319-7B30C5AA505B}"/>
              </a:ext>
            </a:extLst>
          </p:cNvPr>
          <p:cNvGrpSpPr/>
          <p:nvPr/>
        </p:nvGrpSpPr>
        <p:grpSpPr>
          <a:xfrm>
            <a:off x="9379302" y="4839935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26700A9-683C-E254-FD2D-01639B9A3344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Knop7">
              <a:extLst>
                <a:ext uri="{FF2B5EF4-FFF2-40B4-BE49-F238E27FC236}">
                  <a16:creationId xmlns:a16="http://schemas.microsoft.com/office/drawing/2014/main" id="{6A932A13-622B-8647-A507-A37540863B4E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2" name="Knopf6">
            <a:extLst>
              <a:ext uri="{FF2B5EF4-FFF2-40B4-BE49-F238E27FC236}">
                <a16:creationId xmlns:a16="http://schemas.microsoft.com/office/drawing/2014/main" id="{192F5C8F-5FDF-AC57-AFA2-A8C11D37329D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93D9C9-241D-B4B1-892E-A31F1535910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D652747C-49F1-61DB-7012-1C64B71C841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Knopf5">
            <a:extLst>
              <a:ext uri="{FF2B5EF4-FFF2-40B4-BE49-F238E27FC236}">
                <a16:creationId xmlns:a16="http://schemas.microsoft.com/office/drawing/2014/main" id="{DCFE5465-281D-2D76-049A-8D1692FAAA3D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F34A69-32CE-9447-FED0-3CAB343C165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33DB33A-F02A-BDFE-D86A-F269B71E6B9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Knopf4">
            <a:extLst>
              <a:ext uri="{FF2B5EF4-FFF2-40B4-BE49-F238E27FC236}">
                <a16:creationId xmlns:a16="http://schemas.microsoft.com/office/drawing/2014/main" id="{ABBEF484-56C0-7AFA-934D-59DA2ACC20CA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E8018CB-1728-A5AD-4502-76D73444E002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98BA7CF-9C1A-C24D-6174-0B425570D90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Knopf3">
            <a:extLst>
              <a:ext uri="{FF2B5EF4-FFF2-40B4-BE49-F238E27FC236}">
                <a16:creationId xmlns:a16="http://schemas.microsoft.com/office/drawing/2014/main" id="{ADFE651B-C2F1-7C26-1D83-7CDC55E819E0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C314D5-B29E-311E-012C-67280A90836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6B7F91B-1CAB-FF3E-455D-E3DDFFD23BAB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Knopf2">
            <a:extLst>
              <a:ext uri="{FF2B5EF4-FFF2-40B4-BE49-F238E27FC236}">
                <a16:creationId xmlns:a16="http://schemas.microsoft.com/office/drawing/2014/main" id="{5A467E82-A392-3F56-B209-2DD97FA45CEF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B6BC5724-AA1D-CB92-7485-DCA5836BAA6C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3AB1D66-2CDD-6645-43DB-ACEF1ADCC18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7" name="Knopf1">
            <a:extLst>
              <a:ext uri="{FF2B5EF4-FFF2-40B4-BE49-F238E27FC236}">
                <a16:creationId xmlns:a16="http://schemas.microsoft.com/office/drawing/2014/main" id="{016CA5EF-5AC3-1B2D-A97A-1E7765BEAFC5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7424C59E-4047-FA16-6569-2F09BBFA981B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46BEEC7-928B-473D-19C4-19C833ECEC8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3" name="Hilfe 9 Grafik">
            <a:extLst>
              <a:ext uri="{FF2B5EF4-FFF2-40B4-BE49-F238E27FC236}">
                <a16:creationId xmlns:a16="http://schemas.microsoft.com/office/drawing/2014/main" id="{78C515BD-ECEC-A384-DCD9-B0FE9418C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684" y="1862837"/>
            <a:ext cx="757861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4" name="Hilfe 8 Grafik">
            <a:extLst>
              <a:ext uri="{FF2B5EF4-FFF2-40B4-BE49-F238E27FC236}">
                <a16:creationId xmlns:a16="http://schemas.microsoft.com/office/drawing/2014/main" id="{E39C34F2-719C-4680-2C73-CA61021DE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5" name="Hilfe 7 Grafik">
            <a:extLst>
              <a:ext uri="{FF2B5EF4-FFF2-40B4-BE49-F238E27FC236}">
                <a16:creationId xmlns:a16="http://schemas.microsoft.com/office/drawing/2014/main" id="{8941FEF1-5D85-6869-3EEE-2FAFE6F4F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3766" y="1549049"/>
            <a:ext cx="759772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6" name="Hilfe 6 Grafik">
            <a:extLst>
              <a:ext uri="{FF2B5EF4-FFF2-40B4-BE49-F238E27FC236}">
                <a16:creationId xmlns:a16="http://schemas.microsoft.com/office/drawing/2014/main" id="{18DDE7FD-CCA2-E1C4-CB05-B59F5B58C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1232" y="1405698"/>
            <a:ext cx="759419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7" name="Hilfe 5 Grafik">
            <a:extLst>
              <a:ext uri="{FF2B5EF4-FFF2-40B4-BE49-F238E27FC236}">
                <a16:creationId xmlns:a16="http://schemas.microsoft.com/office/drawing/2014/main" id="{A981BA02-DF20-9BB8-3AB8-6C3CAA7372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5921" y="1288851"/>
            <a:ext cx="7626308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8" name="Hilfe 4 Grafik">
            <a:extLst>
              <a:ext uri="{FF2B5EF4-FFF2-40B4-BE49-F238E27FC236}">
                <a16:creationId xmlns:a16="http://schemas.microsoft.com/office/drawing/2014/main" id="{F2E1208D-142D-8ADA-E83D-361EB719C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4733" y="948486"/>
            <a:ext cx="7622231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2" name="Hilfe 3 Grafik">
            <a:extLst>
              <a:ext uri="{FF2B5EF4-FFF2-40B4-BE49-F238E27FC236}">
                <a16:creationId xmlns:a16="http://schemas.microsoft.com/office/drawing/2014/main" id="{BC889CD4-C2B1-E9DB-4E7F-B70A83A135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7533" y="822895"/>
            <a:ext cx="760732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30" name="Hilfe 2 Grafik">
            <a:extLst>
              <a:ext uri="{FF2B5EF4-FFF2-40B4-BE49-F238E27FC236}">
                <a16:creationId xmlns:a16="http://schemas.microsoft.com/office/drawing/2014/main" id="{13524C02-7310-C42A-90FA-F403C60E2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103" y="718808"/>
            <a:ext cx="760865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51" name="Hilfe 1 Grafik">
            <a:extLst>
              <a:ext uri="{FF2B5EF4-FFF2-40B4-BE49-F238E27FC236}">
                <a16:creationId xmlns:a16="http://schemas.microsoft.com/office/drawing/2014/main" id="{6107EF5D-6C42-DAEB-59D3-F9E429A31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857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88093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2.96296E-6 L 3.33333E-6 -2.9629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128E-6 -7.40741E-7 L -0.88093 -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7.40741E-7 L -2.05128E-6 -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2.22222E-6 L -0.88092 2.22222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2 2.22222E-6 L -4.61538E-6 2.22222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4.44444E-6 L -0.88093 -4.44444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44444E-6 L -1.53846E-6 -4.44444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81481E-6 L -0.88093 -4.8148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5.12821E-7 -4.81481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2.22222E-6 L -0.88093 2.22222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2.22222E-6 L 2.5641E-7 2.22222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88093 -1.11111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1.11111E-6 L -2.5641E-7 -1.11111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7F638-25CB-1E8C-D039-847969E7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3595FCB-DA84-E994-92E8-FB24DDFD6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48891"/>
                <a:ext cx="9203968" cy="5188421"/>
              </a:xfrm>
            </p:spPr>
            <p:txBody>
              <a:bodyPr/>
              <a:lstStyle/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b="1" dirty="0">
                    <a:solidFill>
                      <a:prstClr val="black"/>
                    </a:solidFill>
                    <a:latin typeface="Calibri"/>
                  </a:rPr>
                  <a:t>Punkte ablesen und einzeichnen</a:t>
                </a: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Um den Punkt </a:t>
                </a:r>
                <a14:m>
                  <m:oMath xmlns:m="http://schemas.openxmlformats.org/officeDocument/2006/math">
                    <m:r>
                      <a:rPr lang="de-DE" altLang="de-DE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de-DE" altLang="de-DE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  <m:e>
                        <m:r>
                          <a:rPr lang="de-DE" altLang="de-DE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aus dem Koordinaten-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System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abzulesen, gehe vom Punkt aus nach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unten zur x-Achse. x ist hier </a:t>
                </a:r>
                <a:r>
                  <a:rPr lang="de-DE" altLang="de-DE" sz="1600" dirty="0">
                    <a:solidFill>
                      <a:srgbClr val="0070C0"/>
                    </a:solidFill>
                    <a:latin typeface="Calibri"/>
                  </a:rPr>
                  <a:t>4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. Gehe dann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Vom Punkt aus nach links zur y-Achse.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 err="1">
                    <a:solidFill>
                      <a:prstClr val="black"/>
                    </a:solidFill>
                    <a:latin typeface="Calibri"/>
                  </a:rPr>
                  <a:t>y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ist hier </a:t>
                </a:r>
                <a:r>
                  <a:rPr lang="de-DE" altLang="de-DE" sz="1600" dirty="0">
                    <a:solidFill>
                      <a:srgbClr val="7030A0"/>
                    </a:solidFill>
                    <a:latin typeface="Calibri"/>
                  </a:rPr>
                  <a:t>3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. </a:t>
                </a:r>
                <a:endParaRPr kumimoji="0" lang="de-DE" altLang="de-DE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Um den Punkt </a:t>
                </a:r>
                <a14:m>
                  <m:oMath xmlns:m="http://schemas.openxmlformats.org/officeDocument/2006/math">
                    <m:r>
                      <a:rPr lang="de-DE" altLang="de-DE" sz="16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𝐐</m:t>
                    </m:r>
                    <m:d>
                      <m:dPr>
                        <m:ctrlPr>
                          <a:rPr lang="de-DE" altLang="de-DE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altLang="de-DE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e>
                        <m:r>
                          <a:rPr lang="de-DE" altLang="de-DE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altLang="de-DE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in das Koordinaten-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system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einzutragen, gehe entlang der x-Achse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um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Einheiten nach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links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und um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Einheit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nach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unten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Allgemein gilt: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b="1" dirty="0">
                    <a:solidFill>
                      <a:schemeClr val="tx1"/>
                    </a:solidFill>
                  </a:rPr>
                  <a:t>P(</a:t>
                </a:r>
                <a:r>
                  <a:rPr lang="de-DE" sz="1600" b="1" dirty="0" err="1">
                    <a:solidFill>
                      <a:schemeClr val="tx1"/>
                    </a:solidFill>
                  </a:rPr>
                  <a:t>x|y</a:t>
                </a:r>
                <a:r>
                  <a:rPr lang="de-DE" sz="1600" b="1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Die erste Zahl steht für die Entfernung zur 0 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auf der x-Achse.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Die zweite Zahl steht für den Entfernung zur 0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auf der y-Achse.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endParaRPr kumimoji="0" lang="de-DE" altLang="de-DE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3595FCB-DA84-E994-92E8-FB24DDFD6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48891"/>
                <a:ext cx="9203968" cy="5188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>
            <a:extLst>
              <a:ext uri="{FF2B5EF4-FFF2-40B4-BE49-F238E27FC236}">
                <a16:creationId xmlns:a16="http://schemas.microsoft.com/office/drawing/2014/main" id="{EEDBE4B1-7C5F-AEC4-42B5-6FA25A566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380" y="1354460"/>
            <a:ext cx="4840000" cy="445080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466424-2B47-72F8-E349-42F64A276E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800FB6-9CC8-15C3-DC25-84533E23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Punkte Ablesen und Einzeichnen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F7EBE202-AC5B-9118-73B8-AC6D9379C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p:sp>
        <p:nvSpPr>
          <p:cNvPr id="19" name="Sprechblase: oval 20">
            <a:extLst>
              <a:ext uri="{FF2B5EF4-FFF2-40B4-BE49-F238E27FC236}">
                <a16:creationId xmlns:a16="http://schemas.microsoft.com/office/drawing/2014/main" id="{F77A850E-0B85-0149-58B9-56A7C965C37C}"/>
              </a:ext>
            </a:extLst>
          </p:cNvPr>
          <p:cNvSpPr/>
          <p:nvPr/>
        </p:nvSpPr>
        <p:spPr>
          <a:xfrm>
            <a:off x="3450604" y="4437112"/>
            <a:ext cx="1375797" cy="660400"/>
          </a:xfrm>
          <a:prstGeom prst="wedgeEllipseCallout">
            <a:avLst>
              <a:gd name="adj1" fmla="val 79380"/>
              <a:gd name="adj2" fmla="val 546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P(</a:t>
            </a:r>
            <a:r>
              <a:rPr lang="de-DE" sz="1600" b="1" dirty="0">
                <a:solidFill>
                  <a:srgbClr val="0070C0"/>
                </a:solidFill>
              </a:rPr>
              <a:t>–2</a:t>
            </a:r>
            <a:r>
              <a:rPr lang="de-DE" sz="1600" b="1" dirty="0">
                <a:solidFill>
                  <a:srgbClr val="7030A0"/>
                </a:solidFill>
              </a:rPr>
              <a:t>|–3</a:t>
            </a:r>
            <a:r>
              <a:rPr lang="de-DE" sz="1600" b="1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3C733DE-0C3B-E639-8D8D-5B89668A6C28}"/>
              </a:ext>
            </a:extLst>
          </p:cNvPr>
          <p:cNvCxnSpPr>
            <a:cxnSpLocks/>
          </p:cNvCxnSpPr>
          <p:nvPr/>
        </p:nvCxnSpPr>
        <p:spPr>
          <a:xfrm flipH="1">
            <a:off x="5199396" y="3645024"/>
            <a:ext cx="1099074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1455F1FE-9592-4E5F-0706-1B75FEA060CF}"/>
              </a:ext>
            </a:extLst>
          </p:cNvPr>
          <p:cNvCxnSpPr>
            <a:cxnSpLocks/>
          </p:cNvCxnSpPr>
          <p:nvPr/>
        </p:nvCxnSpPr>
        <p:spPr>
          <a:xfrm>
            <a:off x="5250572" y="3643101"/>
            <a:ext cx="0" cy="1454411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5517564E-84A9-2D0E-1E90-396A51885ACA}"/>
              </a:ext>
            </a:extLst>
          </p:cNvPr>
          <p:cNvSpPr txBox="1"/>
          <p:nvPr/>
        </p:nvSpPr>
        <p:spPr>
          <a:xfrm>
            <a:off x="7975816" y="3801407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70C0"/>
                </a:solidFill>
              </a:rPr>
              <a:t>x = 4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03D72FF-9AF6-78CA-221E-3682EF5532B2}"/>
              </a:ext>
            </a:extLst>
          </p:cNvPr>
          <p:cNvSpPr txBox="1"/>
          <p:nvPr/>
        </p:nvSpPr>
        <p:spPr>
          <a:xfrm>
            <a:off x="5507595" y="3304547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70C0"/>
                </a:solidFill>
              </a:rPr>
              <a:t>– 2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D392D0-80CE-EA69-ECDF-BD0E0C9E6711}"/>
              </a:ext>
            </a:extLst>
          </p:cNvPr>
          <p:cNvSpPr txBox="1"/>
          <p:nvPr/>
        </p:nvSpPr>
        <p:spPr>
          <a:xfrm>
            <a:off x="5495808" y="1977798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7030A0"/>
                </a:solidFill>
              </a:rPr>
              <a:t>y</a:t>
            </a:r>
            <a:r>
              <a:rPr lang="de-DE" sz="1600" b="1" dirty="0">
                <a:solidFill>
                  <a:srgbClr val="7030A0"/>
                </a:solidFill>
              </a:rPr>
              <a:t> = 3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A0A8F37-10FE-248F-8130-9E2B3697659A}"/>
              </a:ext>
            </a:extLst>
          </p:cNvPr>
          <p:cNvSpPr txBox="1"/>
          <p:nvPr/>
        </p:nvSpPr>
        <p:spPr>
          <a:xfrm>
            <a:off x="4835304" y="4200067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7030A0"/>
                </a:solidFill>
              </a:rPr>
              <a:t>– 3</a:t>
            </a:r>
          </a:p>
        </p:txBody>
      </p:sp>
      <p:sp>
        <p:nvSpPr>
          <p:cNvPr id="38" name="Sprechblase: oval 20">
            <a:extLst>
              <a:ext uri="{FF2B5EF4-FFF2-40B4-BE49-F238E27FC236}">
                <a16:creationId xmlns:a16="http://schemas.microsoft.com/office/drawing/2014/main" id="{CCE7BCBF-DB04-0F40-C76C-0CCAD2C14277}"/>
              </a:ext>
            </a:extLst>
          </p:cNvPr>
          <p:cNvSpPr/>
          <p:nvPr/>
        </p:nvSpPr>
        <p:spPr>
          <a:xfrm>
            <a:off x="6599870" y="1354459"/>
            <a:ext cx="1367612" cy="629441"/>
          </a:xfrm>
          <a:prstGeom prst="wedgeEllipseCallout">
            <a:avLst>
              <a:gd name="adj1" fmla="val 67803"/>
              <a:gd name="adj2" fmla="val 707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P(</a:t>
            </a:r>
            <a:r>
              <a:rPr lang="de-DE" sz="1600" b="1" dirty="0">
                <a:solidFill>
                  <a:srgbClr val="0070C0"/>
                </a:solidFill>
              </a:rPr>
              <a:t>4</a:t>
            </a:r>
            <a:r>
              <a:rPr lang="de-DE" sz="1600" b="1" dirty="0">
                <a:solidFill>
                  <a:srgbClr val="7030A0"/>
                </a:solidFill>
              </a:rPr>
              <a:t>|3</a:t>
            </a:r>
            <a:r>
              <a:rPr lang="de-DE" sz="1600" b="1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E4E433E0-F1D1-74A7-CE29-8A9C940992A4}"/>
              </a:ext>
            </a:extLst>
          </p:cNvPr>
          <p:cNvCxnSpPr>
            <a:cxnSpLocks/>
          </p:cNvCxnSpPr>
          <p:nvPr/>
        </p:nvCxnSpPr>
        <p:spPr>
          <a:xfrm flipH="1">
            <a:off x="6235778" y="2147075"/>
            <a:ext cx="1957582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697270BC-8ABA-7D21-B1A7-ACEE3BE358C4}"/>
              </a:ext>
            </a:extLst>
          </p:cNvPr>
          <p:cNvCxnSpPr>
            <a:cxnSpLocks/>
          </p:cNvCxnSpPr>
          <p:nvPr/>
        </p:nvCxnSpPr>
        <p:spPr>
          <a:xfrm>
            <a:off x="8265368" y="2147075"/>
            <a:ext cx="0" cy="151362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902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/>
                  <a:t>Nullstelle bestimmen</a:t>
                </a:r>
              </a:p>
              <a:p>
                <a:r>
                  <a:rPr lang="de-DE" sz="1600" dirty="0"/>
                  <a:t>Als Nullstelle einer Funktion wird die Stelle</a:t>
                </a:r>
                <a:br>
                  <a:rPr lang="de-DE" sz="1600" dirty="0"/>
                </a:br>
                <a:r>
                  <a:rPr lang="de-DE" sz="1600" dirty="0"/>
                  <a:t>(x-Wert) bezeichnet, an der der Graph der Funktion</a:t>
                </a:r>
              </a:p>
              <a:p>
                <a:r>
                  <a:rPr lang="de-DE" sz="1600" dirty="0"/>
                  <a:t>die x-Achse schneidet. Der </a:t>
                </a:r>
                <a:r>
                  <a:rPr lang="de-DE" sz="1600" dirty="0" err="1"/>
                  <a:t>y</a:t>
                </a:r>
                <a:r>
                  <a:rPr lang="de-DE" sz="1600" dirty="0"/>
                  <a:t>-Wert ist dann gleich 0.</a:t>
                </a:r>
              </a:p>
              <a:p>
                <a:endParaRPr lang="de-DE" sz="500" dirty="0"/>
              </a:p>
              <a:p>
                <a:r>
                  <a:rPr lang="de-DE" sz="1600" dirty="0"/>
                  <a:t>Die Abbildung zeigt den Funktionsgraphen der </a:t>
                </a:r>
                <a:br>
                  <a:rPr lang="de-DE" sz="1600" dirty="0"/>
                </a:br>
                <a:r>
                  <a:rPr lang="de-DE" sz="1600" dirty="0"/>
                  <a:t>Funktion f mit der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de-DE" sz="1600" dirty="0"/>
                  <a:t>.</a:t>
                </a:r>
              </a:p>
              <a:p>
                <a:endParaRPr lang="de-DE" sz="500" dirty="0"/>
              </a:p>
              <a:p>
                <a:r>
                  <a:rPr lang="de-DE" sz="1600" u="sng" dirty="0"/>
                  <a:t>Wertetabelle:</a:t>
                </a:r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500" dirty="0"/>
              </a:p>
              <a:p>
                <a:r>
                  <a:rPr lang="de-DE" sz="1600" u="sng" dirty="0"/>
                  <a:t>Berechnung der Nullstelle: </a:t>
                </a:r>
                <a:r>
                  <a:rPr lang="de-DE" sz="1600" dirty="0"/>
                  <a:t> (Erweiterungsniveau)</a:t>
                </a:r>
                <a:br>
                  <a:rPr lang="de-DE" sz="1600" dirty="0"/>
                </a:br>
                <a:r>
                  <a:rPr lang="de-DE" sz="1600" dirty="0"/>
                  <a:t>Für welches x ist </a:t>
                </a:r>
                <a:r>
                  <a:rPr lang="de-DE" sz="1600" dirty="0" err="1"/>
                  <a:t>y</a:t>
                </a:r>
                <a:r>
                  <a:rPr lang="de-DE" sz="1600" dirty="0"/>
                  <a:t> gleich 0? </a:t>
                </a:r>
                <a:r>
                  <a:rPr lang="de-DE" sz="1600" i="0" dirty="0">
                    <a:latin typeface="+mj-lt"/>
                  </a:rPr>
                  <a:t>=&gt; </a:t>
                </a:r>
                <a:r>
                  <a:rPr lang="de-DE" sz="1600" i="0" dirty="0" err="1">
                    <a:latin typeface="+mj-lt"/>
                  </a:rPr>
                  <a:t>y</a:t>
                </a:r>
                <a:r>
                  <a:rPr lang="de-DE" sz="1600" i="0" dirty="0">
                    <a:latin typeface="+mj-lt"/>
                  </a:rPr>
                  <a:t> gleich 0 setzen!</a:t>
                </a:r>
                <a:endParaRPr lang="de-DE" sz="1600" dirty="0">
                  <a:latin typeface="Cambria Math" panose="02040503050406030204" pitchFamily="18" charset="0"/>
                </a:endParaRPr>
              </a:p>
              <a:p>
                <a:endParaRPr lang="de-DE" sz="300" i="1" dirty="0">
                  <a:latin typeface="Cambria Math" panose="02040503050406030204" pitchFamily="18" charset="0"/>
                </a:endParaRPr>
              </a:p>
              <a:p>
                <a:endParaRPr lang="de-DE" sz="3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0=2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+4    |−4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−4=2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  | :2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de-DE" sz="1600" b="1" i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sz="1600" b="1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1" i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de-DE" sz="1600" b="1" dirty="0"/>
                  <a:t> </a:t>
                </a:r>
              </a:p>
              <a:p>
                <a:endParaRPr lang="de-DE" sz="1600" dirty="0"/>
              </a:p>
              <a:p>
                <a:r>
                  <a:rPr lang="de-DE" sz="1600" dirty="0"/>
                  <a:t> </a:t>
                </a:r>
              </a:p>
              <a:p>
                <a:endParaRPr lang="de-DE" sz="1600" dirty="0"/>
              </a:p>
              <a:p>
                <a:endParaRPr lang="de-DE" sz="1600" dirty="0"/>
              </a:p>
              <a:p>
                <a:r>
                  <a:rPr lang="de-DE" sz="1600" dirty="0"/>
                  <a:t>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Nullstellen bestimmen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908E7DD-4F7D-9BD0-891B-E3B19DEB5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275615"/>
            <a:ext cx="3816000" cy="4644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rechblase: oval 20">
                <a:extLst>
                  <a:ext uri="{FF2B5EF4-FFF2-40B4-BE49-F238E27FC236}">
                    <a16:creationId xmlns:a16="http://schemas.microsoft.com/office/drawing/2014/main" id="{929B2EE5-B671-9E0C-7039-8A7918432998}"/>
                  </a:ext>
                </a:extLst>
              </p:cNvPr>
              <p:cNvSpPr/>
              <p:nvPr/>
            </p:nvSpPr>
            <p:spPr>
              <a:xfrm>
                <a:off x="3468408" y="2539588"/>
                <a:ext cx="2564712" cy="1540896"/>
              </a:xfrm>
              <a:prstGeom prst="wedgeEllipseCallout">
                <a:avLst>
                  <a:gd name="adj1" fmla="val 36717"/>
                  <a:gd name="adj2" fmla="val 82686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tx1"/>
                    </a:solidFill>
                  </a:rPr>
                  <a:t>Die Funktion besitzt die Nullstelle </a:t>
                </a:r>
                <a14:m>
                  <m:oMath xmlns:m="http://schemas.openxmlformats.org/officeDocument/2006/math">
                    <m:r>
                      <a:rPr lang="de-DE" sz="1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sz="1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de-DE" sz="1400" b="1" dirty="0">
                    <a:solidFill>
                      <a:schemeClr val="tx1"/>
                    </a:solidFill>
                  </a:rPr>
                  <a:t>. </a:t>
                </a:r>
                <a:br>
                  <a:rPr lang="de-DE" sz="1400" b="1" dirty="0">
                    <a:solidFill>
                      <a:schemeClr val="tx1"/>
                    </a:solidFill>
                  </a:rPr>
                </a:br>
                <a:r>
                  <a:rPr lang="de-DE" sz="1400" b="1" dirty="0">
                    <a:solidFill>
                      <a:schemeClr val="tx1"/>
                    </a:solidFill>
                  </a:rPr>
                  <a:t>Der Funktionsgraph schneidet die x-Achse im Punkt P(-2|0).</a:t>
                </a:r>
              </a:p>
            </p:txBody>
          </p:sp>
        </mc:Choice>
        <mc:Fallback xmlns="">
          <p:sp>
            <p:nvSpPr>
              <p:cNvPr id="18" name="Sprechblase: oval 20">
                <a:extLst>
                  <a:ext uri="{FF2B5EF4-FFF2-40B4-BE49-F238E27FC236}">
                    <a16:creationId xmlns:a16="http://schemas.microsoft.com/office/drawing/2014/main" id="{929B2EE5-B671-9E0C-7039-8A7918432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08" y="2539588"/>
                <a:ext cx="2564712" cy="1540896"/>
              </a:xfrm>
              <a:prstGeom prst="wedgeEllipseCallout">
                <a:avLst>
                  <a:gd name="adj1" fmla="val 36717"/>
                  <a:gd name="adj2" fmla="val 82686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51CEF56C-FBF1-8E27-B1AE-E06DDA9A74F6}"/>
              </a:ext>
            </a:extLst>
          </p:cNvPr>
          <p:cNvSpPr/>
          <p:nvPr/>
        </p:nvSpPr>
        <p:spPr>
          <a:xfrm>
            <a:off x="5673080" y="4581128"/>
            <a:ext cx="77640" cy="8774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18139441-A247-25BD-7D15-609D78404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91648"/>
              </p:ext>
            </p:extLst>
          </p:nvPr>
        </p:nvGraphicFramePr>
        <p:xfrm>
          <a:off x="240500" y="3310036"/>
          <a:ext cx="1944000" cy="5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">
                  <a:extLst>
                    <a:ext uri="{9D8B030D-6E8A-4147-A177-3AD203B41FA5}">
                      <a16:colId xmlns:a16="http://schemas.microsoft.com/office/drawing/2014/main" val="3009813344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804097839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1802385222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372700202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557732892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141018146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7841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17332"/>
                  </a:ext>
                </a:extLst>
              </a:tr>
            </a:tbl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5B0215EE-5E17-0B1B-C7CB-5FF8894E753D}"/>
              </a:ext>
            </a:extLst>
          </p:cNvPr>
          <p:cNvSpPr/>
          <p:nvPr/>
        </p:nvSpPr>
        <p:spPr>
          <a:xfrm>
            <a:off x="560512" y="3310036"/>
            <a:ext cx="360000" cy="57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26DD5EBC-1F2E-2744-6F56-7D363D8B45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6532868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de-DE" b="1" dirty="0" err="1">
                    <a:solidFill>
                      <a:srgbClr val="000000"/>
                    </a:solidFill>
                    <a:latin typeface="Calibri"/>
                  </a:rPr>
                  <a:t>y</a:t>
                </a:r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-Achsenabschnitt bestimmen</a:t>
                </a: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de-DE" sz="1600" dirty="0">
                    <a:solidFill>
                      <a:srgbClr val="000000"/>
                    </a:solidFill>
                    <a:latin typeface="Calibri"/>
                  </a:rPr>
                  <a:t>Den Abstand von der 0 zu dem Punkt, an dem die Gerade</a:t>
                </a: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de-DE" sz="1600" dirty="0">
                    <a:solidFill>
                      <a:srgbClr val="000000"/>
                    </a:solidFill>
                    <a:latin typeface="Calibri"/>
                  </a:rPr>
                  <a:t>d</a:t>
                </a:r>
                <a:r>
                  <a:rPr kumimoji="0" lang="de-DE" sz="1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ie</a:t>
                </a:r>
                <a:r>
                  <a:rPr kumimoji="0" lang="de-DE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y-Achse schneidet nennt man </a:t>
                </a:r>
                <a:r>
                  <a:rPr kumimoji="0" lang="de-DE" sz="1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</a:t>
                </a:r>
                <a:r>
                  <a:rPr kumimoji="0" lang="de-DE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-Achsenabschnitt </a:t>
                </a:r>
                <a14:m>
                  <m:oMath xmlns:m="http://schemas.openxmlformats.org/officeDocument/2006/math">
                    <m:r>
                      <a:rPr kumimoji="0" lang="de-DE" sz="160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de-DE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</a:t>
                </a: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de-DE" sz="1600" dirty="0">
                  <a:solidFill>
                    <a:srgbClr val="000000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u="sng" dirty="0">
                    <a:solidFill>
                      <a:srgbClr val="000000"/>
                    </a:solidFill>
                  </a:rPr>
                  <a:t>Beispiel: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Die Funktion f hat die Gleichung: 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Der </a:t>
                </a:r>
                <a:r>
                  <a:rPr lang="de-DE" sz="1600" dirty="0" err="1">
                    <a:solidFill>
                      <a:srgbClr val="000000"/>
                    </a:solidFill>
                  </a:rPr>
                  <a:t>y</a:t>
                </a:r>
                <a:r>
                  <a:rPr lang="de-DE" sz="1600" dirty="0">
                    <a:solidFill>
                      <a:srgbClr val="000000"/>
                    </a:solidFill>
                  </a:rPr>
                  <a:t>-Achsenabschnitt ist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.</a:t>
                </a: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de-DE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de-DE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y-Achsenabschnitt angeben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37F52FF-8E7A-DE80-913B-FE68BC4B45F1}"/>
              </a:ext>
            </a:extLst>
          </p:cNvPr>
          <p:cNvGrpSpPr/>
          <p:nvPr/>
        </p:nvGrpSpPr>
        <p:grpSpPr>
          <a:xfrm>
            <a:off x="882595" y="1096764"/>
            <a:ext cx="8066562" cy="4823693"/>
            <a:chOff x="882595" y="1096764"/>
            <a:chExt cx="8066562" cy="482369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2C6DD4F-1BFA-7B9D-EABB-497BD8BC9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361" y="1146924"/>
              <a:ext cx="3905288" cy="4773533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C20190C-B5D8-1FB6-F5E8-D08FE27D177E}"/>
                </a:ext>
              </a:extLst>
            </p:cNvPr>
            <p:cNvSpPr txBox="1"/>
            <p:nvPr/>
          </p:nvSpPr>
          <p:spPr>
            <a:xfrm>
              <a:off x="5601072" y="1096764"/>
              <a:ext cx="33480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defTabSz="1037651">
                <a:spcBef>
                  <a:spcPts val="300"/>
                </a:spcBef>
                <a:defRPr/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A58C9D-9662-DAC8-B4B3-AF5EFCD461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595" y="2791255"/>
              <a:ext cx="216000" cy="3161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Sprechblase: oval 20">
                  <a:extLst>
                    <a:ext uri="{FF2B5EF4-FFF2-40B4-BE49-F238E27FC236}">
                      <a16:creationId xmlns:a16="http://schemas.microsoft.com/office/drawing/2014/main" id="{C3E3AE34-6A9A-52E1-2855-CDA3696C63C0}"/>
                    </a:ext>
                  </a:extLst>
                </p:cNvPr>
                <p:cNvSpPr/>
                <p:nvPr/>
              </p:nvSpPr>
              <p:spPr>
                <a:xfrm>
                  <a:off x="5779078" y="1916832"/>
                  <a:ext cx="1136927" cy="549492"/>
                </a:xfrm>
                <a:prstGeom prst="wedgeEllipseCallout">
                  <a:avLst>
                    <a:gd name="adj1" fmla="val 90245"/>
                    <a:gd name="adj2" fmla="val 77712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de-DE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de-DE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de-DE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Sprechblase: oval 20">
                  <a:extLst>
                    <a:ext uri="{FF2B5EF4-FFF2-40B4-BE49-F238E27FC236}">
                      <a16:creationId xmlns:a16="http://schemas.microsoft.com/office/drawing/2014/main" id="{C3E3AE34-6A9A-52E1-2855-CDA3696C6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9078" y="1916832"/>
                  <a:ext cx="1136927" cy="549492"/>
                </a:xfrm>
                <a:prstGeom prst="wedgeEllipseCallout">
                  <a:avLst>
                    <a:gd name="adj1" fmla="val 90245"/>
                    <a:gd name="adj2" fmla="val 77712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Geschweifte Klammer rechts 16">
              <a:extLst>
                <a:ext uri="{FF2B5EF4-FFF2-40B4-BE49-F238E27FC236}">
                  <a16:creationId xmlns:a16="http://schemas.microsoft.com/office/drawing/2014/main" id="{19B7FE3A-3308-DB2B-F0F8-73461BF9CAEB}"/>
                </a:ext>
              </a:extLst>
            </p:cNvPr>
            <p:cNvSpPr/>
            <p:nvPr/>
          </p:nvSpPr>
          <p:spPr>
            <a:xfrm>
              <a:off x="7401272" y="2636912"/>
              <a:ext cx="306778" cy="2016224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8CF0BA04-7A36-6F55-443B-4A1929721DC7}"/>
                    </a:ext>
                  </a:extLst>
                </p:cNvPr>
                <p:cNvSpPr txBox="1"/>
                <p:nvPr/>
              </p:nvSpPr>
              <p:spPr>
                <a:xfrm>
                  <a:off x="7703594" y="3469983"/>
                  <a:ext cx="84529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de-DE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de-DE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8CF0BA04-7A36-6F55-443B-4A1929721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3594" y="3469983"/>
                  <a:ext cx="845296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5DBCC872-4D01-7818-538D-5F883F0DBD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025085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b="1" u="sng" dirty="0">
                    <a:solidFill>
                      <a:prstClr val="black"/>
                    </a:solidFill>
                    <a:latin typeface="Calibri"/>
                  </a:rPr>
                  <a:t>Funktionsgleichung:</a:t>
                </a:r>
                <a:r>
                  <a:rPr lang="de-DE" altLang="de-DE" sz="1600" b="1" dirty="0">
                    <a:solidFill>
                      <a:prstClr val="black"/>
                    </a:solidFill>
                    <a:latin typeface="Calibri"/>
                  </a:rPr>
                  <a:t>			</a:t>
                </a:r>
                <a:r>
                  <a:rPr lang="de-DE" altLang="de-DE" sz="1600" b="1" u="sng" dirty="0">
                    <a:solidFill>
                      <a:prstClr val="black"/>
                    </a:solidFill>
                    <a:latin typeface="Calibri"/>
                  </a:rPr>
                  <a:t>Graph: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5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𝒎𝒙</m:t>
                      </m:r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de-DE" altLang="de-DE" sz="16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Hier: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+1=0,5</m:t>
                    </m:r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600" b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b="1" u="sng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600" b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Wertetabelle: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Setze verschiedene x in die Funktionsgleichung ein,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z.B.</a:t>
                </a:r>
                <a:r>
                  <a:rPr kumimoji="0" lang="de-DE" altLang="de-DE" sz="1600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=3   </m:t>
                    </m:r>
                  </m:oMath>
                </a14:m>
                <a:endParaRPr lang="de-DE" altLang="de-DE" sz="1600" b="0" i="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+1=1,5+1=2,5</m:t>
                    </m:r>
                  </m:oMath>
                </a14:m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4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Funktionsgleichung, Wertetabelle und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4B552276-431E-E2FF-0364-E8F42DA20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8927936"/>
                  </p:ext>
                </p:extLst>
              </p:nvPr>
            </p:nvGraphicFramePr>
            <p:xfrm>
              <a:off x="200472" y="4906117"/>
              <a:ext cx="4032000" cy="72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− 0,5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0,5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1,5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rgbClr val="00B0F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4B552276-431E-E2FF-0364-E8F42DA20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8927936"/>
                  </p:ext>
                </p:extLst>
              </p:nvPr>
            </p:nvGraphicFramePr>
            <p:xfrm>
              <a:off x="200472" y="4906117"/>
              <a:ext cx="4032000" cy="72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" t="-3448" r="-7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2500" t="-3448" r="-6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2500" t="-3448" r="-5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2500" t="-3448" r="-4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821" t="-3448" r="-3102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000" t="-3448" r="-2025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00000" t="-3448" r="-1025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00000" t="-3448" r="-25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" t="-103448" r="-7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2500" t="-103448" r="-6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2500" t="-103448" r="-5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2500" t="-103448" r="-4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821" t="-103448" r="-3102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000" t="-103448" r="-202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00000" t="-103448" r="-102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00000" t="-103448" r="-25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BDFA09E5-CAF6-1FCA-78B1-C690759B1461}"/>
              </a:ext>
            </a:extLst>
          </p:cNvPr>
          <p:cNvSpPr/>
          <p:nvPr/>
        </p:nvSpPr>
        <p:spPr>
          <a:xfrm>
            <a:off x="3728864" y="4940196"/>
            <a:ext cx="445377" cy="651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CACF6A0-E0EF-1C0A-4517-C28D0C65FD8F}"/>
              </a:ext>
            </a:extLst>
          </p:cNvPr>
          <p:cNvGrpSpPr/>
          <p:nvPr/>
        </p:nvGrpSpPr>
        <p:grpSpPr>
          <a:xfrm>
            <a:off x="4473361" y="1484784"/>
            <a:ext cx="4512088" cy="3960440"/>
            <a:chOff x="4889097" y="2138710"/>
            <a:chExt cx="3793119" cy="337852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650CA7C1-B3B2-6C22-8DCA-10EEC46FBC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9097" y="2294865"/>
              <a:ext cx="3664304" cy="3222367"/>
              <a:chOff x="4953600" y="2708920"/>
              <a:chExt cx="4176464" cy="3672754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D30EACF9-3BE0-88D4-CD8B-35F4DFCD7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3600" y="2708920"/>
                <a:ext cx="4176464" cy="367275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Sprechblase: oval 20">
                    <a:extLst>
                      <a:ext uri="{FF2B5EF4-FFF2-40B4-BE49-F238E27FC236}">
                        <a16:creationId xmlns:a16="http://schemas.microsoft.com/office/drawing/2014/main" id="{40B10F32-7262-2F94-4BC9-3D38F1CEAF74}"/>
                      </a:ext>
                    </a:extLst>
                  </p:cNvPr>
                  <p:cNvSpPr/>
                  <p:nvPr/>
                </p:nvSpPr>
                <p:spPr>
                  <a:xfrm>
                    <a:off x="5060915" y="2951989"/>
                    <a:ext cx="1729615" cy="909912"/>
                  </a:xfrm>
                  <a:prstGeom prst="wedgeEllipseCallout">
                    <a:avLst>
                      <a:gd name="adj1" fmla="val 88122"/>
                      <a:gd name="adj2" fmla="val 119314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400" b="1" dirty="0">
                        <a:solidFill>
                          <a:schemeClr val="tx1"/>
                        </a:solidFill>
                      </a:rPr>
                      <a:t>Steigung 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de-D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de-DE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oMath>
                      </m:oMathPara>
                    </a14:m>
                    <a:endParaRPr lang="de-DE" sz="1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Sprechblase: oval 20">
                    <a:extLst>
                      <a:ext uri="{FF2B5EF4-FFF2-40B4-BE49-F238E27FC236}">
                        <a16:creationId xmlns:a16="http://schemas.microsoft.com/office/drawing/2014/main" id="{40B10F32-7262-2F94-4BC9-3D38F1CEAF7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0915" y="2951989"/>
                    <a:ext cx="1729615" cy="909912"/>
                  </a:xfrm>
                  <a:prstGeom prst="wedgeEllipseCallout">
                    <a:avLst>
                      <a:gd name="adj1" fmla="val 88122"/>
                      <a:gd name="adj2" fmla="val 119314"/>
                    </a:avLst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A4C37DB-DB5D-D31F-5E8F-FA0CC31B1D91}"/>
                  </a:ext>
                </a:extLst>
              </p:cNvPr>
              <p:cNvSpPr/>
              <p:nvPr/>
            </p:nvSpPr>
            <p:spPr>
              <a:xfrm>
                <a:off x="5256000" y="5589248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D443810-DD38-BEA6-46EE-C417B541A488}"/>
                  </a:ext>
                </a:extLst>
              </p:cNvPr>
              <p:cNvSpPr/>
              <p:nvPr/>
            </p:nvSpPr>
            <p:spPr>
              <a:xfrm>
                <a:off x="8560800" y="394200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180D988-02EA-49A0-7152-0D771820EC40}"/>
                  </a:ext>
                </a:extLst>
              </p:cNvPr>
              <p:cNvSpPr/>
              <p:nvPr/>
            </p:nvSpPr>
            <p:spPr>
              <a:xfrm>
                <a:off x="8010000" y="421920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7E9EC5-5E12-2E62-1027-F0722AC871BE}"/>
                  </a:ext>
                </a:extLst>
              </p:cNvPr>
              <p:cNvSpPr/>
              <p:nvPr/>
            </p:nvSpPr>
            <p:spPr>
              <a:xfrm>
                <a:off x="7452000" y="450000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C73443A-CFC1-EB00-159F-B474C37448F4}"/>
                  </a:ext>
                </a:extLst>
              </p:cNvPr>
              <p:cNvSpPr/>
              <p:nvPr/>
            </p:nvSpPr>
            <p:spPr>
              <a:xfrm>
                <a:off x="6912000" y="475200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961C671-DDBD-14E4-C963-2EAE31A60CE9}"/>
                  </a:ext>
                </a:extLst>
              </p:cNvPr>
              <p:cNvSpPr/>
              <p:nvPr/>
            </p:nvSpPr>
            <p:spPr>
              <a:xfrm>
                <a:off x="6361200" y="504000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AA48B68-89B1-E16D-8CF9-875BA5074E2C}"/>
                  </a:ext>
                </a:extLst>
              </p:cNvPr>
              <p:cNvSpPr/>
              <p:nvPr/>
            </p:nvSpPr>
            <p:spPr>
              <a:xfrm>
                <a:off x="5806800" y="531000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619D066-DE5C-DB43-FBAB-3DFCE4534F51}"/>
                </a:ext>
              </a:extLst>
            </p:cNvPr>
            <p:cNvSpPr txBox="1"/>
            <p:nvPr/>
          </p:nvSpPr>
          <p:spPr>
            <a:xfrm>
              <a:off x="8409384" y="4275876"/>
              <a:ext cx="272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x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83B71C-BFEB-98A9-7511-3F328829FAAD}"/>
                </a:ext>
              </a:extLst>
            </p:cNvPr>
            <p:cNvSpPr txBox="1"/>
            <p:nvPr/>
          </p:nvSpPr>
          <p:spPr>
            <a:xfrm>
              <a:off x="6638599" y="2138710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y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FF16E7EE-5EED-0591-EC53-BD44D1B66FD2}"/>
                </a:ext>
              </a:extLst>
            </p:cNvPr>
            <p:cNvCxnSpPr>
              <a:cxnSpLocks/>
            </p:cNvCxnSpPr>
            <p:nvPr/>
          </p:nvCxnSpPr>
          <p:spPr>
            <a:xfrm>
              <a:off x="6638599" y="4614430"/>
              <a:ext cx="1458000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F09D0A02-9681-FCC1-E4D9-A33DF5416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5532" y="3429000"/>
              <a:ext cx="0" cy="11916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Sprechblase: oval 20">
              <a:extLst>
                <a:ext uri="{FF2B5EF4-FFF2-40B4-BE49-F238E27FC236}">
                  <a16:creationId xmlns:a16="http://schemas.microsoft.com/office/drawing/2014/main" id="{B1773DA2-37C8-5ADF-6FB7-1F0F7DFBDD9B}"/>
                </a:ext>
              </a:extLst>
            </p:cNvPr>
            <p:cNvSpPr/>
            <p:nvPr/>
          </p:nvSpPr>
          <p:spPr>
            <a:xfrm>
              <a:off x="6970283" y="2416569"/>
              <a:ext cx="1034603" cy="476709"/>
            </a:xfrm>
            <a:prstGeom prst="wedgeEllipseCallout">
              <a:avLst>
                <a:gd name="adj1" fmla="val 54384"/>
                <a:gd name="adj2" fmla="val 1479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tx1"/>
                  </a:solidFill>
                </a:rPr>
                <a:t>P(</a:t>
              </a:r>
              <a:r>
                <a:rPr lang="de-DE" sz="1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de-DE" sz="1400" b="1" dirty="0">
                  <a:solidFill>
                    <a:schemeClr val="tx1"/>
                  </a:solidFill>
                </a:rPr>
                <a:t>|</a:t>
              </a:r>
              <a:r>
                <a:rPr lang="de-DE" sz="1400" b="1" dirty="0">
                  <a:solidFill>
                    <a:srgbClr val="00B0F0"/>
                  </a:solidFill>
                </a:rPr>
                <a:t>2,5</a:t>
              </a:r>
              <a:r>
                <a:rPr lang="de-DE" sz="1400" b="1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28C69083-419D-9778-A102-4993A25D8C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D4CC813-28ED-13A0-3BAA-F656EAC5C90A}"/>
              </a:ext>
            </a:extLst>
          </p:cNvPr>
          <p:cNvCxnSpPr>
            <a:cxnSpLocks/>
          </p:cNvCxnSpPr>
          <p:nvPr/>
        </p:nvCxnSpPr>
        <p:spPr>
          <a:xfrm flipV="1">
            <a:off x="782007" y="1715276"/>
            <a:ext cx="184402" cy="27699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E200742F-DD32-35C9-8CAC-9B8135683797}"/>
              </a:ext>
            </a:extLst>
          </p:cNvPr>
          <p:cNvSpPr txBox="1"/>
          <p:nvPr/>
        </p:nvSpPr>
        <p:spPr>
          <a:xfrm>
            <a:off x="73069" y="1945204"/>
            <a:ext cx="1233928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 Steigung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491D187-340F-C583-3C01-CEE3DCBD29F8}"/>
              </a:ext>
            </a:extLst>
          </p:cNvPr>
          <p:cNvCxnSpPr>
            <a:cxnSpLocks/>
          </p:cNvCxnSpPr>
          <p:nvPr/>
        </p:nvCxnSpPr>
        <p:spPr>
          <a:xfrm flipH="1" flipV="1">
            <a:off x="1499755" y="1736444"/>
            <a:ext cx="195759" cy="2087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EE024C8A-4D2C-81A0-8AB5-60050DBA7AAC}"/>
              </a:ext>
            </a:extLst>
          </p:cNvPr>
          <p:cNvSpPr txBox="1"/>
          <p:nvPr/>
        </p:nvSpPr>
        <p:spPr>
          <a:xfrm>
            <a:off x="724791" y="1945204"/>
            <a:ext cx="2148727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 </a:t>
            </a:r>
            <a:r>
              <a:rPr lang="de-DE" sz="1200" dirty="0" err="1"/>
              <a:t>y</a:t>
            </a:r>
            <a:r>
              <a:rPr lang="de-DE" sz="1200" dirty="0"/>
              <a:t>-Achsenabschnitt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64FAE85E-F9D2-D626-A004-135F9F8D6D8C}"/>
              </a:ext>
            </a:extLst>
          </p:cNvPr>
          <p:cNvCxnSpPr>
            <a:cxnSpLocks/>
          </p:cNvCxnSpPr>
          <p:nvPr/>
        </p:nvCxnSpPr>
        <p:spPr>
          <a:xfrm flipV="1">
            <a:off x="816765" y="2753929"/>
            <a:ext cx="184402" cy="27699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8A9B495D-4EE6-3645-8012-0C6E6028CFE0}"/>
                  </a:ext>
                </a:extLst>
              </p:cNvPr>
              <p:cNvSpPr txBox="1"/>
              <p:nvPr/>
            </p:nvSpPr>
            <p:spPr>
              <a:xfrm>
                <a:off x="0" y="2983857"/>
                <a:ext cx="1499755" cy="353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/>
                  <a:t> Anstieg hier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=0,5</m:t>
                    </m:r>
                  </m:oMath>
                </a14:m>
                <a:endParaRPr lang="de-DE" sz="1200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8A9B495D-4EE6-3645-8012-0C6E6028C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3857"/>
                <a:ext cx="1499755" cy="353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3EEE2857-E077-3352-D2AD-3ABA45379BAB}"/>
              </a:ext>
            </a:extLst>
          </p:cNvPr>
          <p:cNvCxnSpPr>
            <a:cxnSpLocks/>
          </p:cNvCxnSpPr>
          <p:nvPr/>
        </p:nvCxnSpPr>
        <p:spPr>
          <a:xfrm flipH="1" flipV="1">
            <a:off x="1601714" y="2605593"/>
            <a:ext cx="195759" cy="2087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B375CE8B-D29D-52C7-2CB3-C9B0934C28EB}"/>
              </a:ext>
            </a:extLst>
          </p:cNvPr>
          <p:cNvSpPr txBox="1"/>
          <p:nvPr/>
        </p:nvSpPr>
        <p:spPr>
          <a:xfrm>
            <a:off x="1179908" y="2800095"/>
            <a:ext cx="214872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 Schnittpunkt mit </a:t>
            </a:r>
          </a:p>
          <a:p>
            <a:pPr algn="ctr"/>
            <a:r>
              <a:rPr lang="de-DE" sz="1200" dirty="0"/>
              <a:t>der y-Achse bei </a:t>
            </a:r>
            <a:r>
              <a:rPr lang="de-DE" sz="1200" dirty="0" err="1"/>
              <a:t>y</a:t>
            </a:r>
            <a:r>
              <a:rPr lang="de-DE" sz="1200" dirty="0"/>
              <a:t>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Sprechblase: oval 20">
                <a:extLst>
                  <a:ext uri="{FF2B5EF4-FFF2-40B4-BE49-F238E27FC236}">
                    <a16:creationId xmlns:a16="http://schemas.microsoft.com/office/drawing/2014/main" id="{02B3297C-4383-251C-117A-A02DFF48EF91}"/>
                  </a:ext>
                </a:extLst>
              </p:cNvPr>
              <p:cNvSpPr/>
              <p:nvPr/>
            </p:nvSpPr>
            <p:spPr>
              <a:xfrm>
                <a:off x="3008787" y="2857505"/>
                <a:ext cx="2482157" cy="648632"/>
              </a:xfrm>
              <a:prstGeom prst="wedgeEllipseCallout">
                <a:avLst>
                  <a:gd name="adj1" fmla="val 92027"/>
                  <a:gd name="adj2" fmla="val 9739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tx1"/>
                    </a:solidFill>
                  </a:rPr>
                  <a:t>y-Achsenabschnitt </a:t>
                </a:r>
                <a14:m>
                  <m:oMath xmlns:m="http://schemas.openxmlformats.org/officeDocument/2006/math">
                    <m:r>
                      <a:rPr lang="de-DE" sz="1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sz="1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de-DE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Sprechblase: oval 20">
                <a:extLst>
                  <a:ext uri="{FF2B5EF4-FFF2-40B4-BE49-F238E27FC236}">
                    <a16:creationId xmlns:a16="http://schemas.microsoft.com/office/drawing/2014/main" id="{02B3297C-4383-251C-117A-A02DFF48EF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787" y="2857505"/>
                <a:ext cx="2482157" cy="648632"/>
              </a:xfrm>
              <a:prstGeom prst="wedgeEllipseCallout">
                <a:avLst>
                  <a:gd name="adj1" fmla="val 92027"/>
                  <a:gd name="adj2" fmla="val 97393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F5132E88-BB28-BB17-D54C-CF3D106397FC}"/>
              </a:ext>
            </a:extLst>
          </p:cNvPr>
          <p:cNvCxnSpPr>
            <a:cxnSpLocks/>
          </p:cNvCxnSpPr>
          <p:nvPr/>
        </p:nvCxnSpPr>
        <p:spPr>
          <a:xfrm>
            <a:off x="6592432" y="3831341"/>
            <a:ext cx="56358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52D90EE1-6F03-0E6E-7636-90721456194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 flipV="1">
            <a:off x="7118442" y="3509941"/>
            <a:ext cx="1696" cy="3488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FDFFFAA3-4052-699B-A29A-001606FA34B1}"/>
              </a:ext>
            </a:extLst>
          </p:cNvPr>
          <p:cNvSpPr txBox="1"/>
          <p:nvPr/>
        </p:nvSpPr>
        <p:spPr>
          <a:xfrm>
            <a:off x="6644285" y="3815101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+1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98F2D2C-5311-70F2-DC26-08ED26A46685}"/>
              </a:ext>
            </a:extLst>
          </p:cNvPr>
          <p:cNvSpPr txBox="1"/>
          <p:nvPr/>
        </p:nvSpPr>
        <p:spPr>
          <a:xfrm>
            <a:off x="7109996" y="3523784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+0,5</a:t>
            </a:r>
          </a:p>
        </p:txBody>
      </p:sp>
    </p:spTree>
    <p:extLst>
      <p:ext uri="{BB962C8B-B14F-4D97-AF65-F5344CB8AC3E}">
        <p14:creationId xmlns:p14="http://schemas.microsoft.com/office/powerpoint/2010/main" val="1522224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/>
                  <a:t>Steigung bestimmen</a:t>
                </a:r>
              </a:p>
              <a:p>
                <a:r>
                  <a:rPr lang="de-DE" sz="1600" dirty="0"/>
                  <a:t>Die Steigung (auch Anstieg genannt) einer linearen</a:t>
                </a:r>
              </a:p>
              <a:p>
                <a:r>
                  <a:rPr lang="de-DE" sz="1600" dirty="0"/>
                  <a:t>Funktion gibt an, wie steil die Gerade steigt oder fällt.</a:t>
                </a:r>
              </a:p>
              <a:p>
                <a:endParaRPr lang="de-DE" sz="500" dirty="0"/>
              </a:p>
              <a:p>
                <a:r>
                  <a:rPr lang="de-DE" sz="1600" dirty="0"/>
                  <a:t>Ist die Steigung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1600" dirty="0"/>
                  <a:t> größer als 0, steigt die Gerade.</a:t>
                </a:r>
              </a:p>
              <a:p>
                <a:r>
                  <a:rPr lang="de-DE" sz="1600" dirty="0"/>
                  <a:t>(Beispiel rechts: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 = 2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sz="1600" dirty="0"/>
                  <a:t>)</a:t>
                </a:r>
              </a:p>
              <a:p>
                <a:r>
                  <a:rPr lang="de-DE" sz="1600" dirty="0"/>
                  <a:t>Ist die Steigung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1600" dirty="0"/>
                  <a:t> kleiner als 0, fällt die Gerade.</a:t>
                </a:r>
              </a:p>
              <a:p>
                <a:r>
                  <a:rPr lang="de-DE" sz="1600" dirty="0"/>
                  <a:t>(Beispiel rechts: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 =−3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+6</m:t>
                    </m:r>
                  </m:oMath>
                </a14:m>
                <a:r>
                  <a:rPr lang="de-DE" sz="1600" dirty="0"/>
                  <a:t>)</a:t>
                </a:r>
              </a:p>
              <a:p>
                <a:endParaRPr lang="de-DE" sz="1600" dirty="0"/>
              </a:p>
              <a:p>
                <a:r>
                  <a:rPr lang="de-DE" sz="1600" dirty="0"/>
                  <a:t>Die Steigung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1600" dirty="0"/>
                  <a:t> lässt sich wie rechts im Beispiel über </a:t>
                </a:r>
              </a:p>
              <a:p>
                <a:r>
                  <a:rPr lang="de-DE" sz="1600" dirty="0"/>
                  <a:t>ein Steigungsdreieck bestimmen.</a:t>
                </a:r>
              </a:p>
              <a:p>
                <a:r>
                  <a:rPr lang="de-DE" sz="1600" dirty="0"/>
                  <a:t>Gehe dazu von einem beliebigen Punkt um 1 Einheit nach</a:t>
                </a:r>
              </a:p>
              <a:p>
                <a:r>
                  <a:rPr lang="de-DE" sz="1600" dirty="0"/>
                  <a:t>rechts. Gehe von dort nach oben/unten bis du wieder</a:t>
                </a:r>
              </a:p>
              <a:p>
                <a:r>
                  <a:rPr lang="de-DE" sz="1600" dirty="0"/>
                  <a:t>auf den Graphen triffst. Schaue wie weit du nach</a:t>
                </a:r>
              </a:p>
              <a:p>
                <a:r>
                  <a:rPr lang="de-DE" sz="1600" dirty="0"/>
                  <a:t>oben/unten gehen musstest. Dann hast du die</a:t>
                </a:r>
              </a:p>
              <a:p>
                <a:r>
                  <a:rPr lang="de-DE" sz="1600" dirty="0"/>
                  <a:t>Steigung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1600" dirty="0"/>
                  <a:t>.    </a:t>
                </a:r>
              </a:p>
              <a:p>
                <a:endParaRPr lang="de-DE" sz="1600" dirty="0"/>
              </a:p>
              <a:p>
                <a:br>
                  <a:rPr lang="de-DE" sz="1600" dirty="0"/>
                </a:br>
                <a:r>
                  <a:rPr lang="de-DE" dirty="0"/>
                  <a:t> </a:t>
                </a:r>
                <a:endParaRPr lang="de-DE" sz="18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>
            <a:extLst>
              <a:ext uri="{FF2B5EF4-FFF2-40B4-BE49-F238E27FC236}">
                <a16:creationId xmlns:a16="http://schemas.microsoft.com/office/drawing/2014/main" id="{9E195E44-70AE-2AF0-14E8-1E3107341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98" y="1124793"/>
            <a:ext cx="3916339" cy="481361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5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Steigung bestimmen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271C7B27-038F-3975-ABA7-352BA3663769}"/>
              </a:ext>
            </a:extLst>
          </p:cNvPr>
          <p:cNvGrpSpPr/>
          <p:nvPr/>
        </p:nvGrpSpPr>
        <p:grpSpPr>
          <a:xfrm>
            <a:off x="2308671" y="4112803"/>
            <a:ext cx="3944951" cy="3433016"/>
            <a:chOff x="7272000" y="526984"/>
            <a:chExt cx="3944951" cy="3433016"/>
          </a:xfrm>
        </p:grpSpPr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32FDC59F-E6BE-13E6-DC17-AA2DC001BBC5}"/>
                </a:ext>
              </a:extLst>
            </p:cNvPr>
            <p:cNvCxnSpPr/>
            <p:nvPr/>
          </p:nvCxnSpPr>
          <p:spPr>
            <a:xfrm>
              <a:off x="7272000" y="3960000"/>
              <a:ext cx="4464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Sprechblase: oval 20">
                  <a:extLst>
                    <a:ext uri="{FF2B5EF4-FFF2-40B4-BE49-F238E27FC236}">
                      <a16:creationId xmlns:a16="http://schemas.microsoft.com/office/drawing/2014/main" id="{19591ACC-FDFC-FAEA-B122-C0EFE40B75BE}"/>
                    </a:ext>
                  </a:extLst>
                </p:cNvPr>
                <p:cNvSpPr/>
                <p:nvPr/>
              </p:nvSpPr>
              <p:spPr>
                <a:xfrm>
                  <a:off x="10029390" y="526984"/>
                  <a:ext cx="1187561" cy="557426"/>
                </a:xfrm>
                <a:prstGeom prst="wedgeEllipseCallout">
                  <a:avLst>
                    <a:gd name="adj1" fmla="val 99188"/>
                    <a:gd name="adj2" fmla="val 115392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de-DE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de-DE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Sprechblase: oval 20">
                  <a:extLst>
                    <a:ext uri="{FF2B5EF4-FFF2-40B4-BE49-F238E27FC236}">
                      <a16:creationId xmlns:a16="http://schemas.microsoft.com/office/drawing/2014/main" id="{19591ACC-FDFC-FAEA-B122-C0EFE40B7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29390" y="526984"/>
                  <a:ext cx="1187561" cy="557426"/>
                </a:xfrm>
                <a:prstGeom prst="wedgeEllipseCallout">
                  <a:avLst>
                    <a:gd name="adj1" fmla="val 99188"/>
                    <a:gd name="adj2" fmla="val 115392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Fußzeilenplatzhalter 5">
            <a:extLst>
              <a:ext uri="{FF2B5EF4-FFF2-40B4-BE49-F238E27FC236}">
                <a16:creationId xmlns:a16="http://schemas.microsoft.com/office/drawing/2014/main" id="{DC94367E-44D8-0559-0018-478AEA3AD6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rechblase: oval 20">
                <a:extLst>
                  <a:ext uri="{FF2B5EF4-FFF2-40B4-BE49-F238E27FC236}">
                    <a16:creationId xmlns:a16="http://schemas.microsoft.com/office/drawing/2014/main" id="{8B850F11-5C39-3BD4-6CB0-B70CCF1203F9}"/>
                  </a:ext>
                </a:extLst>
              </p:cNvPr>
              <p:cNvSpPr/>
              <p:nvPr/>
            </p:nvSpPr>
            <p:spPr>
              <a:xfrm>
                <a:off x="5068308" y="2259017"/>
                <a:ext cx="1187561" cy="557426"/>
              </a:xfrm>
              <a:prstGeom prst="wedgeEllipseCallout">
                <a:avLst>
                  <a:gd name="adj1" fmla="val 93753"/>
                  <a:gd name="adj2" fmla="val -5829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de-DE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Sprechblase: oval 20">
                <a:extLst>
                  <a:ext uri="{FF2B5EF4-FFF2-40B4-BE49-F238E27FC236}">
                    <a16:creationId xmlns:a16="http://schemas.microsoft.com/office/drawing/2014/main" id="{8B850F11-5C39-3BD4-6CB0-B70CCF120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308" y="2259017"/>
                <a:ext cx="1187561" cy="557426"/>
              </a:xfrm>
              <a:prstGeom prst="wedgeEllipseCallout">
                <a:avLst>
                  <a:gd name="adj1" fmla="val 93753"/>
                  <a:gd name="adj2" fmla="val -5829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921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71B3A8C-33D7-EB10-57A8-48F10AD5ED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200" dirty="0"/>
              </a:p>
              <a:p>
                <a:r>
                  <a:rPr lang="de-DE" sz="1600" dirty="0"/>
                  <a:t>Ein Kilogramm Äpfel kostet 2,00 EUR.</a:t>
                </a:r>
              </a:p>
              <a:p>
                <a:pPr marL="342900" indent="-342900">
                  <a:buSzPct val="100000"/>
                  <a:buFont typeface="+mj-lt"/>
                  <a:buAutoNum type="alphaLcParenR"/>
                </a:pPr>
                <a:r>
                  <a:rPr lang="de-DE" sz="1600" dirty="0"/>
                  <a:t>Fülle die Lücken </a:t>
                </a:r>
                <a:br>
                  <a:rPr lang="de-DE" sz="1600" dirty="0"/>
                </a:br>
                <a:r>
                  <a:rPr lang="de-DE" sz="1600" dirty="0"/>
                  <a:t>in der Wertetabelle aus.</a:t>
                </a:r>
              </a:p>
              <a:p>
                <a:pPr marL="342900" indent="-342900" algn="l">
                  <a:spcBef>
                    <a:spcPts val="300"/>
                  </a:spcBef>
                  <a:buSzPct val="100000"/>
                  <a:buFont typeface="+mj-lt"/>
                  <a:buAutoNum type="alphaLcParenR"/>
                  <a:defRPr sz="1600" b="0"/>
                </a:pPr>
                <a:r>
                  <a:rPr lang="de-DE" sz="1600" dirty="0"/>
                  <a:t>Trage die Werte aus der </a:t>
                </a:r>
                <a:br>
                  <a:rPr lang="de-DE" sz="1600" dirty="0"/>
                </a:br>
                <a:r>
                  <a:rPr lang="de-DE" sz="1600" dirty="0"/>
                  <a:t>Wertetabelle in </a:t>
                </a:r>
                <a:br>
                  <a:rPr lang="de-DE" sz="1600" dirty="0"/>
                </a:br>
                <a:r>
                  <a:rPr lang="de-DE" sz="1600" dirty="0"/>
                  <a:t>das Koordinatensystem ein.</a:t>
                </a:r>
              </a:p>
              <a:p>
                <a:pPr marL="342900" indent="-342900" algn="l">
                  <a:spcBef>
                    <a:spcPts val="300"/>
                  </a:spcBef>
                  <a:buSzPct val="100000"/>
                  <a:buFont typeface="+mj-lt"/>
                  <a:buAutoNum type="alphaLcParenR"/>
                  <a:defRPr sz="1600" b="0"/>
                </a:pPr>
                <a:r>
                  <a:rPr lang="de-DE" sz="1600" dirty="0"/>
                  <a:t>Gib die Gleichung der </a:t>
                </a:r>
                <a:br>
                  <a:rPr lang="de-DE" sz="1600" dirty="0"/>
                </a:br>
                <a:r>
                  <a:rPr lang="de-DE" sz="1600" dirty="0"/>
                  <a:t>zugehörigen Funktion </a:t>
                </a:r>
                <a:br>
                  <a:rPr lang="de-DE" sz="1600" dirty="0"/>
                </a:br>
                <a:r>
                  <a:rPr lang="de-DE" sz="1600" dirty="0"/>
                  <a:t>in der Form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sz="1600" dirty="0"/>
                  <a:t> an.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71B3A8C-33D7-EB10-57A8-48F10AD5ED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9FD79107-C098-A80C-2EAF-6BB4AA7F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Proportionale Zuordnung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325197-FABF-0CDA-464A-5C9917D9B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647" y="2283091"/>
            <a:ext cx="4607247" cy="3708000"/>
          </a:xfrm>
          <a:prstGeom prst="rect">
            <a:avLst/>
          </a:prstGeom>
        </p:spPr>
      </p:pic>
      <p:grpSp>
        <p:nvGrpSpPr>
          <p:cNvPr id="27" name="Knopf3">
            <a:extLst>
              <a:ext uri="{FF2B5EF4-FFF2-40B4-BE49-F238E27FC236}">
                <a16:creationId xmlns:a16="http://schemas.microsoft.com/office/drawing/2014/main" id="{E5588814-8AB4-EB9B-7364-15F103431F87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6628711F-8F96-0FF1-9402-1370A30861E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Ellipse 22">
              <a:extLst>
                <a:ext uri="{FF2B5EF4-FFF2-40B4-BE49-F238E27FC236}">
                  <a16:creationId xmlns:a16="http://schemas.microsoft.com/office/drawing/2014/main" id="{BCE92224-B292-BB8D-601A-54BE741FB81A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3" name="Knopf1">
            <a:extLst>
              <a:ext uri="{FF2B5EF4-FFF2-40B4-BE49-F238E27FC236}">
                <a16:creationId xmlns:a16="http://schemas.microsoft.com/office/drawing/2014/main" id="{9CC48801-0182-2DB1-ED22-2600DDB4B5EB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47C592D-1FB3-4F26-E314-63C568E7732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Ellipse 28">
              <a:extLst>
                <a:ext uri="{FF2B5EF4-FFF2-40B4-BE49-F238E27FC236}">
                  <a16:creationId xmlns:a16="http://schemas.microsoft.com/office/drawing/2014/main" id="{6EB075D4-F11F-E18C-DD7C-C76B78BCB00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2" name="Hilfe 3 Grafik">
            <a:extLst>
              <a:ext uri="{FF2B5EF4-FFF2-40B4-BE49-F238E27FC236}">
                <a16:creationId xmlns:a16="http://schemas.microsoft.com/office/drawing/2014/main" id="{ACDBC805-F63F-4DDE-868E-10D65A60A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583" y="692696"/>
            <a:ext cx="7602624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4" name="Hilfe 1 Grafik">
            <a:extLst>
              <a:ext uri="{FF2B5EF4-FFF2-40B4-BE49-F238E27FC236}">
                <a16:creationId xmlns:a16="http://schemas.microsoft.com/office/drawing/2014/main" id="{78C02158-E076-A482-B3FA-CA27F0FAE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20" y="616489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6D290DE9-0276-6A9C-34D6-F2A32B2CB5D6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">
                <a:extLst>
                  <a:ext uri="{FF2B5EF4-FFF2-40B4-BE49-F238E27FC236}">
                    <a16:creationId xmlns:a16="http://schemas.microsoft.com/office/drawing/2014/main" id="{0AB9DFE1-53EC-050C-6295-D21B229D19D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91981933"/>
                  </p:ext>
                </p:extLst>
              </p:nvPr>
            </p:nvGraphicFramePr>
            <p:xfrm>
              <a:off x="270238" y="1461012"/>
              <a:ext cx="7856004" cy="576000"/>
            </p:xfrm>
            <a:graphic>
              <a:graphicData uri="http://schemas.openxmlformats.org/drawingml/2006/table">
                <a:tbl>
                  <a:tblPr firstCol="1" bandRow="1"/>
                  <a:tblGrid>
                    <a:gridCol w="17020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3806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de-DE" sz="1400" b="0" i="1" dirty="0" err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𝑀𝑒𝑛𝑔𝑒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de-DE" sz="1400" b="0" i="1" dirty="0" err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𝑃𝑟𝑒𝑖𝑠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𝐸𝑈𝑅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3=6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">
                <a:extLst>
                  <a:ext uri="{FF2B5EF4-FFF2-40B4-BE49-F238E27FC236}">
                    <a16:creationId xmlns:a16="http://schemas.microsoft.com/office/drawing/2014/main" id="{0AB9DFE1-53EC-050C-6295-D21B229D19D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91981933"/>
                  </p:ext>
                </p:extLst>
              </p:nvPr>
            </p:nvGraphicFramePr>
            <p:xfrm>
              <a:off x="270238" y="1461012"/>
              <a:ext cx="7856004" cy="576000"/>
            </p:xfrm>
            <a:graphic>
              <a:graphicData uri="http://schemas.openxmlformats.org/drawingml/2006/table">
                <a:tbl>
                  <a:tblPr firstCol="1" bandRow="1"/>
                  <a:tblGrid>
                    <a:gridCol w="17020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3806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73697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746" t="-4348" r="-363433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232759" t="-4348" r="-739655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316393" t="-4348" r="-603279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416393" t="-4348" r="-503279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516393" t="-4348" r="-403279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616393" t="-4348" r="-303279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916393" t="-4348" r="-3279" b="-11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746" t="-104348" r="-363433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232759" t="-104348" r="-739655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516393" t="-104348" r="-403279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716393" t="-104348" r="-203279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6"/>
                          <a:stretch>
                            <a:fillRect l="-816393" t="-104348" r="-103279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endParaRPr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B885BBA-725F-64A6-D94B-B3F0B0926C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6951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33333E-6 L -0.8809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3.33333E-6 L 2.5641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8093 7.40741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7.40741E-7 L 0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Parallele Geraden</a:t>
                </a:r>
              </a:p>
              <a:p>
                <a:pPr/>
                <a:r>
                  <a:rPr lang="de-DE" sz="1600" dirty="0"/>
                  <a:t>Die Abbildung zeigt die Funktionsgraphen der </a:t>
                </a:r>
                <a:br>
                  <a:rPr lang="de-DE" sz="1600" dirty="0"/>
                </a:br>
                <a:r>
                  <a:rPr lang="de-DE" sz="1600" dirty="0"/>
                  <a:t>drei Funktionen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de-DE" sz="1600" dirty="0"/>
                  <a:t> und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DE" sz="1600" dirty="0"/>
                  <a:t>.</a:t>
                </a:r>
                <a:br>
                  <a:rPr lang="de-DE" sz="16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)=2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)=2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)=2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de-DE" sz="1600" dirty="0"/>
              </a:p>
              <a:p>
                <a:r>
                  <a:rPr lang="de-DE" sz="1600" dirty="0"/>
                  <a:t>Alle drei Geraden haben den gleichen Anstieg </a:t>
                </a:r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sz="1600" dirty="0"/>
                  <a:t>. Deshalb verlaufen sie parallel zueinander</a:t>
                </a:r>
              </a:p>
              <a:p>
                <a:r>
                  <a:rPr lang="de-DE" sz="1600" dirty="0"/>
                  <a:t>und schneiden sich nicht.</a:t>
                </a:r>
              </a:p>
              <a:p>
                <a:endParaRPr lang="de-DE" sz="1600" dirty="0"/>
              </a:p>
              <a:p>
                <a:r>
                  <a:rPr lang="de-DE" sz="1600" dirty="0"/>
                  <a:t>Alle drei Funktionen unterscheiden sich nur </a:t>
                </a:r>
              </a:p>
              <a:p>
                <a:r>
                  <a:rPr lang="de-DE" sz="1600" dirty="0"/>
                  <a:t>Durch einen unterschiedlichen </a:t>
                </a:r>
                <a:r>
                  <a:rPr lang="de-DE" sz="1600" dirty="0" err="1"/>
                  <a:t>y</a:t>
                </a:r>
                <a:r>
                  <a:rPr lang="de-DE" sz="1600" dirty="0"/>
                  <a:t>-Achsenabschnitt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1600" dirty="0"/>
                  <a:t>.</a:t>
                </a:r>
              </a:p>
              <a:p>
                <a:r>
                  <a:rPr lang="de-DE" sz="1600" dirty="0"/>
                  <a:t>Dieser sorgt für die Verschiebung nach oben bzw.</a:t>
                </a:r>
              </a:p>
              <a:p>
                <a:r>
                  <a:rPr lang="de-DE" sz="1600" dirty="0"/>
                  <a:t>unten.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)=2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sz="1600" dirty="0"/>
              </a:p>
              <a:p>
                <a14:m>
                  <m:oMath xmlns:m="http://schemas.openxmlformats.org/officeDocument/2006/math"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)=2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/>
                  <a:t>        (Verschiebung um 3 nach oben)</a:t>
                </a:r>
              </a:p>
              <a:p>
                <a14:m>
                  <m:oMath xmlns:m="http://schemas.openxmlformats.org/officeDocument/2006/math"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)=2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sz="1600" dirty="0"/>
                  <a:t>        (Verschiebung um 2 nach unten)</a:t>
                </a:r>
              </a:p>
              <a:p>
                <a:br>
                  <a:rPr lang="de-DE" dirty="0"/>
                </a:br>
                <a:endParaRPr lang="de-DE" dirty="0"/>
              </a:p>
              <a:p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85CBE038-E547-3F0C-4F24-09FBB7754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960" y="1115712"/>
            <a:ext cx="4488251" cy="481688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6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Funktionsgleichung paralleler Geraden bestimmen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17E12A3-C4C5-7040-7EEB-05F3E0825CE1}"/>
              </a:ext>
            </a:extLst>
          </p:cNvPr>
          <p:cNvGrpSpPr/>
          <p:nvPr/>
        </p:nvGrpSpPr>
        <p:grpSpPr>
          <a:xfrm>
            <a:off x="5491164" y="3212976"/>
            <a:ext cx="1255190" cy="1380847"/>
            <a:chOff x="5659810" y="1916832"/>
            <a:chExt cx="1255190" cy="1668426"/>
          </a:xfrm>
        </p:grpSpPr>
        <p:sp>
          <p:nvSpPr>
            <p:cNvPr id="7" name="Geschweifte Klammer rechts 6">
              <a:extLst>
                <a:ext uri="{FF2B5EF4-FFF2-40B4-BE49-F238E27FC236}">
                  <a16:creationId xmlns:a16="http://schemas.microsoft.com/office/drawing/2014/main" id="{52F6C1BA-DB81-D55E-1E30-1EB4321B114D}"/>
                </a:ext>
              </a:extLst>
            </p:cNvPr>
            <p:cNvSpPr/>
            <p:nvPr/>
          </p:nvSpPr>
          <p:spPr>
            <a:xfrm flipH="1">
              <a:off x="6633814" y="1916832"/>
              <a:ext cx="281186" cy="1668426"/>
            </a:xfrm>
            <a:prstGeom prst="rightBrac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44D75F80-C63E-A277-E5E6-979A565D58EA}"/>
                    </a:ext>
                  </a:extLst>
                </p:cNvPr>
                <p:cNvSpPr txBox="1"/>
                <p:nvPr/>
              </p:nvSpPr>
              <p:spPr>
                <a:xfrm>
                  <a:off x="5659810" y="2565106"/>
                  <a:ext cx="798873" cy="3718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shade val="95000"/>
                      <a:satMod val="10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=+3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44D75F80-C63E-A277-E5E6-979A565D5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9810" y="2565106"/>
                  <a:ext cx="798873" cy="3718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accent2">
                      <a:shade val="95000"/>
                      <a:satMod val="10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22008B2-9A4C-FD14-6DB3-0FEEAC303663}"/>
              </a:ext>
            </a:extLst>
          </p:cNvPr>
          <p:cNvGrpSpPr/>
          <p:nvPr/>
        </p:nvGrpSpPr>
        <p:grpSpPr>
          <a:xfrm>
            <a:off x="6740757" y="4596085"/>
            <a:ext cx="1171356" cy="936928"/>
            <a:chOff x="6909403" y="1813464"/>
            <a:chExt cx="1171356" cy="1722427"/>
          </a:xfrm>
        </p:grpSpPr>
        <p:sp>
          <p:nvSpPr>
            <p:cNvPr id="11" name="Geschweifte Klammer rechts 10">
              <a:extLst>
                <a:ext uri="{FF2B5EF4-FFF2-40B4-BE49-F238E27FC236}">
                  <a16:creationId xmlns:a16="http://schemas.microsoft.com/office/drawing/2014/main" id="{DEC4160C-5E25-345B-EF28-46495523D246}"/>
                </a:ext>
              </a:extLst>
            </p:cNvPr>
            <p:cNvSpPr/>
            <p:nvPr/>
          </p:nvSpPr>
          <p:spPr>
            <a:xfrm>
              <a:off x="6909403" y="1813464"/>
              <a:ext cx="198240" cy="1722427"/>
            </a:xfrm>
            <a:prstGeom prst="rightBrac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27227467-523C-B581-A453-C9A0BDC9DDF1}"/>
                    </a:ext>
                  </a:extLst>
                </p:cNvPr>
                <p:cNvSpPr txBox="1"/>
                <p:nvPr/>
              </p:nvSpPr>
              <p:spPr>
                <a:xfrm>
                  <a:off x="7281886" y="2391771"/>
                  <a:ext cx="798873" cy="56581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shade val="95000"/>
                      <a:satMod val="10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27227467-523C-B581-A453-C9A0BDC9D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1886" y="2391771"/>
                  <a:ext cx="798873" cy="5658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2">
                      <a:shade val="95000"/>
                      <a:satMod val="10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EE68E5A2-B3F8-A6A6-7BA7-7A700D78C2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A7698C5-4F83-1C89-BC64-92321093F9D1}"/>
                  </a:ext>
                </a:extLst>
              </p:cNvPr>
              <p:cNvSpPr txBox="1"/>
              <p:nvPr/>
            </p:nvSpPr>
            <p:spPr>
              <a:xfrm>
                <a:off x="2216696" y="2132856"/>
                <a:ext cx="1656184" cy="338554"/>
              </a:xfrm>
              <a:prstGeom prst="rect">
                <a:avLst/>
              </a:prstGeom>
              <a:noFill/>
              <a:ln>
                <a:solidFill>
                  <a:schemeClr val="dk1">
                    <a:shade val="95000"/>
                    <a:satMod val="10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f</m:t>
                      </m:r>
                      <m:r>
                        <a:rPr lang="de-DE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x</m:t>
                      </m:r>
                      <m:r>
                        <a:rPr lang="de-DE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)=</m:t>
                      </m:r>
                      <m:r>
                        <m:rPr>
                          <m:sty m:val="p"/>
                        </m:rPr>
                        <a:rPr lang="de-DE" sz="1600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m</m:t>
                      </m:r>
                      <m:r>
                        <a:rPr lang="de-DE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de-DE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x</m:t>
                      </m:r>
                      <m:r>
                        <a:rPr lang="de-DE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600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n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A7698C5-4F83-1C89-BC64-92321093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696" y="2132856"/>
                <a:ext cx="1656184" cy="338554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  <a:ln>
                <a:solidFill>
                  <a:schemeClr val="dk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7928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456" y="1048891"/>
                <a:ext cx="9203968" cy="5188421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b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Funktionsgleichung aus zwei Punkten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Zwei Punkte reichen aus, um die Gleichung einer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Funktion aufzustellen.</a:t>
                </a:r>
                <a:br>
                  <a:rPr lang="de-DE" sz="16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</a:br>
                <a:endParaRPr lang="de-DE" sz="1600" dirty="0">
                  <a:solidFill>
                    <a:schemeClr val="tx1"/>
                  </a:solidFill>
                  <a:latin typeface="+mj-lt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Gegeben sind die Punkte </a:t>
                </a:r>
                <a:r>
                  <a:rPr lang="de-DE" sz="16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de-DE" sz="1600" b="1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de-DE" sz="16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(1|0) </a:t>
                </a:r>
                <a:r>
                  <a:rPr lang="de-DE" sz="1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und </a:t>
                </a:r>
                <a:r>
                  <a:rPr lang="de-DE" sz="16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de-DE" sz="1600" b="1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de-DE" sz="16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(2|-2)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Die </a:t>
                </a: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allgemeine Form für die Gleichung einer linearen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Funktion lautet: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y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m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x</m:t>
                    </m:r>
                    <m: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n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. 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Es sind die Parameter m und </a:t>
                </a:r>
                <a:r>
                  <a:rPr lang="de-DE" sz="1600" dirty="0" err="1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n</a:t>
                </a: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zu bestimmen.</a:t>
                </a: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u="sng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Schritt 1: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Die Steigung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𝑚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der Geraden wird mit einem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Steigungsdreieck ermittelt.</a:t>
                </a: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𝑚</m:t>
                      </m:r>
                      <m:r>
                        <a:rPr lang="de-DE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=−2</m:t>
                      </m:r>
                    </m:oMath>
                  </m:oMathPara>
                </a14:m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u="sng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Schritt 2: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Aus der Zeichnung kann der </a:t>
                </a:r>
                <a:r>
                  <a:rPr lang="de-DE" sz="1600" dirty="0" err="1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y</a:t>
                </a: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-Achsenabschnitt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Abgelesen werden (Schnittpunkt mit der y-Achse).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n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=2</m:t>
                    </m:r>
                  </m:oMath>
                </a14:m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Damit ergibt sich die Funktionsgleichung </a:t>
                </a: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𝒚</m:t>
                    </m:r>
                    <m:r>
                      <a:rPr lang="de-DE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= −</m:t>
                    </m:r>
                    <m:r>
                      <a:rPr lang="de-DE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de-DE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𝒙</m:t>
                    </m:r>
                    <m:r>
                      <a:rPr lang="de-DE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de-DE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</m:oMath>
                </a14:m>
                <a:endParaRPr lang="de-DE" sz="1600" b="1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br>
                  <a:rPr lang="de-DE" sz="1400" dirty="0"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r>
                  <a:rPr lang="de-DE" sz="14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		</a:t>
                </a:r>
              </a:p>
              <a:p>
                <a:pPr marL="3175">
                  <a:spcBef>
                    <a:spcPts val="0"/>
                  </a:spcBef>
                </a:pPr>
                <a:endParaRPr lang="de-DE" sz="14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endParaRPr lang="de-DE" sz="14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endParaRPr lang="de-DE" sz="14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endParaRPr lang="de-DE" sz="14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endParaRPr lang="de-DE" sz="1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56" y="1048891"/>
                <a:ext cx="9203968" cy="5188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4E671E15-9E1C-9B0C-D3FF-F92109E40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125" y="1435734"/>
            <a:ext cx="3555689" cy="4122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Funktionsgleichung aus zwei Punkten ermitteln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22D94F7-CAE8-49F1-DEB0-0FD2829F1F34}"/>
              </a:ext>
            </a:extLst>
          </p:cNvPr>
          <p:cNvGrpSpPr/>
          <p:nvPr/>
        </p:nvGrpSpPr>
        <p:grpSpPr>
          <a:xfrm>
            <a:off x="5880737" y="3068959"/>
            <a:ext cx="3361292" cy="1976505"/>
            <a:chOff x="6025915" y="3052739"/>
            <a:chExt cx="3361292" cy="197650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B59B14D5-1EDB-4DC0-7004-EA8C61048A60}"/>
                </a:ext>
              </a:extLst>
            </p:cNvPr>
            <p:cNvGrpSpPr/>
            <p:nvPr/>
          </p:nvGrpSpPr>
          <p:grpSpPr>
            <a:xfrm>
              <a:off x="6076926" y="3052739"/>
              <a:ext cx="2224518" cy="903356"/>
              <a:chOff x="9899179" y="3250941"/>
              <a:chExt cx="2241491" cy="9033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feld 26">
                    <a:extLst>
                      <a:ext uri="{FF2B5EF4-FFF2-40B4-BE49-F238E27FC236}">
                        <a16:creationId xmlns:a16="http://schemas.microsoft.com/office/drawing/2014/main" id="{D487A3D3-E12E-F58B-168D-FBE4E327EC63}"/>
                      </a:ext>
                    </a:extLst>
                  </p:cNvPr>
                  <p:cNvSpPr txBox="1"/>
                  <p:nvPr/>
                </p:nvSpPr>
                <p:spPr>
                  <a:xfrm>
                    <a:off x="11581743" y="3795602"/>
                    <a:ext cx="558927" cy="2573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shade val="95000"/>
                        <a:satMod val="105000"/>
                      </a:schemeClr>
                    </a:solidFill>
                  </a:ln>
                </p:spPr>
                <p:txBody>
                  <a:bodyPr wrap="none" lIns="36000" tIns="36000" rIns="36000" bIns="36000" rtlCol="0">
                    <a:spAutoFit/>
                  </a:bodyPr>
                  <a:lstStyle/>
                  <a:p>
                    <a:r>
                      <a:rPr lang="de-DE" sz="1200" b="0" dirty="0"/>
                      <a:t>m</a:t>
                    </a:r>
                    <a14:m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27" name="Textfeld 26">
                    <a:extLst>
                      <a:ext uri="{FF2B5EF4-FFF2-40B4-BE49-F238E27FC236}">
                        <a16:creationId xmlns:a16="http://schemas.microsoft.com/office/drawing/2014/main" id="{D487A3D3-E12E-F58B-168D-FBE4E327E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81743" y="3795602"/>
                    <a:ext cx="558927" cy="25736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889" t="-4545" r="-2222" b="-13636"/>
                    </a:stretch>
                  </a:blipFill>
                  <a:ln>
                    <a:solidFill>
                      <a:schemeClr val="accent2">
                        <a:shade val="95000"/>
                        <a:satMod val="10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Geschweifte Klammer rechts 27">
                <a:extLst>
                  <a:ext uri="{FF2B5EF4-FFF2-40B4-BE49-F238E27FC236}">
                    <a16:creationId xmlns:a16="http://schemas.microsoft.com/office/drawing/2014/main" id="{DA6A7358-3A5E-DB12-6915-53C31A59A0EA}"/>
                  </a:ext>
                </a:extLst>
              </p:cNvPr>
              <p:cNvSpPr/>
              <p:nvPr/>
            </p:nvSpPr>
            <p:spPr>
              <a:xfrm flipH="1" flipV="1">
                <a:off x="10335696" y="3250941"/>
                <a:ext cx="290271" cy="903356"/>
              </a:xfrm>
              <a:prstGeom prst="rightBrace">
                <a:avLst>
                  <a:gd name="adj1" fmla="val 8333"/>
                  <a:gd name="adj2" fmla="val 50000"/>
                </a:avLst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feld 29">
                    <a:extLst>
                      <a:ext uri="{FF2B5EF4-FFF2-40B4-BE49-F238E27FC236}">
                        <a16:creationId xmlns:a16="http://schemas.microsoft.com/office/drawing/2014/main" id="{DC31B854-F8C7-45DA-8B27-8121670289D4}"/>
                      </a:ext>
                    </a:extLst>
                  </p:cNvPr>
                  <p:cNvSpPr txBox="1"/>
                  <p:nvPr/>
                </p:nvSpPr>
                <p:spPr>
                  <a:xfrm>
                    <a:off x="9899179" y="3569652"/>
                    <a:ext cx="399018" cy="2573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shade val="95000"/>
                        <a:satMod val="105000"/>
                      </a:schemeClr>
                    </a:solidFill>
                  </a:ln>
                </p:spPr>
                <p:txBody>
                  <a:bodyPr wrap="none" lIns="36000" tIns="36000" rIns="36000" bIns="36000" rtlCol="0">
                    <a:spAutoFit/>
                  </a:bodyPr>
                  <a:lstStyle/>
                  <a:p>
                    <a:r>
                      <a:rPr lang="de-DE" sz="1200" dirty="0"/>
                      <a:t>n</a:t>
                    </a:r>
                    <a14:m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30" name="Textfeld 29">
                    <a:extLst>
                      <a:ext uri="{FF2B5EF4-FFF2-40B4-BE49-F238E27FC236}">
                        <a16:creationId xmlns:a16="http://schemas.microsoft.com/office/drawing/2014/main" id="{DC31B854-F8C7-45DA-8B27-812167028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9179" y="3569652"/>
                    <a:ext cx="399018" cy="25736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121" t="-4545" r="-3030" b="-13636"/>
                    </a:stretch>
                  </a:blipFill>
                  <a:ln>
                    <a:solidFill>
                      <a:schemeClr val="accent2">
                        <a:shade val="95000"/>
                        <a:satMod val="10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prechblase: oval 20">
                  <a:extLst>
                    <a:ext uri="{FF2B5EF4-FFF2-40B4-BE49-F238E27FC236}">
                      <a16:creationId xmlns:a16="http://schemas.microsoft.com/office/drawing/2014/main" id="{FE0BEAA2-A9EB-7B64-E59E-8C9D09DFB76E}"/>
                    </a:ext>
                  </a:extLst>
                </p:cNvPr>
                <p:cNvSpPr/>
                <p:nvPr/>
              </p:nvSpPr>
              <p:spPr>
                <a:xfrm>
                  <a:off x="7978498" y="4348884"/>
                  <a:ext cx="1408709" cy="511810"/>
                </a:xfrm>
                <a:prstGeom prst="wedgeEllipseCallout">
                  <a:avLst>
                    <a:gd name="adj1" fmla="val -66983"/>
                    <a:gd name="adj2" fmla="val 59970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de-DE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|−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13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Sprechblase: oval 20">
                  <a:extLst>
                    <a:ext uri="{FF2B5EF4-FFF2-40B4-BE49-F238E27FC236}">
                      <a16:creationId xmlns:a16="http://schemas.microsoft.com/office/drawing/2014/main" id="{FE0BEAA2-A9EB-7B64-E59E-8C9D09DFB7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8498" y="4348884"/>
                  <a:ext cx="1408709" cy="511810"/>
                </a:xfrm>
                <a:prstGeom prst="wedgeEllipseCallout">
                  <a:avLst>
                    <a:gd name="adj1" fmla="val -66983"/>
                    <a:gd name="adj2" fmla="val 59970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Sprechblase: oval 20">
                  <a:extLst>
                    <a:ext uri="{FF2B5EF4-FFF2-40B4-BE49-F238E27FC236}">
                      <a16:creationId xmlns:a16="http://schemas.microsoft.com/office/drawing/2014/main" id="{7D9AA3BE-6891-E04F-E399-C517FD3AB806}"/>
                    </a:ext>
                  </a:extLst>
                </p:cNvPr>
                <p:cNvSpPr/>
                <p:nvPr/>
              </p:nvSpPr>
              <p:spPr>
                <a:xfrm>
                  <a:off x="6025915" y="4468366"/>
                  <a:ext cx="1008788" cy="560878"/>
                </a:xfrm>
                <a:prstGeom prst="wedgeEllipseCallout">
                  <a:avLst>
                    <a:gd name="adj1" fmla="val 66431"/>
                    <a:gd name="adj2" fmla="val -124236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de-DE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de-DE" sz="13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13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Sprechblase: oval 20">
                  <a:extLst>
                    <a:ext uri="{FF2B5EF4-FFF2-40B4-BE49-F238E27FC236}">
                      <a16:creationId xmlns:a16="http://schemas.microsoft.com/office/drawing/2014/main" id="{7D9AA3BE-6891-E04F-E399-C517FD3AB8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5915" y="4468366"/>
                  <a:ext cx="1008788" cy="560878"/>
                </a:xfrm>
                <a:prstGeom prst="wedgeEllipseCallout">
                  <a:avLst>
                    <a:gd name="adj1" fmla="val 66431"/>
                    <a:gd name="adj2" fmla="val -12423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7ADFB748-3FDB-5E78-170C-B818B8CD99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354056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D8C00-CB47-8486-8761-93844E71B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C8F329A-5482-F1E9-404E-430987E152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456" y="1048891"/>
                <a:ext cx="9203968" cy="5188421"/>
              </a:xfrm>
            </p:spPr>
            <p:txBody>
              <a:bodyPr/>
              <a:lstStyle/>
              <a:p>
                <a:pPr marL="3175">
                  <a:spcBef>
                    <a:spcPts val="0"/>
                  </a:spcBef>
                </a:pPr>
                <a:r>
                  <a:rPr lang="de-DE" b="1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Schnittpunkt bestimmen</a:t>
                </a:r>
              </a:p>
              <a:p>
                <a:pPr marL="3175"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Zwei Geraden, welche nicht parallel zueinander verlaufen,</a:t>
                </a:r>
                <a:b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besitzen genau einen Schnittpunkt S.</a:t>
                </a:r>
              </a:p>
              <a:p>
                <a:pPr marL="3175">
                  <a:spcBef>
                    <a:spcPts val="0"/>
                  </a:spcBef>
                </a:pPr>
                <a:endParaRPr lang="de-DE" sz="5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r>
                  <a:rPr lang="de-DE" sz="1600" b="1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Beispiel:</a:t>
                </a:r>
              </a:p>
              <a:p>
                <a:pPr marL="3175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𝑓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marL="3175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h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=−2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−3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marL="3175"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r>
                  <a:rPr lang="de-DE" sz="1600" u="sng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Schnittpunkt ablesen:</a:t>
                </a:r>
              </a:p>
              <a:p>
                <a:pPr marL="3175"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Schaue, wo die Geraden aufeinander treffen und ließ ab.</a:t>
                </a:r>
              </a:p>
              <a:p>
                <a:pPr marL="3175"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r>
                  <a:rPr lang="de-DE" sz="1600" u="sng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Schnittpunkt rechnerisch bestimmen:</a:t>
                </a: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(Erweiterungsniveau)</a:t>
                </a:r>
                <a:br>
                  <a:rPr lang="de-DE" sz="1600" u="sng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Funktionsterme gleichsetzen!</a:t>
                </a:r>
              </a:p>
              <a:p>
                <a:pPr marL="3175">
                  <a:spcBef>
                    <a:spcPts val="0"/>
                  </a:spcBef>
                </a:pPr>
                <a:endParaRPr lang="de-DE" sz="5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𝑓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h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marL="3175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+1=−2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−3   </m:t>
                    </m:r>
                    <m:d>
                      <m:dPr>
                        <m:begChr m:val="|"/>
                        <m:endChr m:val=""/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  </a:t>
                </a:r>
              </a:p>
              <a:p>
                <a:pPr marL="3175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=−2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−4   </m:t>
                    </m:r>
                    <m:d>
                      <m:dPr>
                        <m:begChr m:val="|"/>
                        <m:endChr m:val=""/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+2</m:t>
                        </m:r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  </a:t>
                </a:r>
              </a:p>
              <a:p>
                <a:pPr marL="3175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2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𝑥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=−4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: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−2</m:t>
                              </m:r>
                            </m:e>
                          </m:d>
                        </m:e>
                      </m:d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</m:oMath>
                  </m:oMathPara>
                </a14:m>
                <a:endParaRPr lang="de-DE" sz="1600" b="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𝑥</m:t>
                      </m:r>
                      <m:r>
                        <a:rPr lang="de-DE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=−1   </m:t>
                      </m:r>
                    </m:oMath>
                  </m:oMathPara>
                </a14:m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𝑓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=2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+1=−1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:endParaRPr lang="de-DE" sz="5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Schnittpunkt: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de-DE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𝑺</m:t>
                    </m:r>
                    <m:d>
                      <m:dPr>
                        <m:ctrlPr>
                          <a:rPr lang="de-D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e>
                      <m:e>
                        <m:r>
                          <a:rPr lang="de-D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de-D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e>
                    </m:d>
                  </m:oMath>
                </a14:m>
                <a:r>
                  <a:rPr lang="de-DE" sz="1600" b="1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marL="3175"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endParaRPr lang="de-DE" sz="160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C8F329A-5482-F1E9-404E-430987E152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56" y="1048891"/>
                <a:ext cx="9203968" cy="5188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A3AE2A-2D6F-CFEE-4A7B-7598AD9053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8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D383738-EFEC-BEEE-9C3B-D396E808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Schnittpunkt bestimmen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0F11A51-8932-57A6-6F55-70547CB1E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64" y="1303753"/>
            <a:ext cx="3344400" cy="467869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74A276B-1B56-ABD8-8A35-23C983E5714A}"/>
              </a:ext>
            </a:extLst>
          </p:cNvPr>
          <p:cNvSpPr/>
          <p:nvPr/>
        </p:nvSpPr>
        <p:spPr>
          <a:xfrm>
            <a:off x="6739200" y="4050000"/>
            <a:ext cx="63171" cy="631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prechblase: oval 20">
            <a:extLst>
              <a:ext uri="{FF2B5EF4-FFF2-40B4-BE49-F238E27FC236}">
                <a16:creationId xmlns:a16="http://schemas.microsoft.com/office/drawing/2014/main" id="{70BE5B03-B0AF-FD24-E7AC-8DFADEF64569}"/>
              </a:ext>
            </a:extLst>
          </p:cNvPr>
          <p:cNvSpPr/>
          <p:nvPr/>
        </p:nvSpPr>
        <p:spPr>
          <a:xfrm>
            <a:off x="5177872" y="3933056"/>
            <a:ext cx="1136927" cy="549492"/>
          </a:xfrm>
          <a:prstGeom prst="wedgeEllipseCallout">
            <a:avLst>
              <a:gd name="adj1" fmla="val 88101"/>
              <a:gd name="adj2" fmla="val -196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S (1|–1)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684BB33-448B-263A-FDA4-E78A48FF2F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743634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D8C00-CB47-8486-8761-93844E71B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8F329A-5482-F1E9-404E-430987E15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7" y="1048912"/>
            <a:ext cx="9203968" cy="5188421"/>
          </a:xfrm>
        </p:spPr>
        <p:txBody>
          <a:bodyPr/>
          <a:lstStyle/>
          <a:p>
            <a:pPr marL="3175">
              <a:spcBef>
                <a:spcPts val="0"/>
              </a:spcBef>
            </a:pPr>
            <a:r>
              <a:rPr lang="de-DE" b="1" dirty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Lineare Gleichungen lösen			</a:t>
            </a:r>
            <a:endParaRPr lang="de-DE" dirty="0">
              <a:solidFill>
                <a:schemeClr val="tx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pPr marL="3175">
              <a:spcBef>
                <a:spcPts val="0"/>
              </a:spcBef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Indem wir auf beiden Seiten gleich viel wegnehmen oder dazunehmen können wir herausfinden, was x ist.</a:t>
            </a:r>
          </a:p>
          <a:p>
            <a:pPr marL="3175">
              <a:spcBef>
                <a:spcPts val="0"/>
              </a:spcBef>
            </a:pPr>
            <a:r>
              <a:rPr lang="de-DE" sz="1600" u="sng" dirty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Beispiel 1:</a:t>
            </a: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				                </a:t>
            </a:r>
            <a:r>
              <a:rPr lang="de-DE" sz="1600" u="sng" dirty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Beispiel 2: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</a:p>
          <a:p>
            <a:pPr marL="3175">
              <a:spcBef>
                <a:spcPts val="0"/>
              </a:spcBef>
            </a:pPr>
            <a:endParaRPr lang="de-DE" sz="1600" dirty="0">
              <a:solidFill>
                <a:schemeClr val="tx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pPr marL="3175">
              <a:spcBef>
                <a:spcPts val="0"/>
              </a:spcBef>
            </a:pPr>
            <a:endParaRPr lang="de-DE" sz="1600" dirty="0">
              <a:solidFill>
                <a:schemeClr val="tx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pPr marL="3175">
              <a:spcBef>
                <a:spcPts val="0"/>
              </a:spcBef>
            </a:pPr>
            <a:r>
              <a:rPr lang="de-DE" sz="1600" dirty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A3AE2A-2D6F-CFEE-4A7B-7598AD9053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9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D383738-EFEC-BEEE-9C3B-D396E808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Lineare Gleichungen lösen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684BB33-448B-263A-FDA4-E78A48FF2F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p:sp>
        <p:nvSpPr>
          <p:cNvPr id="6" name="AutoShape 2" descr="ZEICHNUNG VORLAGE FÜR QUIZZ Waagen-Modell - Openclipart">
            <a:extLst>
              <a:ext uri="{FF2B5EF4-FFF2-40B4-BE49-F238E27FC236}">
                <a16:creationId xmlns:a16="http://schemas.microsoft.com/office/drawing/2014/main" id="{368E1DB3-FB8B-6085-6F2C-6F3E555796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A3241930-A820-4A3C-9B25-646383FA1111}"/>
              </a:ext>
            </a:extLst>
          </p:cNvPr>
          <p:cNvGrpSpPr/>
          <p:nvPr/>
        </p:nvGrpSpPr>
        <p:grpSpPr>
          <a:xfrm>
            <a:off x="73437" y="1586989"/>
            <a:ext cx="2287275" cy="4650323"/>
            <a:chOff x="73437" y="1340768"/>
            <a:chExt cx="2287275" cy="4650323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6E18470-6C19-30A4-3B40-221CBB19AE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5" b="28785"/>
            <a:stretch/>
          </p:blipFill>
          <p:spPr bwMode="auto">
            <a:xfrm>
              <a:off x="73437" y="1340768"/>
              <a:ext cx="2287275" cy="4650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97D537E-5D3A-43C3-5398-1968E97A41C6}"/>
                </a:ext>
              </a:extLst>
            </p:cNvPr>
            <p:cNvSpPr txBox="1"/>
            <p:nvPr/>
          </p:nvSpPr>
          <p:spPr>
            <a:xfrm>
              <a:off x="776536" y="1772816"/>
              <a:ext cx="188205" cy="276999"/>
            </a:xfrm>
            <a:prstGeom prst="rect">
              <a:avLst/>
            </a:prstGeom>
            <a:noFill/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AEAB367-F376-907D-5E29-423E8D9934DD}"/>
                </a:ext>
              </a:extLst>
            </p:cNvPr>
            <p:cNvSpPr txBox="1"/>
            <p:nvPr/>
          </p:nvSpPr>
          <p:spPr>
            <a:xfrm>
              <a:off x="574622" y="1772815"/>
              <a:ext cx="188205" cy="276999"/>
            </a:xfrm>
            <a:prstGeom prst="rect">
              <a:avLst/>
            </a:prstGeom>
            <a:noFill/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5983305-5067-9982-54E6-BBAD77C7E105}"/>
                </a:ext>
              </a:extLst>
            </p:cNvPr>
            <p:cNvSpPr/>
            <p:nvPr/>
          </p:nvSpPr>
          <p:spPr>
            <a:xfrm>
              <a:off x="273266" y="1892214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325796-5C21-5E6B-9A92-CE28BDE1F7FA}"/>
                </a:ext>
              </a:extLst>
            </p:cNvPr>
            <p:cNvSpPr/>
            <p:nvPr/>
          </p:nvSpPr>
          <p:spPr>
            <a:xfrm>
              <a:off x="422222" y="1882822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4031837-E2E8-4196-C065-979E6C62EB68}"/>
                </a:ext>
              </a:extLst>
            </p:cNvPr>
            <p:cNvSpPr/>
            <p:nvPr/>
          </p:nvSpPr>
          <p:spPr>
            <a:xfrm>
              <a:off x="342252" y="1741406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84DD19-5D9A-F16C-0023-1D2C5BF9B371}"/>
                </a:ext>
              </a:extLst>
            </p:cNvPr>
            <p:cNvSpPr/>
            <p:nvPr/>
          </p:nvSpPr>
          <p:spPr>
            <a:xfrm>
              <a:off x="1515440" y="1904074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09D265-964D-31E3-BF96-50A408280175}"/>
                </a:ext>
              </a:extLst>
            </p:cNvPr>
            <p:cNvSpPr/>
            <p:nvPr/>
          </p:nvSpPr>
          <p:spPr>
            <a:xfrm>
              <a:off x="1667840" y="1904074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8B7DAF-E608-04E7-2AED-1D5B95BA3727}"/>
                </a:ext>
              </a:extLst>
            </p:cNvPr>
            <p:cNvSpPr/>
            <p:nvPr/>
          </p:nvSpPr>
          <p:spPr>
            <a:xfrm>
              <a:off x="1832490" y="1906472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262739-1515-C84E-BCDD-20AEFA199D5A}"/>
                </a:ext>
              </a:extLst>
            </p:cNvPr>
            <p:cNvSpPr/>
            <p:nvPr/>
          </p:nvSpPr>
          <p:spPr>
            <a:xfrm>
              <a:off x="1984890" y="1906472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67A5D5-A832-12A2-3B4A-E382189027E0}"/>
                </a:ext>
              </a:extLst>
            </p:cNvPr>
            <p:cNvSpPr/>
            <p:nvPr/>
          </p:nvSpPr>
          <p:spPr>
            <a:xfrm>
              <a:off x="1751200" y="1775213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F94338-6935-5E40-D3B4-F05622E3B3CD}"/>
                </a:ext>
              </a:extLst>
            </p:cNvPr>
            <p:cNvSpPr/>
            <p:nvPr/>
          </p:nvSpPr>
          <p:spPr>
            <a:xfrm>
              <a:off x="1903600" y="1775213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745D72C-BD27-F434-5CA2-74972D1F8891}"/>
                </a:ext>
              </a:extLst>
            </p:cNvPr>
            <p:cNvSpPr/>
            <p:nvPr/>
          </p:nvSpPr>
          <p:spPr>
            <a:xfrm>
              <a:off x="1598800" y="1772815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C49D289-03BC-6A7D-83CC-C0BF7F90B6BB}"/>
                </a:ext>
              </a:extLst>
            </p:cNvPr>
            <p:cNvSpPr txBox="1"/>
            <p:nvPr/>
          </p:nvSpPr>
          <p:spPr>
            <a:xfrm>
              <a:off x="762827" y="3272762"/>
              <a:ext cx="188205" cy="276999"/>
            </a:xfrm>
            <a:prstGeom prst="rect">
              <a:avLst/>
            </a:prstGeom>
            <a:noFill/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E383D8A-1BAF-CA74-EF11-067836DE173F}"/>
                </a:ext>
              </a:extLst>
            </p:cNvPr>
            <p:cNvSpPr txBox="1"/>
            <p:nvPr/>
          </p:nvSpPr>
          <p:spPr>
            <a:xfrm>
              <a:off x="560913" y="3272761"/>
              <a:ext cx="188205" cy="276999"/>
            </a:xfrm>
            <a:prstGeom prst="rect">
              <a:avLst/>
            </a:prstGeom>
            <a:noFill/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25C5C0-C643-B97C-DA1C-10A5B163397C}"/>
                </a:ext>
              </a:extLst>
            </p:cNvPr>
            <p:cNvSpPr/>
            <p:nvPr/>
          </p:nvSpPr>
          <p:spPr>
            <a:xfrm>
              <a:off x="1586550" y="3403346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6E30A1-ACE5-81E6-D0FD-748CD5D9AF7A}"/>
                </a:ext>
              </a:extLst>
            </p:cNvPr>
            <p:cNvSpPr/>
            <p:nvPr/>
          </p:nvSpPr>
          <p:spPr>
            <a:xfrm>
              <a:off x="1738950" y="3403346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9335A3D-D79B-255F-A1D4-72802A25206B}"/>
                </a:ext>
              </a:extLst>
            </p:cNvPr>
            <p:cNvSpPr/>
            <p:nvPr/>
          </p:nvSpPr>
          <p:spPr>
            <a:xfrm>
              <a:off x="1903600" y="3405744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B4E69B1-2A67-BDE3-7978-05291B441CD8}"/>
                </a:ext>
              </a:extLst>
            </p:cNvPr>
            <p:cNvSpPr/>
            <p:nvPr/>
          </p:nvSpPr>
          <p:spPr>
            <a:xfrm>
              <a:off x="2056000" y="3405744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4B176B3-B9E8-DD82-44E8-778241B145BE}"/>
                </a:ext>
              </a:extLst>
            </p:cNvPr>
            <p:cNvSpPr txBox="1"/>
            <p:nvPr/>
          </p:nvSpPr>
          <p:spPr>
            <a:xfrm>
              <a:off x="765178" y="4869160"/>
              <a:ext cx="188205" cy="276999"/>
            </a:xfrm>
            <a:prstGeom prst="rect">
              <a:avLst/>
            </a:prstGeom>
            <a:noFill/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F3AC46-A6EC-E20E-0202-86E725AABD99}"/>
                </a:ext>
              </a:extLst>
            </p:cNvPr>
            <p:cNvSpPr/>
            <p:nvPr/>
          </p:nvSpPr>
          <p:spPr>
            <a:xfrm>
              <a:off x="1675000" y="4995600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1BD9E-12FC-5927-9F88-4BFFBDF10FEA}"/>
                </a:ext>
              </a:extLst>
            </p:cNvPr>
            <p:cNvSpPr/>
            <p:nvPr/>
          </p:nvSpPr>
          <p:spPr>
            <a:xfrm>
              <a:off x="1827400" y="4995600"/>
              <a:ext cx="152400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90560703-BA0B-B846-BCF5-A6DE5D62EB37}"/>
                  </a:ext>
                </a:extLst>
              </p:cNvPr>
              <p:cNvSpPr txBox="1"/>
              <p:nvPr/>
            </p:nvSpPr>
            <p:spPr>
              <a:xfrm>
                <a:off x="2405943" y="1772815"/>
                <a:ext cx="2287274" cy="4312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e-DE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+3=7 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de-DE" sz="1600" b="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+3=4 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:2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  <a:p>
                <a:r>
                  <a:rPr lang="de-DE" sz="1600" u="sng" dirty="0"/>
                  <a:t>Probe:</a:t>
                </a:r>
                <a:r>
                  <a:rPr lang="de-DE" sz="1600" dirty="0"/>
                  <a:t> 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+3=7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✅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90560703-BA0B-B846-BCF5-A6DE5D62E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943" y="1772815"/>
                <a:ext cx="2287274" cy="4312719"/>
              </a:xfrm>
              <a:prstGeom prst="rect">
                <a:avLst/>
              </a:prstGeom>
              <a:blipFill>
                <a:blip r:embed="rId4"/>
                <a:stretch>
                  <a:fillRect l="-1657" t="-3226" b="-5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5740B27-E72A-36C8-D1A0-F75AD4BF1B80}"/>
                  </a:ext>
                </a:extLst>
              </p:cNvPr>
              <p:cNvSpPr txBox="1"/>
              <p:nvPr/>
            </p:nvSpPr>
            <p:spPr>
              <a:xfrm>
                <a:off x="5086628" y="1755790"/>
                <a:ext cx="3068096" cy="4312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e-DE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−7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+6=−18+</m:t>
                      </m:r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600" b="0" dirty="0"/>
              </a:p>
              <a:p>
                <a:endParaRPr lang="de-DE" sz="2000" dirty="0"/>
              </a:p>
              <a:p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+6=−18 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  <a:p>
                <a:endParaRPr lang="de-DE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=−24 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:(−8)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  <a:p>
                <a:endParaRPr lang="de-DE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  <a:p>
                <a:endParaRPr lang="de-DE" sz="2000" dirty="0"/>
              </a:p>
              <a:p>
                <a:r>
                  <a:rPr lang="de-DE" sz="1600" u="sng" dirty="0"/>
                  <a:t>Probe:</a:t>
                </a:r>
                <a:r>
                  <a:rPr lang="de-DE" sz="1600" dirty="0"/>
                  <a:t>  </a:t>
                </a:r>
                <a14:m>
                  <m:oMath xmlns:m="http://schemas.openxmlformats.org/officeDocument/2006/math"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−7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−18+3 </m:t>
                    </m:r>
                  </m:oMath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−21+6=−15</m:t>
                      </m:r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−15=−15  </m:t>
                      </m:r>
                      <m:r>
                        <a:rPr lang="de-DE" sz="1600" b="0" i="1" dirty="0" smtClean="0">
                          <a:latin typeface="Cambria Math" panose="02040503050406030204" pitchFamily="18" charset="0"/>
                        </a:rPr>
                        <m:t>✅</m:t>
                      </m:r>
                      <m:r>
                        <a:rPr lang="de-DE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5740B27-E72A-36C8-D1A0-F75AD4BF1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628" y="1755790"/>
                <a:ext cx="3068096" cy="4312719"/>
              </a:xfrm>
              <a:prstGeom prst="rect">
                <a:avLst/>
              </a:prstGeom>
              <a:blipFill>
                <a:blip r:embed="rId5"/>
                <a:stretch>
                  <a:fillRect l="-1235" t="-3529" b="-2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347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F608A093-2DDC-C60B-B8FD-8AC6BA7997AF}"/>
              </a:ext>
            </a:extLst>
          </p:cNvPr>
          <p:cNvSpPr txBox="1"/>
          <p:nvPr/>
        </p:nvSpPr>
        <p:spPr>
          <a:xfrm>
            <a:off x="1136576" y="3212976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MSA-Vorbereitung</a:t>
            </a: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Station: Geometrie in der Ebene</a:t>
            </a:r>
          </a:p>
        </p:txBody>
      </p:sp>
      <p:pic>
        <p:nvPicPr>
          <p:cNvPr id="3" name="Grafik 2" descr="Ein Bild, das Screensho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21D5BD52-4360-A2A3-7053-77D3D168E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/>
          <a:stretch/>
        </p:blipFill>
        <p:spPr>
          <a:xfrm>
            <a:off x="0" y="-14243"/>
            <a:ext cx="9906000" cy="68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3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1F9897D-3E43-C8FC-97F6-F284B7CA5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 Aufgabe 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6A65F9A-9F46-97A1-4695-775BBCAE8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273" y="2078947"/>
            <a:ext cx="5024236" cy="4043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BD6F3BE-D67A-8E64-F72B-99C755C54D5D}"/>
                  </a:ext>
                </a:extLst>
              </p:cNvPr>
              <p:cNvSpPr txBox="1"/>
              <p:nvPr/>
            </p:nvSpPr>
            <p:spPr>
              <a:xfrm>
                <a:off x="3368824" y="3880757"/>
                <a:ext cx="9314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BD6F3BE-D67A-8E64-F72B-99C755C54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824" y="3880757"/>
                <a:ext cx="931409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3">
            <a:extLst>
              <a:ext uri="{FF2B5EF4-FFF2-40B4-BE49-F238E27FC236}">
                <a16:creationId xmlns:a16="http://schemas.microsoft.com/office/drawing/2014/main" id="{54097E22-F3D7-E939-5723-F02B2B8D201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">
                <a:extLst>
                  <a:ext uri="{FF2B5EF4-FFF2-40B4-BE49-F238E27FC236}">
                    <a16:creationId xmlns:a16="http://schemas.microsoft.com/office/drawing/2014/main" id="{A1790B5F-4F76-0610-1DD7-D43E5DC8E60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2385691"/>
                  </p:ext>
                </p:extLst>
              </p:nvPr>
            </p:nvGraphicFramePr>
            <p:xfrm>
              <a:off x="992560" y="1432313"/>
              <a:ext cx="7344817" cy="576000"/>
            </p:xfrm>
            <a:graphic>
              <a:graphicData uri="http://schemas.openxmlformats.org/drawingml/2006/table">
                <a:tbl>
                  <a:tblPr firstCol="1" bandRow="1"/>
                  <a:tblGrid>
                    <a:gridCol w="15579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de-DE" sz="1400" b="0" i="1" dirty="0" err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𝑀𝑒𝑛𝑔𝑒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de-DE" sz="1400" b="0" i="1" dirty="0" err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𝑃𝑟𝑒𝑖𝑠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𝐸𝑈𝑅</m:t>
                                </m:r>
                                <m:r>
                                  <a:rPr lang="de-DE" sz="14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9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">
                <a:extLst>
                  <a:ext uri="{FF2B5EF4-FFF2-40B4-BE49-F238E27FC236}">
                    <a16:creationId xmlns:a16="http://schemas.microsoft.com/office/drawing/2014/main" id="{A1790B5F-4F76-0610-1DD7-D43E5DC8E60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2385691"/>
                  </p:ext>
                </p:extLst>
              </p:nvPr>
            </p:nvGraphicFramePr>
            <p:xfrm>
              <a:off x="992560" y="1432313"/>
              <a:ext cx="7344817" cy="576000"/>
            </p:xfrm>
            <a:graphic>
              <a:graphicData uri="http://schemas.openxmlformats.org/drawingml/2006/table">
                <a:tbl>
                  <a:tblPr firstCol="1" bandRow="1"/>
                  <a:tblGrid>
                    <a:gridCol w="15579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3353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813" t="-4167" r="-371545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217544" t="-4167" r="-701754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317544" t="-4167" r="-601754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417544" t="-4167" r="-501754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517544" t="-4167" r="-401754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617544" t="-4167" r="-301754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717544" t="-4167" r="-201754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817544" t="-4167" r="-101754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917544" t="-4167" r="-1754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813" t="-108696" r="-371545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217544" t="-108696" r="-701754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317544" t="-108696" r="-601754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417544" t="-108696" r="-501754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517544" t="-108696" r="-401754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617544" t="-108696" r="-301754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717544" t="-108696" r="-201754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817544" t="-108696" r="-101754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 horzOverflow="overflow">
                        <a:blipFill>
                          <a:blip r:embed="rId4"/>
                          <a:stretch>
                            <a:fillRect l="-917544" t="-108696" r="-1754" b="-1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ABCB726-F8A7-A3B6-1890-CE6DDF80FF72}"/>
              </a:ext>
            </a:extLst>
          </p:cNvPr>
          <p:cNvSpPr txBox="1">
            <a:spLocks/>
          </p:cNvSpPr>
          <p:nvPr/>
        </p:nvSpPr>
        <p:spPr>
          <a:xfrm>
            <a:off x="6033120" y="5991091"/>
            <a:ext cx="3136901" cy="24622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 sz="1000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407234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CAB5EDE-B6D2-3203-6D50-07EAC8E22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 – Steigung			               Aufgabe 2 – </a:t>
            </a:r>
            <a:r>
              <a:rPr lang="de-DE" sz="1600" b="1" dirty="0" err="1"/>
              <a:t>y</a:t>
            </a:r>
            <a:r>
              <a:rPr lang="de-DE" sz="1600" b="1" dirty="0"/>
              <a:t>-Achsenabschnitt</a:t>
            </a:r>
          </a:p>
          <a:p>
            <a:r>
              <a:rPr lang="de-DE" sz="1600" dirty="0"/>
              <a:t>Bestimme die Funktionsgleichungen der	               Gib für die Funktionen h, </a:t>
            </a:r>
            <a:r>
              <a:rPr lang="de-DE" sz="1600" dirty="0" err="1"/>
              <a:t>g</a:t>
            </a:r>
            <a:r>
              <a:rPr lang="de-DE" sz="1600" dirty="0"/>
              <a:t> und p jeweils den</a:t>
            </a:r>
            <a:br>
              <a:rPr lang="de-DE" sz="1600" dirty="0"/>
            </a:br>
            <a:r>
              <a:rPr lang="de-DE" sz="1600" dirty="0"/>
              <a:t>folgenden Funktionsgraphen.		               </a:t>
            </a:r>
            <a:r>
              <a:rPr lang="de-DE" sz="1600" dirty="0" err="1"/>
              <a:t>y</a:t>
            </a:r>
            <a:r>
              <a:rPr lang="de-DE" sz="1600" dirty="0"/>
              <a:t>-Achsenabschnitt und die Funktionsgleichung an.</a:t>
            </a:r>
          </a:p>
          <a:p>
            <a:endParaRPr lang="de-DE" sz="16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59A1C7-B295-4C3F-3A3D-2952EA53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Steigung und </a:t>
            </a:r>
            <a:r>
              <a:rPr lang="de-DE" dirty="0" err="1"/>
              <a:t>y</a:t>
            </a:r>
            <a:r>
              <a:rPr lang="de-DE" dirty="0"/>
              <a:t>-Achsenabschnitt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17D10D-0D22-72F1-33F6-3C9DA8203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18"/>
          <a:stretch/>
        </p:blipFill>
        <p:spPr>
          <a:xfrm>
            <a:off x="129100" y="2204864"/>
            <a:ext cx="4302976" cy="3608086"/>
          </a:xfrm>
          <a:prstGeom prst="rect">
            <a:avLst/>
          </a:prstGeom>
        </p:spPr>
      </p:pic>
      <p:grpSp>
        <p:nvGrpSpPr>
          <p:cNvPr id="19" name="Knopf5">
            <a:extLst>
              <a:ext uri="{FF2B5EF4-FFF2-40B4-BE49-F238E27FC236}">
                <a16:creationId xmlns:a16="http://schemas.microsoft.com/office/drawing/2014/main" id="{0C9D6156-8352-943C-29FE-8CE10ECFE855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DA77B04-C6F4-3819-E698-99B0545809F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6">
              <a:extLst>
                <a:ext uri="{FF2B5EF4-FFF2-40B4-BE49-F238E27FC236}">
                  <a16:creationId xmlns:a16="http://schemas.microsoft.com/office/drawing/2014/main" id="{C49F42A6-A289-F741-EA60-6CAF0F6A9A28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30DDD72C-5287-6243-B09C-D9526AF6123F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C034B0D-26E4-E7A8-9CA6-5F229D6866E1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A625D45D-CFCF-8E1C-A5A1-79BD93508A9A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5 Grafik">
            <a:extLst>
              <a:ext uri="{FF2B5EF4-FFF2-40B4-BE49-F238E27FC236}">
                <a16:creationId xmlns:a16="http://schemas.microsoft.com/office/drawing/2014/main" id="{228D657F-8640-9AFF-0DC8-6F8FE6607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249" y="764704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0DA06F83-0BEB-2297-406B-37A3B247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4754" y="608266"/>
            <a:ext cx="7589731" cy="481562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pic>
        <p:nvPicPr>
          <p:cNvPr id="5" name="Hilfe 1 Grafik">
            <a:extLst>
              <a:ext uri="{FF2B5EF4-FFF2-40B4-BE49-F238E27FC236}">
                <a16:creationId xmlns:a16="http://schemas.microsoft.com/office/drawing/2014/main" id="{A14BF772-0F94-C582-3409-5035E1176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0458" y="628911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E74C904E-E463-40F7-50CA-D5B06125D43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2FF85D-0A21-97E2-4B4A-6022D2401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8000087-4768-65BA-00CE-13409C02CE5B}"/>
              </a:ext>
            </a:extLst>
          </p:cNvPr>
          <p:cNvSpPr txBox="1"/>
          <p:nvPr/>
        </p:nvSpPr>
        <p:spPr>
          <a:xfrm>
            <a:off x="6393160" y="4509120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35D37E8-8467-F18F-986D-A64062327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968" y="2179306"/>
            <a:ext cx="4462025" cy="36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4.81481E-6 L -0.88093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5641E-6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88093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0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CAB5EDE-B6D2-3203-6D50-07EAC8E22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 – Steigung			               Aufgabe 2 – </a:t>
            </a:r>
            <a:r>
              <a:rPr lang="de-DE" sz="1600" b="1" dirty="0" err="1"/>
              <a:t>y</a:t>
            </a:r>
            <a:r>
              <a:rPr lang="de-DE" sz="1600" b="1" dirty="0"/>
              <a:t>-Achsenabschnitt</a:t>
            </a:r>
          </a:p>
          <a:p>
            <a:r>
              <a:rPr lang="de-DE" sz="1600" dirty="0"/>
              <a:t>Bestimme die Funktionsgleichungen der	               Gib für die Funktionen h, </a:t>
            </a:r>
            <a:r>
              <a:rPr lang="de-DE" sz="1600" dirty="0" err="1"/>
              <a:t>g</a:t>
            </a:r>
            <a:r>
              <a:rPr lang="de-DE" sz="1600" dirty="0"/>
              <a:t> und p jeweils den</a:t>
            </a:r>
            <a:br>
              <a:rPr lang="de-DE" sz="1600" dirty="0"/>
            </a:br>
            <a:r>
              <a:rPr lang="de-DE" sz="1600" dirty="0"/>
              <a:t>folgenden Funktionsgraphen.		               y-Achsenabschnitt und die Funktionsgleichung an.</a:t>
            </a:r>
          </a:p>
          <a:p>
            <a:endParaRPr lang="de-DE" sz="1600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C41EB08-2173-2845-97DE-588D9CA7EA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17D10D-0D22-72F1-33F6-3C9DA8203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18"/>
          <a:stretch/>
        </p:blipFill>
        <p:spPr>
          <a:xfrm>
            <a:off x="129100" y="2204864"/>
            <a:ext cx="4302976" cy="3608086"/>
          </a:xfrm>
          <a:prstGeom prst="rect">
            <a:avLst/>
          </a:prstGeom>
        </p:spPr>
      </p:pic>
      <p:grpSp>
        <p:nvGrpSpPr>
          <p:cNvPr id="19" name="Knopf5">
            <a:extLst>
              <a:ext uri="{FF2B5EF4-FFF2-40B4-BE49-F238E27FC236}">
                <a16:creationId xmlns:a16="http://schemas.microsoft.com/office/drawing/2014/main" id="{0C9D6156-8352-943C-29FE-8CE10ECFE855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DA77B04-C6F4-3819-E698-99B0545809F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6">
              <a:extLst>
                <a:ext uri="{FF2B5EF4-FFF2-40B4-BE49-F238E27FC236}">
                  <a16:creationId xmlns:a16="http://schemas.microsoft.com/office/drawing/2014/main" id="{C49F42A6-A289-F741-EA60-6CAF0F6A9A28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30DDD72C-5287-6243-B09C-D9526AF6123F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C034B0D-26E4-E7A8-9CA6-5F229D6866E1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A625D45D-CFCF-8E1C-A5A1-79BD93508A9A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5 Grafik">
            <a:extLst>
              <a:ext uri="{FF2B5EF4-FFF2-40B4-BE49-F238E27FC236}">
                <a16:creationId xmlns:a16="http://schemas.microsoft.com/office/drawing/2014/main" id="{228D657F-8640-9AFF-0DC8-6F8FE6607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249" y="764704"/>
            <a:ext cx="759700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0DA06F83-0BEB-2297-406B-37A3B247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4754" y="608266"/>
            <a:ext cx="7589731" cy="481562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pic>
        <p:nvPicPr>
          <p:cNvPr id="5" name="Hilfe 1 Grafik">
            <a:extLst>
              <a:ext uri="{FF2B5EF4-FFF2-40B4-BE49-F238E27FC236}">
                <a16:creationId xmlns:a16="http://schemas.microsoft.com/office/drawing/2014/main" id="{A14BF772-0F94-C582-3409-5035E1176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0458" y="628911"/>
            <a:ext cx="7551998" cy="4799173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E74C904E-E463-40F7-50CA-D5B06125D43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3</a:t>
            </a:r>
          </a:p>
        </p:txBody>
      </p:sp>
      <p:pic>
        <p:nvPicPr>
          <p:cNvPr id="11" name="Grafik 10" descr="Ein Bild, das Schrift, Screenshot, weiß, Text enthält.&#10;&#10;Automatisch generierte Beschreibung">
            <a:extLst>
              <a:ext uri="{FF2B5EF4-FFF2-40B4-BE49-F238E27FC236}">
                <a16:creationId xmlns:a16="http://schemas.microsoft.com/office/drawing/2014/main" id="{9E533B42-BCE2-C744-E3DF-ED3564C95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84" y="3924668"/>
            <a:ext cx="1051219" cy="1363346"/>
          </a:xfrm>
          <a:prstGeom prst="rect">
            <a:avLst/>
          </a:prstGeom>
        </p:spPr>
      </p:pic>
      <p:pic>
        <p:nvPicPr>
          <p:cNvPr id="13" name="Grafik 12" descr="Ein Bild, das Schrift, Screenshot, weiß, Zahl enthält.&#10;&#10;Automatisch generierte Beschreibung">
            <a:extLst>
              <a:ext uri="{FF2B5EF4-FFF2-40B4-BE49-F238E27FC236}">
                <a16:creationId xmlns:a16="http://schemas.microsoft.com/office/drawing/2014/main" id="{AA4786F7-2452-8D22-2161-37C43436C9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55" y="2629256"/>
            <a:ext cx="1323102" cy="1184523"/>
          </a:xfrm>
          <a:prstGeom prst="rect">
            <a:avLst/>
          </a:prstGeom>
        </p:spPr>
      </p:pic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64FCE33D-5589-58D0-FF0B-CE2AB825B3CA}"/>
              </a:ext>
            </a:extLst>
          </p:cNvPr>
          <p:cNvSpPr txBox="1">
            <a:spLocks/>
          </p:cNvSpPr>
          <p:nvPr/>
        </p:nvSpPr>
        <p:spPr>
          <a:xfrm>
            <a:off x="6033120" y="5991091"/>
            <a:ext cx="3136901" cy="24622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 sz="1000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2848305-F431-76DE-73B6-24C21E2C5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4968" y="2179306"/>
            <a:ext cx="4462025" cy="3608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13BF3DC-6097-B84E-1CEB-62B279415B51}"/>
                  </a:ext>
                </a:extLst>
              </p:cNvPr>
              <p:cNvSpPr txBox="1"/>
              <p:nvPr/>
            </p:nvSpPr>
            <p:spPr>
              <a:xfrm>
                <a:off x="6871959" y="4975832"/>
                <a:ext cx="2342219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  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600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=3)</m:t>
                    </m:r>
                  </m:oMath>
                </a14:m>
                <a:endParaRPr lang="de-DE" sz="16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1" dirty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sz="1600" dirty="0"/>
                  <a:t>    </a:t>
                </a:r>
                <a14:m>
                  <m:oMath xmlns:m="http://schemas.openxmlformats.org/officeDocument/2006/math">
                    <m:r>
                      <a:rPr lang="de-DE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6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1" dirty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sz="1600" dirty="0"/>
                  <a:t>    </a:t>
                </a:r>
                <a14:m>
                  <m:oMath xmlns:m="http://schemas.openxmlformats.org/officeDocument/2006/math">
                    <m:r>
                      <a:rPr lang="de-DE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13BF3DC-6097-B84E-1CEB-62B279415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959" y="4975832"/>
                <a:ext cx="2342219" cy="830997"/>
              </a:xfrm>
              <a:prstGeom prst="rect">
                <a:avLst/>
              </a:prstGeom>
              <a:blipFill>
                <a:blip r:embed="rId10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0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4.81481E-6 L -0.88093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5641E-6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88093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0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072CA5B-3A56-6EF3-DDFE-407A7FB129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Gib die Nullstellen der folgenden</a:t>
                </a:r>
                <a:br>
                  <a:rPr lang="de-DE" sz="1600" dirty="0"/>
                </a:br>
                <a:r>
                  <a:rPr lang="de-DE" sz="1600" dirty="0"/>
                  <a:t>Funktionen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an.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Gib den Schnittpunkt der Funktionen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 an.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Der Funktionsgraph der Funktion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schneidet die Funktionsgraphen der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Funktionen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.</a:t>
                </a:r>
                <a:br>
                  <a:rPr lang="de-DE" sz="1600" dirty="0"/>
                </a:br>
                <a:r>
                  <a:rPr lang="de-DE" sz="1600" dirty="0"/>
                  <a:t>Gib die Schnittpunkte an.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072CA5B-3A56-6EF3-DDFE-407A7FB129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64CFD8CC-7A86-D23E-4D81-7D2A5292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Nullstellen und Schnittpunkte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0F5F770-919A-8718-03E6-F1403A3B4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3120" y="5991091"/>
            <a:ext cx="3136901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Gleichungen und Funktionen – Lineare Funktionen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15960F-6B70-D14F-6994-FBB6F8D77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402" y="1291121"/>
            <a:ext cx="3817700" cy="4680000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5E481952-801A-1440-EBEB-5CD794CBE090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4</a:t>
            </a:r>
          </a:p>
        </p:txBody>
      </p:sp>
      <p:grpSp>
        <p:nvGrpSpPr>
          <p:cNvPr id="3" name="Knopf 8">
            <a:extLst>
              <a:ext uri="{FF2B5EF4-FFF2-40B4-BE49-F238E27FC236}">
                <a16:creationId xmlns:a16="http://schemas.microsoft.com/office/drawing/2014/main" id="{CF3EDEAB-74B1-2249-FB40-99DD324413EE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B2CD0FB-C9BD-4C6B-0884-379E1C257CC8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Knop8">
              <a:extLst>
                <a:ext uri="{FF2B5EF4-FFF2-40B4-BE49-F238E27FC236}">
                  <a16:creationId xmlns:a16="http://schemas.microsoft.com/office/drawing/2014/main" id="{29CE2405-FAD4-315E-1900-9F336BB66EAB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1" name="Hilfe 8 Grafik">
            <a:extLst>
              <a:ext uri="{FF2B5EF4-FFF2-40B4-BE49-F238E27FC236}">
                <a16:creationId xmlns:a16="http://schemas.microsoft.com/office/drawing/2014/main" id="{01144665-A637-AA90-AEC6-F3C325238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grpSp>
        <p:nvGrpSpPr>
          <p:cNvPr id="12" name="Knopf1">
            <a:extLst>
              <a:ext uri="{FF2B5EF4-FFF2-40B4-BE49-F238E27FC236}">
                <a16:creationId xmlns:a16="http://schemas.microsoft.com/office/drawing/2014/main" id="{04452451-3BA2-2D04-EB64-502362A53AB4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E76AD77-92AB-08EF-F1B9-52FE29E37CC0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Ellipse 28">
              <a:extLst>
                <a:ext uri="{FF2B5EF4-FFF2-40B4-BE49-F238E27FC236}">
                  <a16:creationId xmlns:a16="http://schemas.microsoft.com/office/drawing/2014/main" id="{FD60FB17-312F-B5DD-6E35-F0485B0DBB1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5" name="Hilfe 1 Grafik">
            <a:extLst>
              <a:ext uri="{FF2B5EF4-FFF2-40B4-BE49-F238E27FC236}">
                <a16:creationId xmlns:a16="http://schemas.microsoft.com/office/drawing/2014/main" id="{66BE4D60-4779-20C2-DFCB-1B2725DD7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793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072CA5B-3A56-6EF3-DDFE-407A7FB129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Gib die Nullstellen der folgenden</a:t>
                </a:r>
                <a:br>
                  <a:rPr lang="de-DE" sz="1600" dirty="0"/>
                </a:br>
                <a:r>
                  <a:rPr lang="de-DE" sz="1600" dirty="0"/>
                  <a:t>Funktionen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an.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Gib den Schnittpunkt der Funktionen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 an.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Der Funktionsgraph der Funktion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schneidet die Funktionsgraphen der </a:t>
                </a:r>
                <a:br>
                  <a:rPr lang="de-DE" sz="1600" dirty="0">
                    <a:solidFill>
                      <a:schemeClr val="tx1"/>
                    </a:solidFill>
                  </a:rPr>
                </a:br>
                <a:r>
                  <a:rPr lang="de-DE" sz="1600" dirty="0">
                    <a:solidFill>
                      <a:schemeClr val="tx1"/>
                    </a:solidFill>
                  </a:rPr>
                  <a:t>Funktionen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/>
                  <a:t>.</a:t>
                </a:r>
                <a:br>
                  <a:rPr lang="de-DE" sz="1600" dirty="0"/>
                </a:br>
                <a:r>
                  <a:rPr lang="de-DE" sz="1600" dirty="0"/>
                  <a:t>Gib die Schnittpunkte an.</a:t>
                </a:r>
              </a:p>
              <a:p>
                <a:pPr marL="346075" indent="-342900">
                  <a:buFont typeface="+mj-lt"/>
                  <a:buAutoNum type="alphaLcParenR"/>
                </a:pPr>
                <a:endParaRPr lang="de-DE" sz="1600" dirty="0"/>
              </a:p>
              <a:p>
                <a:r>
                  <a:rPr lang="de-DE" sz="1600" dirty="0"/>
                  <a:t>Lösung:</a:t>
                </a:r>
              </a:p>
              <a:p>
                <a:r>
                  <a:rPr lang="de-DE" sz="1600" dirty="0"/>
                  <a:t>a)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60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ar-AE" sz="160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160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ar-AE" sz="160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ar-AE" sz="1600" i="0" smtClean="0">
                        <a:latin typeface="Cambria Math" panose="02040503050406030204" pitchFamily="18" charset="0"/>
                      </a:rPr>
                      <m:t>=−1; </m:t>
                    </m:r>
                    <m:sSub>
                      <m:sSubPr>
                        <m:ctrlPr>
                          <a:rPr lang="ar-A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60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ar-AE" sz="160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160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ar-AE" sz="160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ar-AE" sz="1600" i="0" smtClean="0">
                        <a:latin typeface="Cambria Math" panose="02040503050406030204" pitchFamily="18" charset="0"/>
                      </a:rPr>
                      <m:t>=0,5; </m:t>
                    </m:r>
                    <m:sSub>
                      <m:sSubPr>
                        <m:ctrlPr>
                          <a:rPr lang="ar-A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60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ar-AE" sz="160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160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ar-AE" sz="160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ar-AE" sz="1600" i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sz="1600" b="0" dirty="0"/>
                  <a:t> </a:t>
                </a:r>
              </a:p>
              <a:p>
                <a:r>
                  <a:rPr lang="de-DE" sz="1600" dirty="0"/>
                  <a:t>b)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ar-AE" sz="1600" i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(0;2)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r>
                  <a:rPr lang="de-DE" sz="1600" dirty="0"/>
                  <a:t>c)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1;3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ar-AE" sz="160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ar-AE" sz="160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3;−3</m:t>
                        </m:r>
                      </m:e>
                    </m:d>
                  </m:oMath>
                </a14:m>
                <a:r>
                  <a:rPr lang="de-DE" sz="1600" b="0" dirty="0"/>
                  <a:t> </a:t>
                </a:r>
              </a:p>
              <a:p>
                <a:endParaRPr lang="de-DE" sz="16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072CA5B-3A56-6EF3-DDFE-407A7FB129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22BC460-D178-9A64-8250-68520BF38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15960F-6B70-D14F-6994-FBB6F8D77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402" y="1291121"/>
            <a:ext cx="3817700" cy="4680000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5E481952-801A-1440-EBEB-5CD794CBE090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4</a:t>
            </a:r>
          </a:p>
        </p:txBody>
      </p:sp>
      <p:grpSp>
        <p:nvGrpSpPr>
          <p:cNvPr id="3" name="Knopf 8">
            <a:extLst>
              <a:ext uri="{FF2B5EF4-FFF2-40B4-BE49-F238E27FC236}">
                <a16:creationId xmlns:a16="http://schemas.microsoft.com/office/drawing/2014/main" id="{CF3EDEAB-74B1-2249-FB40-99DD324413EE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B2CD0FB-C9BD-4C6B-0884-379E1C257CC8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Knop8">
              <a:extLst>
                <a:ext uri="{FF2B5EF4-FFF2-40B4-BE49-F238E27FC236}">
                  <a16:creationId xmlns:a16="http://schemas.microsoft.com/office/drawing/2014/main" id="{29CE2405-FAD4-315E-1900-9F336BB66EAB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1" name="Hilfe 8 Grafik">
            <a:extLst>
              <a:ext uri="{FF2B5EF4-FFF2-40B4-BE49-F238E27FC236}">
                <a16:creationId xmlns:a16="http://schemas.microsoft.com/office/drawing/2014/main" id="{01144665-A637-AA90-AEC6-F3C325238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2727" y="1739290"/>
            <a:ext cx="759869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grpSp>
        <p:nvGrpSpPr>
          <p:cNvPr id="12" name="Knopf1">
            <a:extLst>
              <a:ext uri="{FF2B5EF4-FFF2-40B4-BE49-F238E27FC236}">
                <a16:creationId xmlns:a16="http://schemas.microsoft.com/office/drawing/2014/main" id="{04452451-3BA2-2D04-EB64-502362A53AB4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E76AD77-92AB-08EF-F1B9-52FE29E37CC0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Ellipse 28">
              <a:extLst>
                <a:ext uri="{FF2B5EF4-FFF2-40B4-BE49-F238E27FC236}">
                  <a16:creationId xmlns:a16="http://schemas.microsoft.com/office/drawing/2014/main" id="{FD60FB17-312F-B5DD-6E35-F0485B0DBB1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5" name="Hilfe 1 Grafik">
            <a:extLst>
              <a:ext uri="{FF2B5EF4-FFF2-40B4-BE49-F238E27FC236}">
                <a16:creationId xmlns:a16="http://schemas.microsoft.com/office/drawing/2014/main" id="{66BE4D60-4779-20C2-DFCB-1B2725DD7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818" y="601961"/>
            <a:ext cx="76096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B13D2FE4-3E4A-A835-5FE6-2F38F87D6AF9}"/>
                  </a:ext>
                </a:extLst>
              </p14:cNvPr>
              <p14:cNvContentPartPr/>
              <p14:nvPr/>
            </p14:nvContentPartPr>
            <p14:xfrm>
              <a:off x="6278473" y="3953834"/>
              <a:ext cx="360" cy="3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B13D2FE4-3E4A-A835-5FE6-2F38F87D6A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2833" y="391783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29C0EDF-7202-2749-8134-F575B07533BD}"/>
                  </a:ext>
                </a:extLst>
              </p14:cNvPr>
              <p14:cNvContentPartPr/>
              <p14:nvPr/>
            </p14:nvContentPartPr>
            <p14:xfrm>
              <a:off x="6671593" y="3961754"/>
              <a:ext cx="360" cy="3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29C0EDF-7202-2749-8134-F575B07533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5953" y="392575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A616A20B-6F92-7989-90BF-1F74FD888529}"/>
                  </a:ext>
                </a:extLst>
              </p14:cNvPr>
              <p14:cNvContentPartPr/>
              <p14:nvPr/>
            </p14:nvContentPartPr>
            <p14:xfrm>
              <a:off x="7853473" y="3954554"/>
              <a:ext cx="360" cy="3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A616A20B-6F92-7989-90BF-1F74FD8885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17473" y="391855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389480F4-8518-848F-4648-33F28762A909}"/>
                  </a:ext>
                </a:extLst>
              </p14:cNvPr>
              <p14:cNvContentPartPr/>
              <p14:nvPr/>
            </p14:nvContentPartPr>
            <p14:xfrm>
              <a:off x="7062193" y="3162194"/>
              <a:ext cx="360" cy="36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389480F4-8518-848F-4648-33F28762A90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26193" y="312619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7E2A0C40-7AB3-46D1-1974-30D8AB19912F}"/>
                  </a:ext>
                </a:extLst>
              </p14:cNvPr>
              <p14:cNvContentPartPr/>
              <p14:nvPr/>
            </p14:nvContentPartPr>
            <p14:xfrm>
              <a:off x="8251993" y="5128514"/>
              <a:ext cx="360" cy="36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7E2A0C40-7AB3-46D1-1974-30D8AB19912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15993" y="509251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952F07F6-7F97-7BE0-8C1E-A4F241BDE1CB}"/>
                  </a:ext>
                </a:extLst>
              </p14:cNvPr>
              <p14:cNvContentPartPr/>
              <p14:nvPr/>
            </p14:nvContentPartPr>
            <p14:xfrm>
              <a:off x="7457113" y="2756114"/>
              <a:ext cx="360" cy="36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952F07F6-7F97-7BE0-8C1E-A4F241BDE1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21473" y="2720114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6423350D-8E8A-A11F-D4E7-BCFFE10B82F3}"/>
              </a:ext>
            </a:extLst>
          </p:cNvPr>
          <p:cNvSpPr txBox="1">
            <a:spLocks/>
          </p:cNvSpPr>
          <p:nvPr/>
        </p:nvSpPr>
        <p:spPr>
          <a:xfrm>
            <a:off x="6033120" y="5991091"/>
            <a:ext cx="3136901" cy="24622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 sz="1000" dirty="0">
                <a:solidFill>
                  <a:prstClr val="black">
                    <a:tint val="75000"/>
                  </a:prstClr>
                </a:solidFill>
              </a:rPr>
              <a:t>Lineare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2933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4.44444E-6 L -0.88093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4.87179E-6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4.81481E-6 L -0.88093 -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4.81481E-6 L 2.30769E-6 -4.8148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Office - mit Ampe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C00000"/>
      </a:accent4>
      <a:accent5>
        <a:srgbClr val="FFC000"/>
      </a:accent5>
      <a:accent6>
        <a:srgbClr val="00B050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BFCB8DAA-FA8A-4BB7-8016-6F6AC9E40006}">
  <we:reference id="wa104379791" version="1.0.0.0" store="de-DE" storeType="OMEX"/>
  <we:alternateReferences>
    <we:reference id="wa104379791" version="1.0.0.0" store="wa10437979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ABAFF2F-0E9B-462E-AF33-A0ACE0F1E0C2}">
  <we:reference id="wa104051163" version="1.2.0.3" store="de-D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4469</Words>
  <Application>Microsoft Macintosh PowerPoint</Application>
  <PresentationFormat>A4-Papier (210 x 297 mm)</PresentationFormat>
  <Paragraphs>924</Paragraphs>
  <Slides>44</Slides>
  <Notes>20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0" baseType="lpstr">
      <vt:lpstr>Arial</vt:lpstr>
      <vt:lpstr>Calibri</vt:lpstr>
      <vt:lpstr>Cambria Math</vt:lpstr>
      <vt:lpstr>Helvetica</vt:lpstr>
      <vt:lpstr>Wingdings</vt:lpstr>
      <vt:lpstr>Larissa</vt:lpstr>
      <vt:lpstr>PowerPoint-Präsentation</vt:lpstr>
      <vt:lpstr>Punkte im Koordinatensystem</vt:lpstr>
      <vt:lpstr>PowerPoint-Präsentation</vt:lpstr>
      <vt:lpstr>Proportionale Zuordnung</vt:lpstr>
      <vt:lpstr>PowerPoint-Präsentation</vt:lpstr>
      <vt:lpstr>Steigung und y-Achsenabschnitt</vt:lpstr>
      <vt:lpstr>PowerPoint-Präsentation</vt:lpstr>
      <vt:lpstr>Nullstellen und Schnittpunkte</vt:lpstr>
      <vt:lpstr>PowerPoint-Präsentation</vt:lpstr>
      <vt:lpstr>Stellen und Schnittpunkte ablesen</vt:lpstr>
      <vt:lpstr>PowerPoint-Präsentation</vt:lpstr>
      <vt:lpstr>Graphen zeichnen</vt:lpstr>
      <vt:lpstr>PowerPoint-Präsentation</vt:lpstr>
      <vt:lpstr>Funktionsgleichungen zuordnen</vt:lpstr>
      <vt:lpstr>PowerPoint-Präsentation</vt:lpstr>
      <vt:lpstr>Funktionsgleichungen bestimmen</vt:lpstr>
      <vt:lpstr>PowerPoint-Präsentation</vt:lpstr>
      <vt:lpstr>Eigenschaften von Geraden</vt:lpstr>
      <vt:lpstr>PowerPoint-Präsentation</vt:lpstr>
      <vt:lpstr>Parallele Geraden</vt:lpstr>
      <vt:lpstr>PowerPoint-Präsentation</vt:lpstr>
      <vt:lpstr>Anwendungsaufgabe</vt:lpstr>
      <vt:lpstr>PowerPoint-Präsentation</vt:lpstr>
      <vt:lpstr>Lineare Gleichungen</vt:lpstr>
      <vt:lpstr>PowerPoint-Präsentation</vt:lpstr>
      <vt:lpstr>Verschiebung</vt:lpstr>
      <vt:lpstr>PowerPoint-Präsentation</vt:lpstr>
      <vt:lpstr>Nullstellen und Schnittpunkte</vt:lpstr>
      <vt:lpstr>PowerPoint-Präsentation</vt:lpstr>
      <vt:lpstr>Funktionsgleichung bestimmen</vt:lpstr>
      <vt:lpstr>PowerPoint-Präsentation</vt:lpstr>
      <vt:lpstr>Prüfungsaufgabe</vt:lpstr>
      <vt:lpstr>Lösung</vt:lpstr>
      <vt:lpstr>Sammlung der Hilfeknöpfe</vt:lpstr>
      <vt:lpstr>Punkte Ablesen und Einzeichnen</vt:lpstr>
      <vt:lpstr>Nullstellen bestimmen</vt:lpstr>
      <vt:lpstr>y-Achsenabschnitt angeben</vt:lpstr>
      <vt:lpstr>Funktionsgleichung, Wertetabelle und Graph</vt:lpstr>
      <vt:lpstr>Steigung bestimmen</vt:lpstr>
      <vt:lpstr>Funktionsgleichung paralleler Geraden bestimmen</vt:lpstr>
      <vt:lpstr>Funktionsgleichung aus zwei Punkten ermitteln</vt:lpstr>
      <vt:lpstr>Schnittpunkt bestimmen</vt:lpstr>
      <vt:lpstr>Lineare Gleichungen lösen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Jan-Martin Klinge;Alexander Roppelt</dc:creator>
  <cp:lastModifiedBy>Christian Weber</cp:lastModifiedBy>
  <cp:revision>291</cp:revision>
  <cp:lastPrinted>2023-10-05T14:44:39Z</cp:lastPrinted>
  <dcterms:modified xsi:type="dcterms:W3CDTF">2024-02-16T11:28:41Z</dcterms:modified>
</cp:coreProperties>
</file>