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4"/>
  </p:notesMasterIdLst>
  <p:handoutMasterIdLst>
    <p:handoutMasterId r:id="rId45"/>
  </p:handoutMasterIdLst>
  <p:sldIdLst>
    <p:sldId id="353" r:id="rId2"/>
    <p:sldId id="594" r:id="rId3"/>
    <p:sldId id="631" r:id="rId4"/>
    <p:sldId id="632" r:id="rId5"/>
    <p:sldId id="633" r:id="rId6"/>
    <p:sldId id="603" r:id="rId7"/>
    <p:sldId id="606" r:id="rId8"/>
    <p:sldId id="604" r:id="rId9"/>
    <p:sldId id="607" r:id="rId10"/>
    <p:sldId id="610" r:id="rId11"/>
    <p:sldId id="611" r:id="rId12"/>
    <p:sldId id="609" r:id="rId13"/>
    <p:sldId id="612" r:id="rId14"/>
    <p:sldId id="596" r:id="rId15"/>
    <p:sldId id="614" r:id="rId16"/>
    <p:sldId id="613" r:id="rId17"/>
    <p:sldId id="615" r:id="rId18"/>
    <p:sldId id="616" r:id="rId19"/>
    <p:sldId id="617" r:id="rId20"/>
    <p:sldId id="618" r:id="rId21"/>
    <p:sldId id="619" r:id="rId22"/>
    <p:sldId id="620" r:id="rId23"/>
    <p:sldId id="629" r:id="rId24"/>
    <p:sldId id="621" r:id="rId25"/>
    <p:sldId id="622" r:id="rId26"/>
    <p:sldId id="623" r:id="rId27"/>
    <p:sldId id="624" r:id="rId28"/>
    <p:sldId id="625" r:id="rId29"/>
    <p:sldId id="626" r:id="rId30"/>
    <p:sldId id="627" r:id="rId31"/>
    <p:sldId id="628" r:id="rId32"/>
    <p:sldId id="560" r:id="rId33"/>
    <p:sldId id="586" r:id="rId34"/>
    <p:sldId id="590" r:id="rId35"/>
    <p:sldId id="583" r:id="rId36"/>
    <p:sldId id="587" r:id="rId37"/>
    <p:sldId id="585" r:id="rId38"/>
    <p:sldId id="589" r:id="rId39"/>
    <p:sldId id="584" r:id="rId40"/>
    <p:sldId id="588" r:id="rId41"/>
    <p:sldId id="591" r:id="rId42"/>
    <p:sldId id="601" r:id="rId43"/>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27637-AA62-4101-FE72-774BE4B06D4E}" name="Christian Weber" initials="CW" userId="S::Weber@kurt-schwitters.schule::696a8afe-c62b-4581-9990-e0f63e869ae7" providerId="AD"/>
  <p188:author id="{8D6B03E8-C6CA-E024-9F4F-F18A71CCF5D9}" name="Christian Weber" initials="CW" userId="S::weber@kurt-schwitters.schule::696a8afe-c62b-4581-9990-e0f63e869a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CCECFF"/>
    <a:srgbClr val="F41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6679" autoAdjust="0"/>
  </p:normalViewPr>
  <p:slideViewPr>
    <p:cSldViewPr>
      <p:cViewPr>
        <p:scale>
          <a:sx n="110" d="100"/>
          <a:sy n="110" d="100"/>
        </p:scale>
        <p:origin x="78" y="192"/>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8592"/>
    </p:cViewPr>
  </p:sorterViewPr>
  <p:notesViewPr>
    <p:cSldViewPr>
      <p:cViewPr varScale="1">
        <p:scale>
          <a:sx n="65" d="100"/>
          <a:sy n="65" d="100"/>
        </p:scale>
        <p:origin x="1987"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8C84813-2FC7-5020-146E-4E4C87BC0C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A1491E6-237F-F955-C718-02476FBFEB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C6137-F146-4EF0-97B6-092541DE6183}" type="datetimeFigureOut">
              <a:rPr lang="de-DE" smtClean="0"/>
              <a:t>11.04.2024</a:t>
            </a:fld>
            <a:endParaRPr lang="de-DE"/>
          </a:p>
        </p:txBody>
      </p:sp>
      <p:sp>
        <p:nvSpPr>
          <p:cNvPr id="4" name="Fußzeilenplatzhalter 3">
            <a:extLst>
              <a:ext uri="{FF2B5EF4-FFF2-40B4-BE49-F238E27FC236}">
                <a16:creationId xmlns:a16="http://schemas.microsoft.com/office/drawing/2014/main" id="{B2095B94-A591-9265-C812-C405E94D00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3782CFD-C638-DC52-B13D-FF01B60A3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483304-7D7D-4A19-A4AC-C610067E2718}" type="slidenum">
              <a:rPr lang="de-DE" smtClean="0"/>
              <a:t>‹Nr.›</a:t>
            </a:fld>
            <a:endParaRPr lang="de-DE"/>
          </a:p>
        </p:txBody>
      </p:sp>
    </p:spTree>
    <p:extLst>
      <p:ext uri="{BB962C8B-B14F-4D97-AF65-F5344CB8AC3E}">
        <p14:creationId xmlns:p14="http://schemas.microsoft.com/office/powerpoint/2010/main" val="30648070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13:17:14.188"/>
    </inkml:context>
    <inkml:brush xml:id="br0">
      <inkml:brushProperty name="width" value="0.05" units="cm"/>
      <inkml:brushProperty name="height" value="0.05" units="cm"/>
    </inkml:brush>
  </inkml:definitions>
  <inkml:trace contextRef="#ctx0" brushRef="#br0">0 1 24575,'49'53'0,"-1"0"0,0 0 0,19 25 0,-20-29 0,-42-49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0T13:17:20.024"/>
    </inkml:context>
    <inkml:brush xml:id="br0">
      <inkml:brushProperty name="width" value="0.05" units="cm"/>
      <inkml:brushProperty name="height" value="0.05" units="cm"/>
    </inkml:brush>
  </inkml:definitions>
  <inkml:trace contextRef="#ctx0" brushRef="#br0">0 198 24575,'12'0'0,"-1"0"0,1-6 0,4 5 0,2-9 0,0 9 0,-2-10 0,-4 5 0,-1-1 0,1-3 0,-1 9 0,1-10 0,-1 10 0,1-9 0,-1 9 0,1-10 0,-1 10 0,-5-9 0,5 8 0,-5-8 0,5 4 0,1-1 0,-1-3 0,1 9 0,-6-10 0,4 10 0,-8-9 0,8 9 0,-4-10 0,6 5 0,-1-1 0,1-3 0,-6 9 0,-1-4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BF42-5A30-43BF-968B-3C68C0F2861F}" type="datetimeFigureOut">
              <a:rPr lang="de-DE" smtClean="0"/>
              <a:t>11.04.2024</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18B0-E496-4198-9A81-8AC64AF6E3EF}" type="slidenum">
              <a:rPr lang="de-DE" smtClean="0"/>
              <a:t>‹Nr.›</a:t>
            </a:fld>
            <a:endParaRPr lang="de-DE"/>
          </a:p>
        </p:txBody>
      </p:sp>
    </p:spTree>
    <p:extLst>
      <p:ext uri="{BB962C8B-B14F-4D97-AF65-F5344CB8AC3E}">
        <p14:creationId xmlns:p14="http://schemas.microsoft.com/office/powerpoint/2010/main" val="381956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4D18B0-E496-4198-9A81-8AC64AF6E3EF}" type="slidenum">
              <a:rPr lang="de-DE" smtClean="0"/>
              <a:t>8</a:t>
            </a:fld>
            <a:endParaRPr lang="de-DE"/>
          </a:p>
        </p:txBody>
      </p:sp>
    </p:spTree>
    <p:extLst>
      <p:ext uri="{BB962C8B-B14F-4D97-AF65-F5344CB8AC3E}">
        <p14:creationId xmlns:p14="http://schemas.microsoft.com/office/powerpoint/2010/main" val="197347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D4D18B0-E496-4198-9A81-8AC64AF6E3EF}" type="slidenum">
              <a:rPr lang="de-DE" smtClean="0"/>
              <a:t>32</a:t>
            </a:fld>
            <a:endParaRPr lang="de-DE"/>
          </a:p>
        </p:txBody>
      </p:sp>
    </p:spTree>
    <p:extLst>
      <p:ext uri="{BB962C8B-B14F-4D97-AF65-F5344CB8AC3E}">
        <p14:creationId xmlns:p14="http://schemas.microsoft.com/office/powerpoint/2010/main" val="3085678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hyperlink" Target="https://bildungsserver.berlin-brandenburg.de/i-mint-akademie"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bildungsserver.berlin-brandenburg.de/i-mint-akademie" TargetMode="External"/><Relationship Id="rId5" Type="http://schemas.openxmlformats.org/officeDocument/2006/relationships/image" Target="../media/image2.png"/><Relationship Id="rId4" Type="http://schemas.openxmlformats.org/officeDocument/2006/relationships/hyperlink" Target="https://creativecommons.org/licenses/by-sa/4.0/legalcode.de"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creativecommons.org/licenses/by-sa/4.0/legalcode.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bildungsserver.berlin-brandenburg.de/i-mint-akademie" TargetMode="Externa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tion - Beginner">
    <p:bg>
      <p:bgPr>
        <a:solidFill>
          <a:schemeClr val="accent6">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92120"/>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p:spPr>
        <p:txBody>
          <a:bodyPr/>
          <a:lstStyle>
            <a:lvl1pPr>
              <a:defRPr/>
            </a:lvl1pPr>
          </a:lstStyle>
          <a:p>
            <a:r>
              <a:rPr lang="de-DE" dirty="0"/>
              <a:t>Titel der Station</a:t>
            </a:r>
          </a:p>
        </p:txBody>
      </p:sp>
      <p:pic>
        <p:nvPicPr>
          <p:cNvPr id="8" name="Grafik 7" descr="Ein Bild, das Text, Screenshot, Schrift, Reihe enthält.&#10;&#10;Automatisch generierte Beschreibung">
            <a:extLst>
              <a:ext uri="{FF2B5EF4-FFF2-40B4-BE49-F238E27FC236}">
                <a16:creationId xmlns:a16="http://schemas.microsoft.com/office/drawing/2014/main" id="{4CB5EDCF-9EA6-EF07-65ED-591E7275BF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sp>
        <p:nvSpPr>
          <p:cNvPr id="9" name="Fußzeilenplatzhalter 2">
            <a:extLst>
              <a:ext uri="{FF2B5EF4-FFF2-40B4-BE49-F238E27FC236}">
                <a16:creationId xmlns:a16="http://schemas.microsoft.com/office/drawing/2014/main" id="{FA198882-6D29-76C4-05D9-3148B50816BD}"/>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3" name="Grafik 2">
            <a:hlinkClick r:id="rId3"/>
            <a:extLst>
              <a:ext uri="{FF2B5EF4-FFF2-40B4-BE49-F238E27FC236}">
                <a16:creationId xmlns:a16="http://schemas.microsoft.com/office/drawing/2014/main" id="{183D2F94-0CF3-E8AF-6346-4D7B596A3D1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4" name="Textfeld 3">
            <a:extLst>
              <a:ext uri="{FF2B5EF4-FFF2-40B4-BE49-F238E27FC236}">
                <a16:creationId xmlns:a16="http://schemas.microsoft.com/office/drawing/2014/main" id="{B22D7616-A39A-322B-4773-881B8D4BAB0B}"/>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3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l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BFD6D-D376-BF61-8004-9AA156E25CF8}"/>
              </a:ext>
            </a:extLst>
          </p:cNvPr>
          <p:cNvSpPr>
            <a:spLocks noGrp="1"/>
          </p:cNvSpPr>
          <p:nvPr>
            <p:ph type="title" hasCustomPrompt="1"/>
          </p:nvPr>
        </p:nvSpPr>
        <p:spPr>
          <a:noFill/>
        </p:spPr>
        <p:txBody>
          <a:bodyPr/>
          <a:lstStyle>
            <a:lvl1pPr>
              <a:defRPr/>
            </a:lvl1pPr>
          </a:lstStyle>
          <a:p>
            <a:r>
              <a:rPr lang="de-DE" dirty="0"/>
              <a:t>Titel der Station</a:t>
            </a:r>
          </a:p>
        </p:txBody>
      </p:sp>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
        <p:nvSpPr>
          <p:cNvPr id="4" name="Textfeld 3">
            <a:extLst>
              <a:ext uri="{FF2B5EF4-FFF2-40B4-BE49-F238E27FC236}">
                <a16:creationId xmlns:a16="http://schemas.microsoft.com/office/drawing/2014/main" id="{EADF1263-7643-85B1-CA00-302635A6887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899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CEE7F8B-508C-77E7-4455-614A673C756C}"/>
              </a:ext>
            </a:extLst>
          </p:cNvPr>
          <p:cNvSpPr>
            <a:spLocks noGrp="1"/>
          </p:cNvSpPr>
          <p:nvPr>
            <p:ph type="ftr" sz="quarter" idx="10"/>
          </p:nvPr>
        </p:nvSpPr>
        <p:spPr/>
        <p:txBody>
          <a:bodyPr/>
          <a:lstStyle/>
          <a:p>
            <a:pPr algn="r"/>
            <a:r>
              <a:rPr lang="de-DE"/>
              <a:t>Geometrie – ebene Figuren</a:t>
            </a:r>
            <a:endParaRPr lang="de-DE" dirty="0"/>
          </a:p>
        </p:txBody>
      </p:sp>
    </p:spTree>
    <p:extLst>
      <p:ext uri="{BB962C8B-B14F-4D97-AF65-F5344CB8AC3E}">
        <p14:creationId xmlns:p14="http://schemas.microsoft.com/office/powerpoint/2010/main" val="381128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4204" y="2312235"/>
            <a:ext cx="5895876" cy="1356360"/>
          </a:xfrm>
        </p:spPr>
        <p:txBody>
          <a:bodyPr anchor="b"/>
          <a:lstStyle>
            <a:lvl1pPr algn="l">
              <a:defRPr sz="2925" cap="all" baseline="0">
                <a:solidFill>
                  <a:schemeClr val="bg1"/>
                </a:solidFill>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1201614" y="3827504"/>
            <a:ext cx="5895876" cy="720000"/>
          </a:xfrm>
        </p:spPr>
        <p:txBody>
          <a:bodyPr/>
          <a:lstStyle>
            <a:lvl1pPr marL="0" indent="0" algn="l">
              <a:lnSpc>
                <a:spcPct val="105000"/>
              </a:lnSpc>
              <a:buNone/>
              <a:defRPr sz="1463">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dirty="0"/>
              <a:t>Formatvorlage des Untertitelmasters durch Klicken bearbeiten</a:t>
            </a:r>
            <a:endParaRPr lang="en-US" dirty="0"/>
          </a:p>
        </p:txBody>
      </p:sp>
      <p:sp>
        <p:nvSpPr>
          <p:cNvPr id="11" name="Ellipse 10"/>
          <p:cNvSpPr/>
          <p:nvPr userDrawn="1"/>
        </p:nvSpPr>
        <p:spPr>
          <a:xfrm>
            <a:off x="5971312" y="0"/>
            <a:ext cx="1579500" cy="1944000"/>
          </a:xfrm>
          <a:prstGeom prst="ellipse">
            <a:avLst/>
          </a:prstGeom>
          <a:solidFill>
            <a:srgbClr val="4F9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p>
        </p:txBody>
      </p:sp>
      <p:sp>
        <p:nvSpPr>
          <p:cNvPr id="14" name="Kreis 13"/>
          <p:cNvSpPr/>
          <p:nvPr userDrawn="1"/>
        </p:nvSpPr>
        <p:spPr>
          <a:xfrm rot="5400000">
            <a:off x="8941031" y="182250"/>
            <a:ext cx="1944000" cy="1579500"/>
          </a:xfrm>
          <a:prstGeom prst="pie">
            <a:avLst>
              <a:gd name="adj1" fmla="val 0"/>
              <a:gd name="adj2" fmla="val 108000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5" name="Kreis 14"/>
          <p:cNvSpPr/>
          <p:nvPr userDrawn="1"/>
        </p:nvSpPr>
        <p:spPr>
          <a:xfrm rot="5400000">
            <a:off x="8151281" y="182250"/>
            <a:ext cx="1944000" cy="1579500"/>
          </a:xfrm>
          <a:prstGeom prst="pie">
            <a:avLst>
              <a:gd name="adj1" fmla="val 0"/>
              <a:gd name="adj2" fmla="val 10800001"/>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sp>
        <p:nvSpPr>
          <p:cNvPr id="16" name="Kreis 15"/>
          <p:cNvSpPr/>
          <p:nvPr userDrawn="1"/>
        </p:nvSpPr>
        <p:spPr>
          <a:xfrm rot="16200000">
            <a:off x="6571781" y="182250"/>
            <a:ext cx="1944000" cy="1579500"/>
          </a:xfrm>
          <a:prstGeom prst="pie">
            <a:avLst>
              <a:gd name="adj1" fmla="val 0"/>
              <a:gd name="adj2" fmla="val 10800001"/>
            </a:avLst>
          </a:prstGeom>
          <a:solidFill>
            <a:srgbClr val="F3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38">
              <a:solidFill>
                <a:schemeClr val="tx1"/>
              </a:solidFill>
            </a:endParaRPr>
          </a:p>
        </p:txBody>
      </p:sp>
      <p:pic>
        <p:nvPicPr>
          <p:cNvPr id="9" name="Bild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788" y="663869"/>
            <a:ext cx="2995799" cy="616262"/>
          </a:xfrm>
          <a:prstGeom prst="rect">
            <a:avLst/>
          </a:prstGeom>
        </p:spPr>
      </p:pic>
    </p:spTree>
    <p:extLst>
      <p:ext uri="{BB962C8B-B14F-4D97-AF65-F5344CB8AC3E}">
        <p14:creationId xmlns:p14="http://schemas.microsoft.com/office/powerpoint/2010/main" val="331242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tion - Könner">
    <p:bg>
      <p:bgPr>
        <a:solidFill>
          <a:schemeClr val="accent5">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74278"/>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5"/>
          </a:solidFill>
        </p:spPr>
        <p:txBody>
          <a:bodyPr/>
          <a:lstStyle>
            <a:lvl1pPr>
              <a:defRPr/>
            </a:lvl1pPr>
          </a:lstStyle>
          <a:p>
            <a:r>
              <a:rPr lang="de-DE" dirty="0"/>
              <a:t>Titel der Station</a:t>
            </a:r>
          </a:p>
        </p:txBody>
      </p:sp>
      <p:sp>
        <p:nvSpPr>
          <p:cNvPr id="8" name="Fußzeilenplatzhalter 2">
            <a:extLst>
              <a:ext uri="{FF2B5EF4-FFF2-40B4-BE49-F238E27FC236}">
                <a16:creationId xmlns:a16="http://schemas.microsoft.com/office/drawing/2014/main" id="{E98C3B97-316A-8F5B-FDA4-6E6F89201D15}"/>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71E9A268-49E4-2B49-C123-6CF7653775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638617B-60B1-BE40-A335-6F695E79F86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F985090E-A7F3-9F57-5729-C7E9BAECEB24}"/>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16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tion - Profi">
    <p:bg>
      <p:bgPr>
        <a:solidFill>
          <a:schemeClr val="accent4">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1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a:solidFill>
            <a:schemeClr val="accent4"/>
          </a:solidFill>
        </p:spPr>
        <p:txBody>
          <a:bodyPr/>
          <a:lstStyle>
            <a:lvl1pPr>
              <a:defRPr/>
            </a:lvl1pPr>
          </a:lstStyle>
          <a:p>
            <a:r>
              <a:rPr lang="de-DE" dirty="0"/>
              <a:t>Titel der Station</a:t>
            </a:r>
          </a:p>
        </p:txBody>
      </p:sp>
      <p:sp>
        <p:nvSpPr>
          <p:cNvPr id="8" name="Fußzeilenplatzhalter 2">
            <a:extLst>
              <a:ext uri="{FF2B5EF4-FFF2-40B4-BE49-F238E27FC236}">
                <a16:creationId xmlns:a16="http://schemas.microsoft.com/office/drawing/2014/main" id="{9E09A920-0F95-4FBA-D310-E6771F8DD776}"/>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9" name="Grafik 8" descr="Ein Bild, das Text, Screenshot, Schrift, Reihe enthält.&#10;&#10;Automatisch generierte Beschreibung">
            <a:extLst>
              <a:ext uri="{FF2B5EF4-FFF2-40B4-BE49-F238E27FC236}">
                <a16:creationId xmlns:a16="http://schemas.microsoft.com/office/drawing/2014/main" id="{82894C92-0BD1-1BA8-23F1-41A4EE2E0E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4E6C4737-161C-4365-9980-D2542D0344A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Textfeld 9">
            <a:extLst>
              <a:ext uri="{FF2B5EF4-FFF2-40B4-BE49-F238E27FC236}">
                <a16:creationId xmlns:a16="http://schemas.microsoft.com/office/drawing/2014/main" id="{3CCEDCF6-35A6-430A-4ED7-495051092638}"/>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31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tion - MUSTER">
    <p:bg>
      <p:bgPr>
        <a:solidFill>
          <a:schemeClr val="accent6">
            <a:alpha val="20000"/>
          </a:schemeClr>
        </a:solidFill>
        <a:effectLst/>
      </p:bgPr>
    </p:bg>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64054"/>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p:ph type="title" hasCustomPrompt="1"/>
          </p:nvPr>
        </p:nvSpPr>
        <p:spPr>
          <a:xfrm>
            <a:off x="2576735" y="53679"/>
            <a:ext cx="6691522" cy="850103"/>
          </a:xfrm>
        </p:spPr>
        <p:txBody>
          <a:bodyPr/>
          <a:lstStyle>
            <a:lvl1pPr>
              <a:defRPr/>
            </a:lvl1pPr>
          </a:lstStyle>
          <a:p>
            <a:r>
              <a:rPr lang="de-DE" dirty="0"/>
              <a:t>Titel der Station</a:t>
            </a:r>
          </a:p>
        </p:txBody>
      </p:sp>
      <p:sp>
        <p:nvSpPr>
          <p:cNvPr id="127" name="Textfeld 126">
            <a:extLst>
              <a:ext uri="{FF2B5EF4-FFF2-40B4-BE49-F238E27FC236}">
                <a16:creationId xmlns:a16="http://schemas.microsoft.com/office/drawing/2014/main" id="{1F901D64-0DA9-DC7F-E409-A406629213AB}"/>
              </a:ext>
            </a:extLst>
          </p:cNvPr>
          <p:cNvSpPr txBox="1"/>
          <p:nvPr userDrawn="1"/>
        </p:nvSpPr>
        <p:spPr>
          <a:xfrm rot="19841220">
            <a:off x="2189250" y="1795716"/>
            <a:ext cx="4896544" cy="3139321"/>
          </a:xfrm>
          <a:prstGeom prst="rect">
            <a:avLst/>
          </a:prstGeom>
          <a:noFill/>
        </p:spPr>
        <p:txBody>
          <a:bodyPr wrap="square" rtlCol="0">
            <a:spAutoFit/>
          </a:bodyPr>
          <a:lstStyle/>
          <a:p>
            <a:r>
              <a:rPr lang="de-DE" sz="4800" dirty="0">
                <a:solidFill>
                  <a:schemeClr val="accent4">
                    <a:lumMod val="60000"/>
                    <a:lumOff val="40000"/>
                  </a:schemeClr>
                </a:solidFill>
              </a:rPr>
              <a:t>Muster für Folienmaster für die Stationen</a:t>
            </a:r>
          </a:p>
          <a:p>
            <a:pPr marL="285750" indent="-285750">
              <a:buFont typeface="Arial" panose="020B0604020202020204" pitchFamily="34" charset="0"/>
              <a:buChar char="•"/>
            </a:pPr>
            <a:r>
              <a:rPr lang="de-DE" sz="1800" dirty="0">
                <a:solidFill>
                  <a:schemeClr val="accent4">
                    <a:lumMod val="60000"/>
                    <a:lumOff val="40000"/>
                  </a:schemeClr>
                </a:solidFill>
              </a:rPr>
              <a:t>Farbe des Titels anpassen</a:t>
            </a:r>
          </a:p>
          <a:p>
            <a:pPr marL="285750" indent="-285750">
              <a:buFont typeface="Arial" panose="020B0604020202020204" pitchFamily="34" charset="0"/>
              <a:buChar char="•"/>
            </a:pPr>
            <a:r>
              <a:rPr lang="de-DE" sz="1800" dirty="0">
                <a:solidFill>
                  <a:schemeClr val="accent4">
                    <a:lumMod val="60000"/>
                    <a:lumOff val="40000"/>
                  </a:schemeClr>
                </a:solidFill>
              </a:rPr>
              <a:t>Farbe des Hintergrundes anpassen</a:t>
            </a:r>
          </a:p>
          <a:p>
            <a:pPr marL="285750" indent="-285750">
              <a:buFont typeface="Arial" panose="020B0604020202020204" pitchFamily="34" charset="0"/>
              <a:buChar char="•"/>
            </a:pPr>
            <a:r>
              <a:rPr lang="de-DE" sz="1800" dirty="0">
                <a:solidFill>
                  <a:schemeClr val="accent4">
                    <a:lumMod val="60000"/>
                    <a:lumOff val="40000"/>
                  </a:schemeClr>
                </a:solidFill>
              </a:rPr>
              <a:t>Zeiger in Schwierigkeitsskala löschen</a:t>
            </a:r>
          </a:p>
        </p:txBody>
      </p:sp>
      <p:sp>
        <p:nvSpPr>
          <p:cNvPr id="7" name="Fußzeilenplatzhalter 2">
            <a:extLst>
              <a:ext uri="{FF2B5EF4-FFF2-40B4-BE49-F238E27FC236}">
                <a16:creationId xmlns:a16="http://schemas.microsoft.com/office/drawing/2014/main" id="{0ABA9BB3-8E14-4277-5C20-C1C0EA2252E7}"/>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8C72C8-E0FD-4823-F1BE-18C589CBA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3"/>
            <a:extLst>
              <a:ext uri="{FF2B5EF4-FFF2-40B4-BE49-F238E27FC236}">
                <a16:creationId xmlns:a16="http://schemas.microsoft.com/office/drawing/2014/main" id="{0B3B962A-08E9-716B-483D-95567D53A50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D87A8344-7CEC-30D2-F62F-32DDE86BE98C}"/>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ösung - Begi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7" name="Fußzeilenplatzhalter 2">
            <a:extLst>
              <a:ext uri="{FF2B5EF4-FFF2-40B4-BE49-F238E27FC236}">
                <a16:creationId xmlns:a16="http://schemas.microsoft.com/office/drawing/2014/main" id="{D533E808-1D36-2E30-339C-99EA330D2F85}"/>
              </a:ext>
            </a:extLst>
          </p:cNvPr>
          <p:cNvSpPr txBox="1">
            <a:spLocks/>
          </p:cNvSpPr>
          <p:nvPr userDrawn="1"/>
        </p:nvSpPr>
        <p:spPr>
          <a:xfrm>
            <a:off x="7617296" y="5981558"/>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Geometrie – ebene Figuren</a:t>
            </a:r>
            <a:endParaRPr lang="de-DE" dirty="0">
              <a:solidFill>
                <a:prstClr val="black">
                  <a:tint val="75000"/>
                </a:prstClr>
              </a:solidFill>
            </a:endParaRPr>
          </a:p>
        </p:txBody>
      </p:sp>
      <p:pic>
        <p:nvPicPr>
          <p:cNvPr id="8" name="Grafik 7" descr="Ein Bild, das Text, Screenshot, Schrift, Reihe enthält.&#10;&#10;Automatisch generierte Beschreibung">
            <a:extLst>
              <a:ext uri="{FF2B5EF4-FFF2-40B4-BE49-F238E27FC236}">
                <a16:creationId xmlns:a16="http://schemas.microsoft.com/office/drawing/2014/main" id="{F0C9F805-E5AF-E2C2-10F4-BE5A61CC97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84D48DC6-3B09-BCCE-1666-C0B87F5F5D5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10" name="Textfeld 9">
            <a:extLst>
              <a:ext uri="{FF2B5EF4-FFF2-40B4-BE49-F238E27FC236}">
                <a16:creationId xmlns:a16="http://schemas.microsoft.com/office/drawing/2014/main" id="{817DAFB6-141F-3373-5327-3201AC5EB55D}"/>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ösung - Könner">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49"/>
            <a:ext cx="9203968" cy="5192263"/>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b="0" dirty="0"/>
              <a:t>Lösung</a:t>
            </a:r>
          </a:p>
        </p:txBody>
      </p:sp>
      <p:sp>
        <p:nvSpPr>
          <p:cNvPr id="5" name="Fußzeilenplatzhalter 2">
            <a:extLst>
              <a:ext uri="{FF2B5EF4-FFF2-40B4-BE49-F238E27FC236}">
                <a16:creationId xmlns:a16="http://schemas.microsoft.com/office/drawing/2014/main" id="{5A99F6ED-E1FE-A746-9714-FAD53DE8DA39}"/>
              </a:ext>
            </a:extLst>
          </p:cNvPr>
          <p:cNvSpPr>
            <a:spLocks noGrp="1"/>
          </p:cNvSpPr>
          <p:nvPr>
            <p:ph type="ftr" sz="quarter" idx="10"/>
          </p:nvPr>
        </p:nvSpPr>
        <p:spPr>
          <a:xfrm>
            <a:off x="7617296" y="5981558"/>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8" name="Grafik 7" descr="Ein Bild, das Text, Screenshot, Schrift, Reihe enthält.&#10;&#10;Automatisch generierte Beschreibung">
            <a:extLst>
              <a:ext uri="{FF2B5EF4-FFF2-40B4-BE49-F238E27FC236}">
                <a16:creationId xmlns:a16="http://schemas.microsoft.com/office/drawing/2014/main" id="{53FF6742-F920-A195-E08C-1773802A3B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DAF26436-01BE-13B0-7981-597CD30B31C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3B628B86-00AB-DD04-2B47-5D4D81DCFE1E}"/>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7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ösung - Profi">
    <p:spTree>
      <p:nvGrpSpPr>
        <p:cNvPr id="1" name=""/>
        <p:cNvGrpSpPr/>
        <p:nvPr/>
      </p:nvGrpSpPr>
      <p:grpSpPr>
        <a:xfrm>
          <a:off x="0" y="0"/>
          <a:ext cx="0" cy="0"/>
          <a:chOff x="0" y="0"/>
          <a:chExt cx="0" cy="0"/>
        </a:xfrm>
      </p:grpSpPr>
      <p:sp>
        <p:nvSpPr>
          <p:cNvPr id="6" name="Aufgaben">
            <a:extLst>
              <a:ext uri="{FF2B5EF4-FFF2-40B4-BE49-F238E27FC236}">
                <a16:creationId xmlns:a16="http://schemas.microsoft.com/office/drawing/2014/main" id="{EC91EF45-4943-16F8-7096-827833FEE8F0}"/>
              </a:ext>
            </a:extLst>
          </p:cNvPr>
          <p:cNvSpPr>
            <a:spLocks noGrp="1"/>
          </p:cNvSpPr>
          <p:nvPr>
            <p:ph idx="1"/>
          </p:nvPr>
        </p:nvSpPr>
        <p:spPr>
          <a:xfrm>
            <a:off x="64289" y="1045050"/>
            <a:ext cx="9203968" cy="518842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p:ph type="body" sz="quarter" idx="11" hasCustomPrompt="1"/>
          </p:nvPr>
        </p:nvSpPr>
        <p:spPr>
          <a:xfrm>
            <a:off x="64288"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4" name="Titel der Station">
            <a:extLst>
              <a:ext uri="{FF2B5EF4-FFF2-40B4-BE49-F238E27FC236}">
                <a16:creationId xmlns:a16="http://schemas.microsoft.com/office/drawing/2014/main" id="{50B2221D-E193-34A1-2632-DF6F5918F51E}"/>
              </a:ext>
            </a:extLst>
          </p:cNvPr>
          <p:cNvSpPr txBox="1">
            <a:spLocks/>
          </p:cNvSpPr>
          <p:nvPr userDrawn="1"/>
        </p:nvSpPr>
        <p:spPr>
          <a:xfrm>
            <a:off x="2576735" y="42088"/>
            <a:ext cx="6691522"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Autofit/>
          </a:bodyPr>
          <a:lstStyle>
            <a:lvl1pPr algn="ctr" defTabSz="957861" rtl="0" eaLnBrk="1" latinLnBrk="0" hangingPunct="1">
              <a:spcBef>
                <a:spcPct val="0"/>
              </a:spcBef>
              <a:buNone/>
              <a:defRPr kumimoji="0" lang="de-DE" sz="3200" b="1"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sz="3200" dirty="0"/>
              <a:t>Lösung</a:t>
            </a:r>
          </a:p>
        </p:txBody>
      </p:sp>
      <p:sp>
        <p:nvSpPr>
          <p:cNvPr id="5" name="Fußzeilenplatzhalter 2">
            <a:extLst>
              <a:ext uri="{FF2B5EF4-FFF2-40B4-BE49-F238E27FC236}">
                <a16:creationId xmlns:a16="http://schemas.microsoft.com/office/drawing/2014/main" id="{39DE5FE1-2D43-8A5C-4C2F-EBC491513846}"/>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7" name="Grafik 6" descr="Ein Bild, das Text, Screenshot, Schrift, Reihe enthält.&#10;&#10;Automatisch generierte Beschreibung">
            <a:extLst>
              <a:ext uri="{FF2B5EF4-FFF2-40B4-BE49-F238E27FC236}">
                <a16:creationId xmlns:a16="http://schemas.microsoft.com/office/drawing/2014/main" id="{797F392C-6B4D-BFA5-F545-D75602B7F8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3F9D254-8489-6AE4-1E2F-7621461F668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9" name="Textfeld 8">
            <a:extLst>
              <a:ext uri="{FF2B5EF4-FFF2-40B4-BE49-F238E27FC236}">
                <a16:creationId xmlns:a16="http://schemas.microsoft.com/office/drawing/2014/main" id="{45CAA05B-4EFC-8890-A2D8-A7FFE020DC9F}"/>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93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Hilf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5" name="Abgerundetes Rechteck 4">
            <a:extLst>
              <a:ext uri="{FF2B5EF4-FFF2-40B4-BE49-F238E27FC236}">
                <a16:creationId xmlns:a16="http://schemas.microsoft.com/office/drawing/2014/main" id="{600CBE6B-301E-049C-C04C-5AE3E87363CB}"/>
              </a:ext>
            </a:extLst>
          </p:cNvPr>
          <p:cNvSpPr>
            <a:spLocks/>
          </p:cNvSpPr>
          <p:nvPr userDrawn="1"/>
        </p:nvSpPr>
        <p:spPr>
          <a:xfrm>
            <a:off x="8260431" y="53679"/>
            <a:ext cx="1581280" cy="860792"/>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defTabSz="957861"/>
            <a:endParaRPr lang="de-DE" sz="3600" b="1" dirty="0">
              <a:solidFill>
                <a:prstClr val="black"/>
              </a:solidFill>
              <a:latin typeface="Calibri"/>
            </a:endParaRPr>
          </a:p>
        </p:txBody>
      </p:sp>
      <p:sp>
        <p:nvSpPr>
          <p:cNvPr id="6" name="Aufgaben">
            <a:extLst>
              <a:ext uri="{FF2B5EF4-FFF2-40B4-BE49-F238E27FC236}">
                <a16:creationId xmlns:a16="http://schemas.microsoft.com/office/drawing/2014/main" id="{EC91EF45-4943-16F8-7096-827833FEE8F0}"/>
              </a:ext>
            </a:extLst>
          </p:cNvPr>
          <p:cNvSpPr>
            <a:spLocks noGrp="1"/>
          </p:cNvSpPr>
          <p:nvPr userDrawn="1">
            <p:ph idx="1"/>
          </p:nvPr>
        </p:nvSpPr>
        <p:spPr>
          <a:xfrm>
            <a:off x="64289" y="1045050"/>
            <a:ext cx="9203968" cy="5188421"/>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33" name="Stationsnummer">
            <a:extLst>
              <a:ext uri="{FF2B5EF4-FFF2-40B4-BE49-F238E27FC236}">
                <a16:creationId xmlns:a16="http://schemas.microsoft.com/office/drawing/2014/main" id="{DE71B02C-3788-617B-9EC6-80F68338362B}"/>
              </a:ext>
            </a:extLst>
          </p:cNvPr>
          <p:cNvSpPr>
            <a:spLocks noGrp="1"/>
          </p:cNvSpPr>
          <p:nvPr userDrawn="1">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Hilfe XY</a:t>
            </a:r>
          </a:p>
        </p:txBody>
      </p:sp>
      <p:sp>
        <p:nvSpPr>
          <p:cNvPr id="2" name="Titel der Station">
            <a:extLst>
              <a:ext uri="{FF2B5EF4-FFF2-40B4-BE49-F238E27FC236}">
                <a16:creationId xmlns:a16="http://schemas.microsoft.com/office/drawing/2014/main" id="{02E981CF-7588-0FC1-1AA4-8AEF378E9C75}"/>
              </a:ext>
            </a:extLst>
          </p:cNvPr>
          <p:cNvSpPr>
            <a:spLocks noGrp="1"/>
          </p:cNvSpPr>
          <p:nvPr userDrawn="1">
            <p:ph type="title" hasCustomPrompt="1"/>
          </p:nvPr>
        </p:nvSpPr>
        <p:spPr>
          <a:xfrm>
            <a:off x="2576735" y="53679"/>
            <a:ext cx="5549507" cy="850103"/>
          </a:xfrm>
          <a:solidFill>
            <a:schemeClr val="accent1"/>
          </a:solidFill>
        </p:spPr>
        <p:txBody>
          <a:bodyPr/>
          <a:lstStyle>
            <a:lvl1pPr>
              <a:defRPr>
                <a:ln>
                  <a:noFill/>
                </a:ln>
                <a:solidFill>
                  <a:schemeClr val="bg1"/>
                </a:solidFill>
              </a:defRPr>
            </a:lvl1pPr>
          </a:lstStyle>
          <a:p>
            <a:r>
              <a:rPr lang="de-DE" dirty="0"/>
              <a:t>Titel der Hilfe</a:t>
            </a:r>
          </a:p>
        </p:txBody>
      </p:sp>
      <p:pic>
        <p:nvPicPr>
          <p:cNvPr id="9" name="Grafik 8" descr="Ein Bild, das Entwurf, Symbol, Grafiken, weiß enthält.&#10;&#10;Automatisch generierte Beschreibung">
            <a:extLst>
              <a:ext uri="{FF2B5EF4-FFF2-40B4-BE49-F238E27FC236}">
                <a16:creationId xmlns:a16="http://schemas.microsoft.com/office/drawing/2014/main" id="{2688D183-8BA3-798A-2DF4-45C5238EA4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02494" y="110538"/>
            <a:ext cx="697153" cy="749967"/>
          </a:xfrm>
          <a:prstGeom prst="rect">
            <a:avLst/>
          </a:prstGeom>
        </p:spPr>
      </p:pic>
      <p:sp>
        <p:nvSpPr>
          <p:cNvPr id="11" name="Fußzeilenplatzhalter 2">
            <a:extLst>
              <a:ext uri="{FF2B5EF4-FFF2-40B4-BE49-F238E27FC236}">
                <a16:creationId xmlns:a16="http://schemas.microsoft.com/office/drawing/2014/main" id="{95A1E2D4-C44C-C3C6-EC1F-4F74B8F5E379}"/>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12" name="Grafik 11" descr="Ein Bild, das Text, Screenshot, Schrift, Reihe enthält.&#10;&#10;Automatisch generierte Beschreibung">
            <a:extLst>
              <a:ext uri="{FF2B5EF4-FFF2-40B4-BE49-F238E27FC236}">
                <a16:creationId xmlns:a16="http://schemas.microsoft.com/office/drawing/2014/main" id="{6137C566-CBB6-0CB0-73BB-0EDB1C15C3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3" name="Grafik 2">
            <a:hlinkClick r:id="rId4"/>
            <a:extLst>
              <a:ext uri="{FF2B5EF4-FFF2-40B4-BE49-F238E27FC236}">
                <a16:creationId xmlns:a16="http://schemas.microsoft.com/office/drawing/2014/main" id="{B5ABF3E5-E7E2-CDC5-63D6-EA3D5E0A1DB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8" name="Textfeld 7">
            <a:extLst>
              <a:ext uri="{FF2B5EF4-FFF2-40B4-BE49-F238E27FC236}">
                <a16:creationId xmlns:a16="http://schemas.microsoft.com/office/drawing/2014/main" id="{92A15E93-38F9-B163-5765-E3673CE2BBAB}"/>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318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2" name="Aufgaben">
            <a:extLst>
              <a:ext uri="{FF2B5EF4-FFF2-40B4-BE49-F238E27FC236}">
                <a16:creationId xmlns:a16="http://schemas.microsoft.com/office/drawing/2014/main" id="{94EF407B-0016-2F5F-A77F-46A6C2ADA1C5}"/>
              </a:ext>
            </a:extLst>
          </p:cNvPr>
          <p:cNvSpPr>
            <a:spLocks noGrp="1"/>
          </p:cNvSpPr>
          <p:nvPr>
            <p:ph idx="1"/>
          </p:nvPr>
        </p:nvSpPr>
        <p:spPr>
          <a:xfrm>
            <a:off x="64289" y="1045050"/>
            <a:ext cx="9203968" cy="5192262"/>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3175" marR="0" lvl="0" indent="0" fontAlgn="auto">
              <a:lnSpc>
                <a:spcPct val="100000"/>
              </a:lnSpc>
              <a:spcBef>
                <a:spcPts val="0"/>
              </a:spcBef>
              <a:spcAft>
                <a:spcPts val="0"/>
              </a:spcAft>
              <a:buClrTx/>
              <a:buSzTx/>
              <a:buFontTx/>
              <a:buNone/>
              <a:tabLst/>
            </a:pPr>
            <a:r>
              <a:rPr lang="de-DE"/>
              <a:t>Textmasterformat bearbeiten</a:t>
            </a:r>
          </a:p>
          <a:p>
            <a:pPr marL="457200" lvl="1" defTabSz="914400"/>
            <a:r>
              <a:rPr lang="de-DE"/>
              <a:t>Zweite Ebene</a:t>
            </a:r>
          </a:p>
          <a:p>
            <a:pPr marL="914400" lvl="2" defTabSz="914400"/>
            <a:r>
              <a:rPr lang="de-DE"/>
              <a:t>Dritte Ebene</a:t>
            </a:r>
          </a:p>
          <a:p>
            <a:pPr marL="1371600" lvl="3" defTabSz="914400"/>
            <a:r>
              <a:rPr lang="de-DE"/>
              <a:t>Vierte Ebene</a:t>
            </a:r>
          </a:p>
          <a:p>
            <a:pPr marL="1828800" lvl="4" defTabSz="914400"/>
            <a:r>
              <a:rPr lang="de-DE"/>
              <a:t>Fünfte Ebene</a:t>
            </a:r>
          </a:p>
        </p:txBody>
      </p:sp>
      <p:sp>
        <p:nvSpPr>
          <p:cNvPr id="93" name="Stationsnummer">
            <a:extLst>
              <a:ext uri="{FF2B5EF4-FFF2-40B4-BE49-F238E27FC236}">
                <a16:creationId xmlns:a16="http://schemas.microsoft.com/office/drawing/2014/main" id="{4796337A-BBE9-D385-81EA-CDB6D1D36D12}"/>
              </a:ext>
            </a:extLst>
          </p:cNvPr>
          <p:cNvSpPr>
            <a:spLocks noGrp="1"/>
          </p:cNvSpPr>
          <p:nvPr>
            <p:ph type="body" sz="quarter" idx="11" hasCustomPrompt="1"/>
          </p:nvPr>
        </p:nvSpPr>
        <p:spPr>
          <a:xfrm>
            <a:off x="64289" y="53679"/>
            <a:ext cx="2296423" cy="850103"/>
          </a:xfrm>
          <a:prstGeom prst="roundRect">
            <a:avLst/>
          </a:prstGeom>
          <a:solidFill>
            <a:schemeClr val="bg1"/>
          </a:solidFill>
          <a:ln w="12700"/>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lvl1pPr>
              <a:defRPr lang="de-DE" sz="3200" b="0" dirty="0" smtClean="0">
                <a:solidFill>
                  <a:prstClr val="black"/>
                </a:solidFill>
                <a:latin typeface="Calibri"/>
              </a:defRPr>
            </a:lvl1pPr>
            <a:lvl2pPr>
              <a:defRPr lang="de-DE" dirty="0" smtClean="0"/>
            </a:lvl2pPr>
            <a:lvl3pPr>
              <a:defRPr lang="de-DE" dirty="0" smtClean="0"/>
            </a:lvl3pPr>
            <a:lvl4pPr>
              <a:defRPr lang="de-DE" dirty="0" smtClean="0"/>
            </a:lvl4pPr>
            <a:lvl5pPr>
              <a:defRPr lang="de-DE" dirty="0"/>
            </a:lvl5pPr>
          </a:lstStyle>
          <a:p>
            <a:pPr marL="0" marR="0" lvl="0" indent="0" algn="ctr" fontAlgn="auto">
              <a:lnSpc>
                <a:spcPct val="100000"/>
              </a:lnSpc>
              <a:spcBef>
                <a:spcPts val="0"/>
              </a:spcBef>
              <a:spcAft>
                <a:spcPts val="0"/>
              </a:spcAft>
              <a:buClrTx/>
              <a:buSzTx/>
              <a:buFontTx/>
              <a:buNone/>
              <a:tabLst/>
            </a:pPr>
            <a:r>
              <a:rPr lang="de-DE" dirty="0"/>
              <a:t>Station XY</a:t>
            </a:r>
          </a:p>
        </p:txBody>
      </p:sp>
      <p:sp>
        <p:nvSpPr>
          <p:cNvPr id="94" name="Titel der Station">
            <a:extLst>
              <a:ext uri="{FF2B5EF4-FFF2-40B4-BE49-F238E27FC236}">
                <a16:creationId xmlns:a16="http://schemas.microsoft.com/office/drawing/2014/main" id="{7749EB96-BB3A-DDED-BB2C-1F2D96A32AED}"/>
              </a:ext>
            </a:extLst>
          </p:cNvPr>
          <p:cNvSpPr>
            <a:spLocks noGrp="1"/>
          </p:cNvSpPr>
          <p:nvPr>
            <p:ph type="title" hasCustomPrompt="1"/>
          </p:nvPr>
        </p:nvSpPr>
        <p:spPr>
          <a:xfrm>
            <a:off x="2576735" y="53679"/>
            <a:ext cx="5549507" cy="850103"/>
          </a:xfrm>
          <a:noFill/>
        </p:spPr>
        <p:txBody>
          <a:bodyPr/>
          <a:lstStyle>
            <a:lvl1pPr>
              <a:defRPr/>
            </a:lvl1pPr>
          </a:lstStyle>
          <a:p>
            <a:r>
              <a:rPr lang="de-DE" dirty="0"/>
              <a:t>Titel der Station</a:t>
            </a:r>
          </a:p>
        </p:txBody>
      </p:sp>
      <p:sp>
        <p:nvSpPr>
          <p:cNvPr id="5" name="Fußzeilenplatzhalter 2">
            <a:extLst>
              <a:ext uri="{FF2B5EF4-FFF2-40B4-BE49-F238E27FC236}">
                <a16:creationId xmlns:a16="http://schemas.microsoft.com/office/drawing/2014/main" id="{A09729D0-C97E-CC1C-217A-AA3CD74F71A3}"/>
              </a:ext>
            </a:extLst>
          </p:cNvPr>
          <p:cNvSpPr>
            <a:spLocks noGrp="1"/>
          </p:cNvSpPr>
          <p:nvPr>
            <p:ph type="ftr" sz="quarter" idx="10"/>
          </p:nvPr>
        </p:nvSpPr>
        <p:spPr>
          <a:xfrm>
            <a:off x="7617296" y="5981067"/>
            <a:ext cx="3136901" cy="246221"/>
          </a:xfrm>
        </p:spPr>
        <p:txBody>
          <a:bodyPr/>
          <a:lstStyle>
            <a:lvl1pPr algn="l">
              <a:defRPr sz="1000" b="1"/>
            </a:lvl1pPr>
          </a:lstStyle>
          <a:p>
            <a:pPr defTabSz="957861"/>
            <a:r>
              <a:rPr lang="de-DE" dirty="0">
                <a:solidFill>
                  <a:prstClr val="black">
                    <a:tint val="75000"/>
                  </a:prstClr>
                </a:solidFill>
              </a:rPr>
              <a:t>Geometrie – ebene Figuren</a:t>
            </a:r>
          </a:p>
        </p:txBody>
      </p:sp>
      <p:pic>
        <p:nvPicPr>
          <p:cNvPr id="6" name="Grafik 5" descr="Ein Bild, das Text, Screenshot, Schrift, Reihe enthält.&#10;&#10;Automatisch generierte Beschreibung">
            <a:extLst>
              <a:ext uri="{FF2B5EF4-FFF2-40B4-BE49-F238E27FC236}">
                <a16:creationId xmlns:a16="http://schemas.microsoft.com/office/drawing/2014/main" id="{C92DF536-BD4E-8287-3B1A-452C49374E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9851" y="6309320"/>
            <a:ext cx="2949693" cy="495001"/>
          </a:xfrm>
          <a:prstGeom prst="rect">
            <a:avLst/>
          </a:prstGeom>
        </p:spPr>
      </p:pic>
      <p:pic>
        <p:nvPicPr>
          <p:cNvPr id="2" name="Grafik 1">
            <a:hlinkClick r:id="rId3"/>
            <a:extLst>
              <a:ext uri="{FF2B5EF4-FFF2-40B4-BE49-F238E27FC236}">
                <a16:creationId xmlns:a16="http://schemas.microsoft.com/office/drawing/2014/main" id="{2208BEE5-1632-D94C-249A-D96AB89BA99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77136" y="6394970"/>
            <a:ext cx="647700" cy="312420"/>
          </a:xfrm>
          <a:prstGeom prst="rect">
            <a:avLst/>
          </a:prstGeom>
          <a:noFill/>
          <a:ln>
            <a:noFill/>
          </a:ln>
        </p:spPr>
      </p:pic>
      <p:sp>
        <p:nvSpPr>
          <p:cNvPr id="7" name="Textfeld 6">
            <a:extLst>
              <a:ext uri="{FF2B5EF4-FFF2-40B4-BE49-F238E27FC236}">
                <a16:creationId xmlns:a16="http://schemas.microsoft.com/office/drawing/2014/main" id="{49BB133F-FE04-D774-8A1B-D0DF9BF65423}"/>
              </a:ext>
            </a:extLst>
          </p:cNvPr>
          <p:cNvSpPr txBox="1"/>
          <p:nvPr userDrawn="1"/>
        </p:nvSpPr>
        <p:spPr>
          <a:xfrm>
            <a:off x="959001" y="6320347"/>
            <a:ext cx="5143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iMINT-Akademie</a:t>
            </a:r>
            <a:r>
              <a:rPr lang="de-DE" sz="800" dirty="0">
                <a:effectLst/>
                <a:latin typeface="Arial" panose="020B0604020202020204" pitchFamily="34" charset="0"/>
                <a:ea typeface="Calibri" panose="020F0502020204030204" pitchFamily="34" charset="0"/>
                <a:cs typeface="Times New Roman" panose="02020603050405020304" pitchFamily="18" charset="0"/>
              </a:rPr>
              <a:t> </a:t>
            </a:r>
            <a:r>
              <a:rPr lang="de-DE" sz="800" dirty="0" err="1">
                <a:effectLst/>
                <a:latin typeface="Arial" panose="020B0604020202020204" pitchFamily="34" charset="0"/>
                <a:ea typeface="Calibri" panose="020F0502020204030204" pitchFamily="34" charset="0"/>
                <a:cs typeface="Times New Roman" panose="02020603050405020304" pitchFamily="18" charset="0"/>
              </a:rPr>
              <a:t>Fachset</a:t>
            </a:r>
            <a:r>
              <a:rPr lang="de-DE" sz="800" dirty="0">
                <a:effectLst/>
                <a:latin typeface="Arial" panose="020B0604020202020204" pitchFamily="34" charset="0"/>
                <a:ea typeface="Calibri" panose="020F0502020204030204" pitchFamily="34" charset="0"/>
                <a:cs typeface="Times New Roman" panose="02020603050405020304" pitchFamily="18" charset="0"/>
              </a:rPr>
              <a:t> für Mathematik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dirty="0">
                <a:effectLst/>
                <a:latin typeface="Arial" panose="020B0604020202020204" pitchFamily="34" charset="0"/>
                <a:cs typeface="Times New Roman" panose="02020603050405020304" pitchFamily="18" charset="0"/>
              </a:rPr>
              <a:t>Claudia Borkowski, Markus Porzelt, Alexander Roppelt, Steffen </a:t>
            </a:r>
            <a:r>
              <a:rPr lang="de-DE" sz="800" dirty="0" err="1">
                <a:effectLst/>
                <a:latin typeface="Arial" panose="020B0604020202020204" pitchFamily="34" charset="0"/>
                <a:cs typeface="Times New Roman" panose="02020603050405020304" pitchFamily="18" charset="0"/>
              </a:rPr>
              <a:t>Tschakert</a:t>
            </a:r>
            <a:r>
              <a:rPr lang="de-DE" sz="800" dirty="0">
                <a:effectLst/>
                <a:latin typeface="Arial" panose="020B0604020202020204" pitchFamily="34" charset="0"/>
                <a:cs typeface="Times New Roman" panose="02020603050405020304" pitchFamily="18" charset="0"/>
              </a:rPr>
              <a:t>, Christian Weber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800" baseline="0" dirty="0">
                <a:effectLst/>
                <a:latin typeface="Calibri" panose="020F0502020204030204" pitchFamily="34" charset="0"/>
              </a:rPr>
              <a:t>©</a:t>
            </a:r>
            <a:r>
              <a:rPr lang="de-DE" sz="800" baseline="0" dirty="0">
                <a:effectLst/>
                <a:latin typeface="Calibri" panose="020F0502020204030204" pitchFamily="34" charset="0"/>
                <a:cs typeface="+mn-cs"/>
              </a:rPr>
              <a:t> </a:t>
            </a:r>
            <a:r>
              <a:rPr lang="de-DE" sz="800" dirty="0">
                <a:effectLst/>
                <a:latin typeface="Arial" panose="020B0604020202020204" pitchFamily="34" charset="0"/>
                <a:cs typeface="Times New Roman" panose="02020603050405020304" pitchFamily="18" charset="0"/>
              </a:rPr>
              <a:t>Senatsverwaltung für Bildung, Jugend und Familie 2024. Inhalt lizenziert unter </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CC BY-SA 4.0</a:t>
            </a:r>
            <a:r>
              <a:rPr lang="de-DE" sz="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international</a:t>
            </a:r>
            <a:endParaRPr lang="de-DE" sz="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7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4289" y="1045049"/>
            <a:ext cx="9203968" cy="5561369"/>
          </a:xfrm>
          <a:prstGeom prst="roundRect">
            <a:avLst>
              <a:gd name="adj" fmla="val 3139"/>
            </a:avLst>
          </a:prstGeom>
          <a:solidFill>
            <a:schemeClr val="bg1"/>
          </a:solidFill>
          <a:ln w="12700"/>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t"/>
          <a:lstStyle/>
          <a:p>
            <a:pPr marL="288925" marR="0" lvl="0" indent="-285750" fontAlgn="auto">
              <a:lnSpc>
                <a:spcPct val="100000"/>
              </a:lnSpc>
              <a:spcBef>
                <a:spcPts val="0"/>
              </a:spcBef>
              <a:spcAft>
                <a:spcPts val="0"/>
              </a:spcAft>
              <a:buClrTx/>
              <a:buSzTx/>
              <a:tabLst/>
            </a:pPr>
            <a:r>
              <a:rPr lang="de-DE" dirty="0"/>
              <a:t>Textmasterformat bearbeiten</a:t>
            </a:r>
          </a:p>
          <a:p>
            <a:pPr marL="457200" lvl="1" defTabSz="914400"/>
            <a:r>
              <a:rPr lang="de-DE" dirty="0"/>
              <a:t>Zweite Ebene</a:t>
            </a:r>
          </a:p>
          <a:p>
            <a:pPr marL="914400" lvl="2" defTabSz="914400"/>
            <a:r>
              <a:rPr lang="de-DE" dirty="0"/>
              <a:t>Dritte Ebene</a:t>
            </a:r>
          </a:p>
          <a:p>
            <a:pPr marL="1371600" lvl="3" defTabSz="914400"/>
            <a:r>
              <a:rPr lang="de-DE" dirty="0"/>
              <a:t>Vierte Ebene</a:t>
            </a:r>
          </a:p>
          <a:p>
            <a:pPr marL="1828800" lvl="4" defTabSz="914400"/>
            <a:r>
              <a:rPr lang="de-DE" dirty="0"/>
              <a:t>Fünfte Ebene</a:t>
            </a:r>
          </a:p>
        </p:txBody>
      </p:sp>
      <p:sp>
        <p:nvSpPr>
          <p:cNvPr id="5" name="Fußzeilenplatzhalter 4"/>
          <p:cNvSpPr>
            <a:spLocks noGrp="1"/>
          </p:cNvSpPr>
          <p:nvPr>
            <p:ph type="ftr" sz="quarter" idx="3"/>
          </p:nvPr>
        </p:nvSpPr>
        <p:spPr>
          <a:xfrm>
            <a:off x="6131356" y="6606418"/>
            <a:ext cx="3136901" cy="215444"/>
          </a:xfrm>
          <a:prstGeom prst="rect">
            <a:avLst/>
          </a:prstGeom>
          <a:noFill/>
        </p:spPr>
        <p:txBody>
          <a:bodyPr wrap="square" rtlCol="0">
            <a:spAutoFit/>
          </a:bodyPr>
          <a:lstStyle>
            <a:lvl1pPr>
              <a:defRPr kumimoji="0" lang="de-DE" sz="800" b="0" i="0" u="none" strike="noStrike" cap="none" spc="0" normalizeH="0" baseline="0" dirty="0">
                <a:ln>
                  <a:noFill/>
                </a:ln>
                <a:solidFill>
                  <a:prstClr val="black"/>
                </a:solidFill>
                <a:effectLst/>
                <a:uLnTx/>
                <a:uFillTx/>
                <a:latin typeface="Calibri"/>
              </a:defRPr>
            </a:lvl1pPr>
          </a:lstStyle>
          <a:p>
            <a:pPr algn="r"/>
            <a:r>
              <a:rPr lang="de-DE"/>
              <a:t>Geometrie – ebene Figuren</a:t>
            </a:r>
            <a:endParaRPr lang="de-DE" dirty="0"/>
          </a:p>
        </p:txBody>
      </p:sp>
      <p:sp>
        <p:nvSpPr>
          <p:cNvPr id="2" name="Titelplatzhalter 1"/>
          <p:cNvSpPr>
            <a:spLocks noGrp="1"/>
          </p:cNvSpPr>
          <p:nvPr>
            <p:ph type="title"/>
          </p:nvPr>
        </p:nvSpPr>
        <p:spPr>
          <a:xfrm>
            <a:off x="2576735" y="53679"/>
            <a:ext cx="5549507" cy="850103"/>
          </a:xfrm>
          <a:prstGeom prst="roundRect">
            <a:avLst/>
          </a:prstGeom>
          <a:solidFill>
            <a:srgbClr val="00B050"/>
          </a:solidFill>
          <a:ln w="12700">
            <a:solidFill>
              <a:schemeClr val="tx1"/>
            </a:solidFill>
          </a:ln>
        </p:spPr>
        <p:style>
          <a:lnRef idx="0">
            <a:schemeClr val="accent3"/>
          </a:lnRef>
          <a:fillRef idx="3">
            <a:schemeClr val="accent3"/>
          </a:fillRef>
          <a:effectRef idx="3">
            <a:schemeClr val="accent3"/>
          </a:effectRef>
          <a:fontRef idx="minor"/>
        </p:style>
        <p:txBody>
          <a:bodyPr lIns="36000" tIns="36000" rIns="36000" bIns="18000" rtlCol="0" anchor="ctr">
            <a:normAutofit/>
          </a:bodyPr>
          <a:lstStyle/>
          <a:p>
            <a:pPr marL="0" marR="0" lvl="0" indent="0" fontAlgn="auto">
              <a:lnSpc>
                <a:spcPct val="100000"/>
              </a:lnSpc>
              <a:spcBef>
                <a:spcPts val="0"/>
              </a:spcBef>
              <a:spcAft>
                <a:spcPts val="0"/>
              </a:spcAft>
              <a:buClrTx/>
              <a:buSzTx/>
              <a:buFontTx/>
              <a:tabLst/>
            </a:pPr>
            <a:r>
              <a:rPr lang="de-DE" dirty="0"/>
              <a:t>Titelmasterformat durch Klicken bearbeiten</a:t>
            </a:r>
          </a:p>
        </p:txBody>
      </p:sp>
    </p:spTree>
    <p:extLst>
      <p:ext uri="{BB962C8B-B14F-4D97-AF65-F5344CB8AC3E}">
        <p14:creationId xmlns:p14="http://schemas.microsoft.com/office/powerpoint/2010/main" val="1360763830"/>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5" r:id="rId4"/>
    <p:sldLayoutId id="2147483706" r:id="rId5"/>
    <p:sldLayoutId id="2147483711" r:id="rId6"/>
    <p:sldLayoutId id="2147483712" r:id="rId7"/>
    <p:sldLayoutId id="2147483707" r:id="rId8"/>
    <p:sldLayoutId id="2147483662" r:id="rId9"/>
    <p:sldLayoutId id="2147483713" r:id="rId10"/>
    <p:sldLayoutId id="2147483714" r:id="rId11"/>
    <p:sldLayoutId id="2147483715" r:id="rId12"/>
  </p:sldLayoutIdLst>
  <p:hf sldNum="0" hdr="0" dt="0"/>
  <p:txStyles>
    <p:titleStyle>
      <a:lvl1pPr algn="ctr" defTabSz="957861" rtl="0" eaLnBrk="1" latinLnBrk="0" hangingPunct="1">
        <a:spcBef>
          <a:spcPct val="0"/>
        </a:spcBef>
        <a:buNone/>
        <a:defRPr kumimoji="0" lang="de-DE" sz="3200" b="0" i="0" u="none" strike="noStrike" kern="1200" cap="small" spc="0" normalizeH="0" baseline="0" dirty="0">
          <a:ln>
            <a:noFill/>
          </a:ln>
          <a:solidFill>
            <a:schemeClr val="tx1"/>
          </a:solidFill>
          <a:uLnTx/>
          <a:uFillTx/>
          <a:latin typeface="Calibri"/>
          <a:ea typeface="+mn-ea"/>
          <a:cs typeface="+mn-cs"/>
        </a:defRPr>
      </a:lvl1pPr>
    </p:titleStyle>
    <p:bodyStyle>
      <a:lvl1pPr marL="3175" indent="0" algn="l" defTabSz="957861" rtl="0" eaLnBrk="1" latinLnBrk="0" hangingPunct="1">
        <a:spcBef>
          <a:spcPct val="20000"/>
        </a:spcBef>
        <a:buFont typeface="Arial" pitchFamily="34" charset="0"/>
        <a:buNone/>
        <a:defRPr kumimoji="0" lang="de-DE" sz="1800" b="0" i="0" u="none" strike="noStrike" kern="1200" cap="none" spc="0" normalizeH="0" baseline="0">
          <a:ln>
            <a:noFill/>
          </a:ln>
          <a:solidFill>
            <a:prstClr val="black"/>
          </a:solidFill>
          <a:effectLst/>
          <a:uLnTx/>
          <a:uFillTx/>
          <a:latin typeface="Calibri"/>
          <a:ea typeface="+mn-ea"/>
          <a:cs typeface="+mn-cs"/>
        </a:defRPr>
      </a:lvl1pPr>
      <a:lvl2pPr marL="1143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2pPr>
      <a:lvl3pPr marL="57150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3pPr>
      <a:lvl4pPr marL="1085850" indent="0" algn="l" defTabSz="957861" rtl="0" eaLnBrk="1" latinLnBrk="0" hangingPunct="1">
        <a:spcBef>
          <a:spcPct val="20000"/>
        </a:spcBef>
        <a:buFont typeface="Wingdings" panose="05000000000000000000" pitchFamily="2" charset="2"/>
        <a:buNone/>
        <a:defRPr lang="de-DE" sz="1800" kern="1200">
          <a:solidFill>
            <a:schemeClr val="dk1"/>
          </a:solidFill>
          <a:latin typeface="+mn-lt"/>
          <a:ea typeface="+mn-ea"/>
          <a:cs typeface="+mn-cs"/>
        </a:defRPr>
      </a:lvl4pPr>
      <a:lvl5pPr marL="1543050" indent="0" algn="l" defTabSz="957861" rtl="0" eaLnBrk="1" latinLnBrk="0" hangingPunct="1">
        <a:spcBef>
          <a:spcPct val="20000"/>
        </a:spcBef>
        <a:buFont typeface="Arial" panose="020B0604020202020204" pitchFamily="34" charset="0"/>
        <a:buNone/>
        <a:defRPr lang="de-DE" sz="1800" kern="1200">
          <a:solidFill>
            <a:schemeClr val="dk1"/>
          </a:solidFill>
          <a:latin typeface="+mn-lt"/>
          <a:ea typeface="+mn-ea"/>
          <a:cs typeface="+mn-cs"/>
        </a:defRPr>
      </a:lvl5pPr>
      <a:lvl6pPr marL="263411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4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978"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909" indent="-239466" algn="l" defTabSz="95786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de-DE"/>
      </a:defPPr>
      <a:lvl1pPr marL="0" algn="l" defTabSz="957861" rtl="0" eaLnBrk="1" latinLnBrk="0" hangingPunct="1">
        <a:defRPr sz="1900" kern="1200">
          <a:solidFill>
            <a:schemeClr val="tx1"/>
          </a:solidFill>
          <a:latin typeface="+mn-lt"/>
          <a:ea typeface="+mn-ea"/>
          <a:cs typeface="+mn-cs"/>
        </a:defRPr>
      </a:lvl1pPr>
      <a:lvl2pPr marL="478931" algn="l" defTabSz="957861" rtl="0" eaLnBrk="1" latinLnBrk="0" hangingPunct="1">
        <a:defRPr sz="1900" kern="1200">
          <a:solidFill>
            <a:schemeClr val="tx1"/>
          </a:solidFill>
          <a:latin typeface="+mn-lt"/>
          <a:ea typeface="+mn-ea"/>
          <a:cs typeface="+mn-cs"/>
        </a:defRPr>
      </a:lvl2pPr>
      <a:lvl3pPr marL="957861" algn="l" defTabSz="957861" rtl="0" eaLnBrk="1" latinLnBrk="0" hangingPunct="1">
        <a:defRPr sz="1900" kern="1200">
          <a:solidFill>
            <a:schemeClr val="tx1"/>
          </a:solidFill>
          <a:latin typeface="+mn-lt"/>
          <a:ea typeface="+mn-ea"/>
          <a:cs typeface="+mn-cs"/>
        </a:defRPr>
      </a:lvl3pPr>
      <a:lvl4pPr marL="1436792" algn="l" defTabSz="957861" rtl="0" eaLnBrk="1" latinLnBrk="0" hangingPunct="1">
        <a:defRPr sz="1900" kern="1200">
          <a:solidFill>
            <a:schemeClr val="tx1"/>
          </a:solidFill>
          <a:latin typeface="+mn-lt"/>
          <a:ea typeface="+mn-ea"/>
          <a:cs typeface="+mn-cs"/>
        </a:defRPr>
      </a:lvl4pPr>
      <a:lvl5pPr marL="1915723" algn="l" defTabSz="957861" rtl="0" eaLnBrk="1" latinLnBrk="0" hangingPunct="1">
        <a:defRPr sz="1900" kern="1200">
          <a:solidFill>
            <a:schemeClr val="tx1"/>
          </a:solidFill>
          <a:latin typeface="+mn-lt"/>
          <a:ea typeface="+mn-ea"/>
          <a:cs typeface="+mn-cs"/>
        </a:defRPr>
      </a:lvl5pPr>
      <a:lvl6pPr marL="2394652" algn="l" defTabSz="957861" rtl="0" eaLnBrk="1" latinLnBrk="0" hangingPunct="1">
        <a:defRPr sz="1900" kern="1200">
          <a:solidFill>
            <a:schemeClr val="tx1"/>
          </a:solidFill>
          <a:latin typeface="+mn-lt"/>
          <a:ea typeface="+mn-ea"/>
          <a:cs typeface="+mn-cs"/>
        </a:defRPr>
      </a:lvl6pPr>
      <a:lvl7pPr marL="2873583" algn="l" defTabSz="957861" rtl="0" eaLnBrk="1" latinLnBrk="0" hangingPunct="1">
        <a:defRPr sz="1900" kern="1200">
          <a:solidFill>
            <a:schemeClr val="tx1"/>
          </a:solidFill>
          <a:latin typeface="+mn-lt"/>
          <a:ea typeface="+mn-ea"/>
          <a:cs typeface="+mn-cs"/>
        </a:defRPr>
      </a:lvl7pPr>
      <a:lvl8pPr marL="3352513" algn="l" defTabSz="957861" rtl="0" eaLnBrk="1" latinLnBrk="0" hangingPunct="1">
        <a:defRPr sz="1900" kern="1200">
          <a:solidFill>
            <a:schemeClr val="tx1"/>
          </a:solidFill>
          <a:latin typeface="+mn-lt"/>
          <a:ea typeface="+mn-ea"/>
          <a:cs typeface="+mn-cs"/>
        </a:defRPr>
      </a:lvl8pPr>
      <a:lvl9pPr marL="3831444" algn="l" defTabSz="9578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ccnull.de/foto/rotes-sparschwein/1090944" TargetMode="External"/><Relationship Id="rId5" Type="http://schemas.openxmlformats.org/officeDocument/2006/relationships/hyperlink" Target="https://creativecommons.org/licenses/by/2.0/de/"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0.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2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png"/><Relationship Id="rId1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00.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30.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60.png"/><Relationship Id="rId18" Type="http://schemas.openxmlformats.org/officeDocument/2006/relationships/image" Target="../media/image21.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7"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190.png"/><Relationship Id="rId20"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9.png"/><Relationship Id="rId5" Type="http://schemas.openxmlformats.org/officeDocument/2006/relationships/image" Target="../media/image9.png"/><Relationship Id="rId15" Type="http://schemas.openxmlformats.org/officeDocument/2006/relationships/image" Target="../media/image180.png"/><Relationship Id="rId10" Type="http://schemas.openxmlformats.org/officeDocument/2006/relationships/image" Target="../media/image18.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7.png"/><Relationship Id="rId14" Type="http://schemas.openxmlformats.org/officeDocument/2006/relationships/image" Target="../media/image170.pn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2.png"/><Relationship Id="rId7"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7.png"/><Relationship Id="rId11" Type="http://schemas.openxmlformats.org/officeDocument/2006/relationships/image" Target="../media/image29.png"/><Relationship Id="rId5" Type="http://schemas.openxmlformats.org/officeDocument/2006/relationships/image" Target="../media/image61.png"/><Relationship Id="rId10" Type="http://schemas.openxmlformats.org/officeDocument/2006/relationships/image" Target="../media/image39.png"/><Relationship Id="rId4" Type="http://schemas.openxmlformats.org/officeDocument/2006/relationships/image" Target="../media/image53.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 Id="rId4" Type="http://schemas.openxmlformats.org/officeDocument/2006/relationships/image" Target="../media/image610.png"/></Relationships>
</file>

<file path=ppt/slides/_rels/slide3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611.png"/><Relationship Id="rId7" Type="http://schemas.openxmlformats.org/officeDocument/2006/relationships/image" Target="../media/image109.png"/><Relationship Id="rId1" Type="http://schemas.openxmlformats.org/officeDocument/2006/relationships/slideLayout" Target="../slideLayouts/slideLayout8.xml"/><Relationship Id="rId6" Type="http://schemas.openxmlformats.org/officeDocument/2006/relationships/image" Target="../media/image93.png"/><Relationship Id="rId5" Type="http://schemas.openxmlformats.org/officeDocument/2006/relationships/image" Target="../media/image80.png"/><Relationship Id="rId10" Type="http://schemas.openxmlformats.org/officeDocument/2006/relationships/image" Target="../media/image77.png"/><Relationship Id="rId4" Type="http://schemas.openxmlformats.org/officeDocument/2006/relationships/image" Target="../media/image711.png"/><Relationship Id="rId9"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85.png"/><Relationship Id="rId1" Type="http://schemas.openxmlformats.org/officeDocument/2006/relationships/slideLayout" Target="../slideLayouts/slideLayout8.xml"/><Relationship Id="rId4" Type="http://schemas.openxmlformats.org/officeDocument/2006/relationships/image" Target="../media/image660.png"/></Relationships>
</file>

<file path=ppt/slides/_rels/slide38.xml.rels><?xml version="1.0" encoding="UTF-8" standalone="yes"?>
<Relationships xmlns="http://schemas.openxmlformats.org/package/2006/relationships"><Relationship Id="rId8" Type="http://schemas.openxmlformats.org/officeDocument/2006/relationships/image" Target="../media/image720.png"/><Relationship Id="rId3" Type="http://schemas.openxmlformats.org/officeDocument/2006/relationships/image" Target="../media/image86.png"/><Relationship Id="rId7" Type="http://schemas.openxmlformats.org/officeDocument/2006/relationships/image" Target="../media/image710.png"/><Relationship Id="rId2" Type="http://schemas.openxmlformats.org/officeDocument/2006/relationships/image" Target="../media/image84.png"/><Relationship Id="rId1" Type="http://schemas.openxmlformats.org/officeDocument/2006/relationships/slideLayout" Target="../slideLayouts/slideLayout8.xml"/><Relationship Id="rId6" Type="http://schemas.openxmlformats.org/officeDocument/2006/relationships/image" Target="../media/image87.png"/><Relationship Id="rId5" Type="http://schemas.openxmlformats.org/officeDocument/2006/relationships/image" Target="../media/image690.png"/><Relationship Id="rId9" Type="http://schemas.openxmlformats.org/officeDocument/2006/relationships/image" Target="../media/image730.png"/></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6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90.png"/><Relationship Id="rId1" Type="http://schemas.openxmlformats.org/officeDocument/2006/relationships/slideLayout" Target="../slideLayouts/slideLayout8.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customXml" Target="../ink/ink2.xml"/><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customXml" Target="../ink/ink1.xml"/><Relationship Id="rId5" Type="http://schemas.openxmlformats.org/officeDocument/2006/relationships/image" Target="../media/image30.png"/><Relationship Id="rId4" Type="http://schemas.openxmlformats.org/officeDocument/2006/relationships/image" Target="../media/image100.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Screenshot, Logo, Grafiken, Text enthält.&#10;&#10;Automatisch generierte Beschreibung">
            <a:extLst>
              <a:ext uri="{FF2B5EF4-FFF2-40B4-BE49-F238E27FC236}">
                <a16:creationId xmlns:a16="http://schemas.microsoft.com/office/drawing/2014/main" id="{C1AE2E6A-507E-8540-A60D-285DC4BA0F9C}"/>
              </a:ext>
            </a:extLst>
          </p:cNvPr>
          <p:cNvPicPr>
            <a:picLocks noChangeAspect="1"/>
          </p:cNvPicPr>
          <p:nvPr/>
        </p:nvPicPr>
        <p:blipFill rotWithShape="1">
          <a:blip r:embed="rId2">
            <a:extLst>
              <a:ext uri="{28A0092B-C50C-407E-A947-70E740481C1C}">
                <a14:useLocalDpi xmlns:a14="http://schemas.microsoft.com/office/drawing/2010/main" val="0"/>
              </a:ext>
            </a:extLst>
          </a:blip>
          <a:srcRect l="18950"/>
          <a:stretch/>
        </p:blipFill>
        <p:spPr>
          <a:xfrm>
            <a:off x="-1" y="-20731"/>
            <a:ext cx="9922317" cy="6878731"/>
          </a:xfrm>
          <a:prstGeom prst="rect">
            <a:avLst/>
          </a:prstGeom>
        </p:spPr>
      </p:pic>
      <p:sp>
        <p:nvSpPr>
          <p:cNvPr id="16" name="Textfeld 15">
            <a:extLst>
              <a:ext uri="{FF2B5EF4-FFF2-40B4-BE49-F238E27FC236}">
                <a16:creationId xmlns:a16="http://schemas.microsoft.com/office/drawing/2014/main" id="{F608A093-2DDC-C60B-B8FD-8AC6BA7997AF}"/>
              </a:ext>
            </a:extLst>
          </p:cNvPr>
          <p:cNvSpPr txBox="1"/>
          <p:nvPr/>
        </p:nvSpPr>
        <p:spPr>
          <a:xfrm>
            <a:off x="1208584" y="2890391"/>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Wahrscheinlichkeit</a:t>
            </a:r>
          </a:p>
        </p:txBody>
      </p:sp>
    </p:spTree>
    <p:extLst>
      <p:ext uri="{BB962C8B-B14F-4D97-AF65-F5344CB8AC3E}">
        <p14:creationId xmlns:p14="http://schemas.microsoft.com/office/powerpoint/2010/main" val="279245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7E10816-5242-C64F-0EDF-909ECF9FB2D1}"/>
              </a:ext>
            </a:extLst>
          </p:cNvPr>
          <p:cNvSpPr>
            <a:spLocks noGrp="1"/>
          </p:cNvSpPr>
          <p:nvPr>
            <p:ph idx="1"/>
          </p:nvPr>
        </p:nvSpPr>
        <p:spPr>
          <a:xfrm>
            <a:off x="64289" y="1065526"/>
            <a:ext cx="9203968" cy="517427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sz="1600" b="1" dirty="0">
                <a:latin typeface="Calibri" panose="020F0502020204030204" pitchFamily="34" charset="0"/>
                <a:cs typeface="Calibri" panose="020F0502020204030204" pitchFamily="34" charset="0"/>
              </a:rPr>
              <a:t>Aufgabe 1 </a:t>
            </a:r>
            <a:r>
              <a:rPr lang="de-DE" sz="1600" dirty="0">
                <a:effectLst/>
                <a:latin typeface="Calibri" panose="020F0502020204030204" pitchFamily="34" charset="0"/>
                <a:cs typeface="Calibri" panose="020F0502020204030204" pitchFamily="34" charset="0"/>
              </a:rPr>
              <a:t>[MSA 2016 N A5] </a:t>
            </a:r>
          </a:p>
          <a:p>
            <a:pPr marL="0" marR="0" lvl="0" indent="0" algn="l" defTabSz="914400" rtl="0" eaLnBrk="0" fontAlgn="base" latinLnBrk="0" hangingPunct="0">
              <a:lnSpc>
                <a:spcPct val="100000"/>
              </a:lnSpc>
              <a:spcBef>
                <a:spcPct val="0"/>
              </a:spcBef>
              <a:spcAft>
                <a:spcPct val="0"/>
              </a:spcAft>
              <a:buClrTx/>
              <a:buSzTx/>
              <a:buFontTx/>
              <a:buNone/>
              <a:tabLst/>
            </a:pPr>
            <a:r>
              <a:rPr lang="de-DE" sz="1400" dirty="0">
                <a:effectLst/>
                <a:latin typeface="Calibri" panose="020F0502020204030204" pitchFamily="34" charset="0"/>
                <a:ea typeface="Calibri" panose="020F0502020204030204" pitchFamily="34" charset="0"/>
                <a:cs typeface="Times New Roman" panose="02020603050405020304" pitchFamily="18" charset="0"/>
              </a:rPr>
              <a:t>Beim Spiel „Glücksschwein“ wird mit zwei Schweinchen gewürfelt. Ein Schweinchen wurde 1000-mal geworfen. Es landete 83-mal stehend.</a:t>
            </a:r>
          </a:p>
          <a:p>
            <a:r>
              <a:rPr lang="de-DE" sz="1400" dirty="0">
                <a:effectLst/>
                <a:latin typeface="Calibri" panose="020F0502020204030204" pitchFamily="34" charset="0"/>
                <a:ea typeface="Calibri" panose="020F0502020204030204" pitchFamily="34" charset="0"/>
                <a:cs typeface="Times New Roman" panose="02020603050405020304" pitchFamily="18" charset="0"/>
              </a:rPr>
              <a:t>a) Geben Sie die relative Häufigkeit für dieses Ergebnis als Bruch und in Prozent an. </a:t>
            </a:r>
          </a:p>
          <a:p>
            <a:endParaRPr lang="de-DE" sz="4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400" dirty="0">
                <a:effectLst/>
                <a:latin typeface="Calibri" panose="020F0502020204030204" pitchFamily="34" charset="0"/>
                <a:ea typeface="Calibri" panose="020F0502020204030204" pitchFamily="34" charset="0"/>
                <a:cs typeface="Times New Roman" panose="02020603050405020304" pitchFamily="18" charset="0"/>
              </a:rPr>
              <a:t>Nach einem Wurf können die Schweinchen verschiedene Lagen einnehmen. Die Tabelle enthält Angaben zu den Wahrscheinlichkeiten der unterschiedlichen Lagen.</a:t>
            </a:r>
          </a:p>
          <a:p>
            <a:pPr marL="178435" indent="-178435"/>
            <a:endPar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de-DE" sz="1400" dirty="0">
              <a:effectLst/>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4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195">
              <a:spcAft>
                <a:spcPts val="600"/>
              </a:spcAft>
            </a:pPr>
            <a:endParaRPr lang="de-DE" sz="1400" dirty="0">
              <a:effectLst/>
              <a:latin typeface="Calibri" panose="020F0502020204030204" pitchFamily="34" charset="0"/>
              <a:cs typeface="Calibri" panose="020F0502020204030204" pitchFamily="34" charset="0"/>
            </a:endParaRPr>
          </a:p>
          <a:p>
            <a:pPr marL="0">
              <a:tabLst>
                <a:tab pos="207010" algn="l"/>
              </a:tabLst>
            </a:pPr>
            <a:endParaRPr lang="de-DE"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endParaRPr lang="de-DE"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endParaRPr lang="de-DE" sz="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endParaRPr lang="de-DE" sz="3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r>
              <a:rPr lang="de-DE"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a:t>
            </a:r>
            <a:r>
              <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Überprüfen Sie die folgenden Aussagen. Kreuzen Sie an.</a:t>
            </a:r>
            <a:r>
              <a:rPr lang="de-DE" sz="1400" dirty="0">
                <a:effectLst/>
                <a:latin typeface="Calibri" panose="020F0502020204030204" pitchFamily="34" charset="0"/>
                <a:cs typeface="Calibri" panose="020F0502020204030204" pitchFamily="34" charset="0"/>
              </a:rPr>
              <a:t> </a:t>
            </a:r>
            <a:endParaRPr lang="de-DE"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371EC879-E863-F383-54B8-2EA153664841}"/>
              </a:ext>
            </a:extLst>
          </p:cNvPr>
          <p:cNvSpPr>
            <a:spLocks noGrp="1"/>
          </p:cNvSpPr>
          <p:nvPr>
            <p:ph type="title"/>
          </p:nvPr>
        </p:nvSpPr>
        <p:spPr/>
        <p:txBody>
          <a:bodyPr/>
          <a:lstStyle/>
          <a:p>
            <a:r>
              <a:rPr lang="de-DE" dirty="0"/>
              <a:t>Relative Häufigkeiten I</a:t>
            </a:r>
          </a:p>
        </p:txBody>
      </p:sp>
      <p:pic>
        <p:nvPicPr>
          <p:cNvPr id="10" name="Grafik 9">
            <a:extLst>
              <a:ext uri="{FF2B5EF4-FFF2-40B4-BE49-F238E27FC236}">
                <a16:creationId xmlns:a16="http://schemas.microsoft.com/office/drawing/2014/main" id="{EC4460A9-21BA-227F-3A17-A513B6150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96" y="4858698"/>
            <a:ext cx="4744877" cy="1358897"/>
          </a:xfrm>
          <a:prstGeom prst="rect">
            <a:avLst/>
          </a:prstGeom>
        </p:spPr>
      </p:pic>
      <p:pic>
        <p:nvPicPr>
          <p:cNvPr id="11" name="Grafik 10">
            <a:extLst>
              <a:ext uri="{FF2B5EF4-FFF2-40B4-BE49-F238E27FC236}">
                <a16:creationId xmlns:a16="http://schemas.microsoft.com/office/drawing/2014/main" id="{F7CF7C76-E9C2-FE81-C37E-A93192E1B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96" y="2626883"/>
            <a:ext cx="4100631" cy="1867732"/>
          </a:xfrm>
          <a:prstGeom prst="rect">
            <a:avLst/>
          </a:prstGeom>
        </p:spPr>
      </p:pic>
      <p:sp>
        <p:nvSpPr>
          <p:cNvPr id="12" name="Fußzeilenplatzhalter 5">
            <a:extLst>
              <a:ext uri="{FF2B5EF4-FFF2-40B4-BE49-F238E27FC236}">
                <a16:creationId xmlns:a16="http://schemas.microsoft.com/office/drawing/2014/main" id="{25B32C51-FF1B-81BA-9FC7-DF082EC2FF42}"/>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F5449FC9-F99F-CFDD-CE8E-BC2C65FB8287}"/>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3</a:t>
            </a:r>
          </a:p>
        </p:txBody>
      </p:sp>
      <p:grpSp>
        <p:nvGrpSpPr>
          <p:cNvPr id="13" name="Knopf2">
            <a:extLst>
              <a:ext uri="{FF2B5EF4-FFF2-40B4-BE49-F238E27FC236}">
                <a16:creationId xmlns:a16="http://schemas.microsoft.com/office/drawing/2014/main" id="{2692F7E9-D7D1-BF86-4AAB-91A3787F03B4}"/>
              </a:ext>
            </a:extLst>
          </p:cNvPr>
          <p:cNvGrpSpPr/>
          <p:nvPr/>
        </p:nvGrpSpPr>
        <p:grpSpPr>
          <a:xfrm>
            <a:off x="9383011" y="1677530"/>
            <a:ext cx="525690" cy="504000"/>
            <a:chOff x="8550142" y="4941168"/>
            <a:chExt cx="593858" cy="576064"/>
          </a:xfrm>
          <a:solidFill>
            <a:schemeClr val="accent1"/>
          </a:solidFill>
        </p:grpSpPr>
        <p:sp>
          <p:nvSpPr>
            <p:cNvPr id="14" name="Rechteck 13">
              <a:extLst>
                <a:ext uri="{FF2B5EF4-FFF2-40B4-BE49-F238E27FC236}">
                  <a16:creationId xmlns:a16="http://schemas.microsoft.com/office/drawing/2014/main" id="{D9FBFA58-6DDC-1925-A083-E0AEF40B2A01}"/>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25">
              <a:extLst>
                <a:ext uri="{FF2B5EF4-FFF2-40B4-BE49-F238E27FC236}">
                  <a16:creationId xmlns:a16="http://schemas.microsoft.com/office/drawing/2014/main" id="{237B1778-DBC2-585E-0E3B-2551CF4F53E2}"/>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16" name="Hilfe 2 Grafik">
            <a:extLst>
              <a:ext uri="{FF2B5EF4-FFF2-40B4-BE49-F238E27FC236}">
                <a16:creationId xmlns:a16="http://schemas.microsoft.com/office/drawing/2014/main" id="{6C06AF60-4674-911D-EA01-82A51799E0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933561"/>
            <a:ext cx="7925222" cy="4481982"/>
          </a:xfrm>
          <a:prstGeom prst="rect">
            <a:avLst/>
          </a:prstGeom>
          <a:effectLst>
            <a:glow rad="190500">
              <a:schemeClr val="accent1">
                <a:lumMod val="20000"/>
                <a:lumOff val="80000"/>
                <a:alpha val="85000"/>
              </a:schemeClr>
            </a:glow>
          </a:effectLst>
        </p:spPr>
      </p:pic>
      <p:sp>
        <p:nvSpPr>
          <p:cNvPr id="3" name="Textfeld 2">
            <a:extLst>
              <a:ext uri="{FF2B5EF4-FFF2-40B4-BE49-F238E27FC236}">
                <a16:creationId xmlns:a16="http://schemas.microsoft.com/office/drawing/2014/main" id="{AE1A2452-D477-E326-086B-8A028ADA6415}"/>
              </a:ext>
            </a:extLst>
          </p:cNvPr>
          <p:cNvSpPr txBox="1"/>
          <p:nvPr/>
        </p:nvSpPr>
        <p:spPr>
          <a:xfrm>
            <a:off x="346972" y="4449297"/>
            <a:ext cx="4015332" cy="184666"/>
          </a:xfrm>
          <a:prstGeom prst="rect">
            <a:avLst/>
          </a:prstGeom>
          <a:noFill/>
        </p:spPr>
        <p:txBody>
          <a:bodyPr wrap="square" rtlCol="0">
            <a:spAutoFit/>
          </a:bodyPr>
          <a:lstStyle/>
          <a:p>
            <a:r>
              <a:rPr lang="de-DE" sz="600" dirty="0"/>
              <a:t>Bild: „rotes Sparschwein“, Tim Reckmann</a:t>
            </a:r>
            <a:r>
              <a:rPr lang="de-DE" sz="600" b="0" i="0" u="none" strike="noStrike" dirty="0">
                <a:solidFill>
                  <a:srgbClr val="000000"/>
                </a:solidFill>
                <a:effectLst/>
                <a:latin typeface="Calibri" panose="020F0502020204030204" pitchFamily="34" charset="0"/>
              </a:rPr>
              <a:t>, </a:t>
            </a:r>
            <a:r>
              <a:rPr lang="de-DE" sz="600" b="0" i="0" u="none" strike="noStrike" dirty="0">
                <a:solidFill>
                  <a:srgbClr val="000000"/>
                </a:solidFill>
                <a:effectLst/>
                <a:latin typeface="Calibri" panose="020F0502020204030204" pitchFamily="34" charset="0"/>
                <a:hlinkClick r:id="rId5"/>
              </a:rPr>
              <a:t>CC-BY 2.0</a:t>
            </a:r>
            <a:r>
              <a:rPr lang="de-DE" sz="600" b="0" i="0" u="none" strike="noStrike" dirty="0">
                <a:solidFill>
                  <a:srgbClr val="000000"/>
                </a:solidFill>
                <a:effectLst/>
                <a:latin typeface="Calibri" panose="020F0502020204030204" pitchFamily="34" charset="0"/>
              </a:rPr>
              <a:t>, </a:t>
            </a:r>
            <a:r>
              <a:rPr lang="de-DE" sz="600" b="0" i="0" u="none" strike="noStrike" dirty="0">
                <a:solidFill>
                  <a:srgbClr val="000000"/>
                </a:solidFill>
                <a:effectLst/>
                <a:latin typeface="Calibri" panose="020F0502020204030204" pitchFamily="34" charset="0"/>
                <a:hlinkClick r:id="rId6"/>
              </a:rPr>
              <a:t>https://ccnull.de/foto/rotes-sparschwein/1090944</a:t>
            </a:r>
            <a:r>
              <a:rPr lang="de-DE" sz="600" b="0" i="0" u="none" strike="noStrike" dirty="0">
                <a:solidFill>
                  <a:srgbClr val="000000"/>
                </a:solidFill>
                <a:effectLst/>
                <a:latin typeface="Calibri" panose="020F0502020204030204" pitchFamily="34" charset="0"/>
              </a:rPr>
              <a:t> [10.04.2024]</a:t>
            </a:r>
            <a:endParaRPr lang="de-DE" sz="600" dirty="0"/>
          </a:p>
        </p:txBody>
      </p:sp>
      <p:pic>
        <p:nvPicPr>
          <p:cNvPr id="1026" name="Picture 2" descr="rotes Sparschwein">
            <a:extLst>
              <a:ext uri="{FF2B5EF4-FFF2-40B4-BE49-F238E27FC236}">
                <a16:creationId xmlns:a16="http://schemas.microsoft.com/office/drawing/2014/main" id="{28A2686A-7191-D2C2-83B2-E203AFC8A26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184" t="17023" r="22833" b="10495"/>
          <a:stretch/>
        </p:blipFill>
        <p:spPr bwMode="auto">
          <a:xfrm rot="5400000">
            <a:off x="1058668" y="2858836"/>
            <a:ext cx="360040" cy="348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otes Sparschwein">
            <a:extLst>
              <a:ext uri="{FF2B5EF4-FFF2-40B4-BE49-F238E27FC236}">
                <a16:creationId xmlns:a16="http://schemas.microsoft.com/office/drawing/2014/main" id="{B9ACD24A-FB39-6CCE-866E-E9DDC6CF08C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184" t="17023" r="22833" b="10495"/>
          <a:stretch/>
        </p:blipFill>
        <p:spPr bwMode="auto">
          <a:xfrm>
            <a:off x="1064568" y="3944855"/>
            <a:ext cx="360040" cy="348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otes Sparschwein">
            <a:extLst>
              <a:ext uri="{FF2B5EF4-FFF2-40B4-BE49-F238E27FC236}">
                <a16:creationId xmlns:a16="http://schemas.microsoft.com/office/drawing/2014/main" id="{487AEBB0-E16F-4065-434F-AEBAF720DBF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184" t="17023" r="22833" b="10495"/>
          <a:stretch/>
        </p:blipFill>
        <p:spPr bwMode="auto">
          <a:xfrm rot="10800000">
            <a:off x="1064568" y="3410136"/>
            <a:ext cx="360040" cy="34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9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48148E-6 L -0.88093 -1.48148E-6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48148E-6 L 4.10256E-6 -1.48148E-6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1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81D6550-C548-0F44-8D46-B35A99E165A6}"/>
              </a:ext>
            </a:extLst>
          </p:cNvPr>
          <p:cNvSpPr>
            <a:spLocks noGrp="1"/>
          </p:cNvSpPr>
          <p:nvPr>
            <p:ph idx="1"/>
          </p:nvPr>
        </p:nvSpPr>
        <p:spPr/>
        <p:txBody>
          <a:bodyPr/>
          <a:lstStyle/>
          <a:p>
            <a:r>
              <a:rPr lang="de-DE" sz="1600" b="1" dirty="0">
                <a:latin typeface="Calibri" panose="020F0502020204030204" pitchFamily="34" charset="0"/>
                <a:cs typeface="Calibri" panose="020F0502020204030204" pitchFamily="34" charset="0"/>
              </a:rPr>
              <a:t>Aufgabe 1 </a:t>
            </a:r>
            <a:r>
              <a:rPr lang="de-DE" sz="1600" dirty="0">
                <a:effectLst/>
                <a:latin typeface="Calibri" panose="020F0502020204030204" pitchFamily="34" charset="0"/>
                <a:cs typeface="Calibri" panose="020F0502020204030204" pitchFamily="34" charset="0"/>
              </a:rPr>
              <a:t>[MSA 2016 N A5] </a:t>
            </a:r>
          </a:p>
          <a:p>
            <a:endParaRPr lang="de-DE" dirty="0"/>
          </a:p>
        </p:txBody>
      </p:sp>
      <p:sp>
        <p:nvSpPr>
          <p:cNvPr id="5" name="Fußzeilenplatzhalter 5">
            <a:extLst>
              <a:ext uri="{FF2B5EF4-FFF2-40B4-BE49-F238E27FC236}">
                <a16:creationId xmlns:a16="http://schemas.microsoft.com/office/drawing/2014/main" id="{A71E1B04-737F-6692-8FBC-41B12290579B}"/>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pic>
        <p:nvPicPr>
          <p:cNvPr id="6" name="Grafik 5" descr="Ein Bild, das Text, Screenshot, Schrift, Zahl enthält.&#10;&#10;Automatisch generierte Beschreibung">
            <a:extLst>
              <a:ext uri="{FF2B5EF4-FFF2-40B4-BE49-F238E27FC236}">
                <a16:creationId xmlns:a16="http://schemas.microsoft.com/office/drawing/2014/main" id="{5C18FEBA-6E54-CF9A-4935-AF7015008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36" y="1412777"/>
            <a:ext cx="6328520" cy="2725200"/>
          </a:xfrm>
          <a:prstGeom prst="rect">
            <a:avLst/>
          </a:prstGeom>
        </p:spPr>
      </p:pic>
      <p:sp>
        <p:nvSpPr>
          <p:cNvPr id="4" name="Titel 3">
            <a:extLst>
              <a:ext uri="{FF2B5EF4-FFF2-40B4-BE49-F238E27FC236}">
                <a16:creationId xmlns:a16="http://schemas.microsoft.com/office/drawing/2014/main" id="{BD974148-EF90-8624-9A23-FE522DEFE86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3</a:t>
            </a:r>
          </a:p>
        </p:txBody>
      </p:sp>
    </p:spTree>
    <p:extLst>
      <p:ext uri="{BB962C8B-B14F-4D97-AF65-F5344CB8AC3E}">
        <p14:creationId xmlns:p14="http://schemas.microsoft.com/office/powerpoint/2010/main" val="428709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7E10816-5242-C64F-0EDF-909ECF9FB2D1}"/>
              </a:ext>
            </a:extLst>
          </p:cNvPr>
          <p:cNvSpPr>
            <a:spLocks noGrp="1"/>
          </p:cNvSpPr>
          <p:nvPr>
            <p:ph idx="1"/>
          </p:nvPr>
        </p:nvSpPr>
        <p:spPr>
          <a:xfrm>
            <a:off x="64289" y="1075358"/>
            <a:ext cx="9203968" cy="5174278"/>
          </a:xfrm>
        </p:spPr>
        <p:txBody>
          <a:bodyPr/>
          <a:lstStyle/>
          <a:p>
            <a:r>
              <a:rPr lang="de-DE" sz="1600" b="1" dirty="0">
                <a:latin typeface="Calibri" panose="020F0502020204030204" pitchFamily="34" charset="0"/>
                <a:cs typeface="Calibri" panose="020F0502020204030204" pitchFamily="34" charset="0"/>
              </a:rPr>
              <a:t>Aufgabe 1 </a:t>
            </a:r>
            <a:r>
              <a:rPr lang="de-DE" sz="1600" dirty="0">
                <a:effectLst/>
                <a:latin typeface="Calibri" panose="020F0502020204030204" pitchFamily="34" charset="0"/>
                <a:cs typeface="Calibri" panose="020F0502020204030204" pitchFamily="34" charset="0"/>
              </a:rPr>
              <a:t>[MSA 2011 A8]</a:t>
            </a:r>
            <a:r>
              <a:rPr lang="de-DE" sz="1600" dirty="0">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Zwei faire</a:t>
            </a:r>
            <a:r>
              <a:rPr lang="de-DE" altLang="de-DE" sz="1600" baseline="30000" dirty="0">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Würfel werden gleichzeitig geworfen. Die kleinere der beiden Augenzahlen wird in einer Strichliste notiert. Bei gleicher Augenzahl wird diese einmal notiert.</a:t>
            </a:r>
            <a:r>
              <a:rPr lang="de-DE" altLang="de-DE" sz="1600" dirty="0">
                <a:latin typeface="Calibri" panose="020F0502020204030204" pitchFamily="34" charset="0"/>
                <a:cs typeface="Calibri" panose="020F0502020204030204" pitchFamily="34" charset="0"/>
              </a:rPr>
              <a:t> </a:t>
            </a:r>
            <a:r>
              <a:rPr kumimoji="0" lang="de-DE" altLang="de-DE"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Bei 200 Versuchen wurde folgende Strichliste erstellt. </a:t>
            </a:r>
            <a:r>
              <a:rPr lang="de-DE" sz="1600" dirty="0">
                <a:effectLst/>
                <a:latin typeface="Calibri" panose="020F0502020204030204" pitchFamily="34" charset="0"/>
                <a:ea typeface="Times New Roman" panose="02020603050405020304" pitchFamily="18" charset="0"/>
                <a:cs typeface="Calibri" panose="020F0502020204030204" pitchFamily="34" charset="0"/>
              </a:rPr>
              <a:t>Berechnen Sie die relativen Häufigkeiten und tragen Sie diese in die Tabelle ein.</a:t>
            </a:r>
            <a:r>
              <a:rPr lang="de-DE" sz="1600" dirty="0">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Aufgabe 2</a:t>
            </a:r>
            <a:r>
              <a:rPr lang="de-DE" sz="1600" dirty="0">
                <a:latin typeface="Calibri" panose="020F0502020204030204" pitchFamily="34"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rPr>
              <a:t>[MSA 2015 N A7]</a:t>
            </a:r>
          </a:p>
          <a:p>
            <a:r>
              <a:rPr lang="de-DE" sz="1600" dirty="0">
                <a:effectLst/>
                <a:latin typeface="Calibri" panose="020F0502020204030204" pitchFamily="34" charset="0"/>
                <a:cs typeface="Calibri" panose="020F0502020204030204" pitchFamily="34" charset="0"/>
              </a:rPr>
              <a:t>In den letzten Jahren hat das Eishockeyteam „ die Eisbären“ durchschnittlich 63 von 100 Spielen gewonnen. In der Saison 2011/2012 waren es 33 von 52 Spielen.</a:t>
            </a:r>
          </a:p>
          <a:p>
            <a:r>
              <a:rPr lang="de-DE" sz="1600" dirty="0">
                <a:effectLst/>
                <a:latin typeface="Calibri" panose="020F0502020204030204" pitchFamily="34" charset="0"/>
                <a:cs typeface="Calibri" panose="020F0502020204030204" pitchFamily="34" charset="0"/>
              </a:rPr>
              <a:t>Vergleichen Sie den Anteil der gewonnenen Spiele in der Saison 2011/2012 mit dem Durchschnittswert der   letzten Jahre.</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371EC879-E863-F383-54B8-2EA153664841}"/>
              </a:ext>
            </a:extLst>
          </p:cNvPr>
          <p:cNvSpPr>
            <a:spLocks noGrp="1"/>
          </p:cNvSpPr>
          <p:nvPr>
            <p:ph type="title"/>
          </p:nvPr>
        </p:nvSpPr>
        <p:spPr/>
        <p:txBody>
          <a:bodyPr/>
          <a:lstStyle/>
          <a:p>
            <a:r>
              <a:rPr lang="de-DE" dirty="0"/>
              <a:t>Relative Häufigkeiten II</a:t>
            </a:r>
          </a:p>
        </p:txBody>
      </p:sp>
      <p:pic>
        <p:nvPicPr>
          <p:cNvPr id="7" name="Picture 8">
            <a:extLst>
              <a:ext uri="{FF2B5EF4-FFF2-40B4-BE49-F238E27FC236}">
                <a16:creationId xmlns:a16="http://schemas.microsoft.com/office/drawing/2014/main" id="{9818A98D-8697-CD95-0E61-7F61F7FA1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15"/>
          <a:stretch/>
        </p:blipFill>
        <p:spPr bwMode="auto">
          <a:xfrm>
            <a:off x="200471" y="2132856"/>
            <a:ext cx="4536505"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5">
            <a:extLst>
              <a:ext uri="{FF2B5EF4-FFF2-40B4-BE49-F238E27FC236}">
                <a16:creationId xmlns:a16="http://schemas.microsoft.com/office/drawing/2014/main" id="{64A9956C-7B25-7AFA-63FD-73E1B70159EC}"/>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5468ED9B-F5BC-9297-AD16-FA8723032381}"/>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4</a:t>
            </a:r>
          </a:p>
        </p:txBody>
      </p:sp>
      <p:grpSp>
        <p:nvGrpSpPr>
          <p:cNvPr id="3" name="Knopf2">
            <a:extLst>
              <a:ext uri="{FF2B5EF4-FFF2-40B4-BE49-F238E27FC236}">
                <a16:creationId xmlns:a16="http://schemas.microsoft.com/office/drawing/2014/main" id="{727F08DC-7258-4E34-5786-C1C6E3025897}"/>
              </a:ext>
            </a:extLst>
          </p:cNvPr>
          <p:cNvGrpSpPr/>
          <p:nvPr/>
        </p:nvGrpSpPr>
        <p:grpSpPr>
          <a:xfrm>
            <a:off x="9383011" y="1677530"/>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5B2CAD80-EF04-2A35-423E-0E4B5E4EB7B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25">
              <a:extLst>
                <a:ext uri="{FF2B5EF4-FFF2-40B4-BE49-F238E27FC236}">
                  <a16:creationId xmlns:a16="http://schemas.microsoft.com/office/drawing/2014/main" id="{2026023F-81EE-21F9-E7A6-72C1C0EC808E}"/>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pic>
        <p:nvPicPr>
          <p:cNvPr id="11" name="Hilfe 2 Grafik">
            <a:extLst>
              <a:ext uri="{FF2B5EF4-FFF2-40B4-BE49-F238E27FC236}">
                <a16:creationId xmlns:a16="http://schemas.microsoft.com/office/drawing/2014/main" id="{66F36E74-83B1-593A-EED5-2C2E775156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5568" y="933561"/>
            <a:ext cx="7925222" cy="4481982"/>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6120869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48148E-6 L -0.88093 -1.48148E-6 " pathEditMode="relative" rAng="0" ptsTypes="AA">
                                      <p:cBhvr>
                                        <p:cTn id="6" dur="2000" fill="hold"/>
                                        <p:tgtEl>
                                          <p:spTgt spid="1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48148E-6 L 4.10256E-6 -1.48148E-6 " pathEditMode="relative" rAng="0" ptsTypes="AA">
                                      <p:cBhvr>
                                        <p:cTn id="10"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E4FE345-8698-6ACE-7D06-4065BE80A148}"/>
              </a:ext>
            </a:extLst>
          </p:cNvPr>
          <p:cNvSpPr>
            <a:spLocks noGrp="1"/>
          </p:cNvSpPr>
          <p:nvPr>
            <p:ph idx="1"/>
          </p:nvPr>
        </p:nvSpPr>
        <p:spPr/>
        <p:txBody>
          <a:bodyPr/>
          <a:lstStyle/>
          <a:p>
            <a:r>
              <a:rPr lang="de-DE" sz="1600" b="1" dirty="0">
                <a:latin typeface="Calibri" panose="020F0502020204030204" pitchFamily="34" charset="0"/>
                <a:cs typeface="Calibri" panose="020F0502020204030204" pitchFamily="34" charset="0"/>
              </a:rPr>
              <a:t>Aufgabe 1 </a:t>
            </a:r>
            <a:r>
              <a:rPr lang="de-DE" sz="1600" dirty="0">
                <a:effectLst/>
                <a:latin typeface="Calibri" panose="020F0502020204030204" pitchFamily="34" charset="0"/>
                <a:cs typeface="Calibri" panose="020F0502020204030204" pitchFamily="34" charset="0"/>
              </a:rPr>
              <a:t>[MSA 2011 A8]</a:t>
            </a:r>
          </a:p>
          <a:p>
            <a:endParaRPr lang="de-DE" sz="1600" dirty="0">
              <a:latin typeface="Calibri" panose="020F0502020204030204" pitchFamily="34" charset="0"/>
              <a:cs typeface="Calibri" panose="020F0502020204030204" pitchFamily="34" charset="0"/>
            </a:endParaRPr>
          </a:p>
          <a:p>
            <a:endParaRPr lang="de-DE" sz="1600" dirty="0">
              <a:effectLst/>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Aufgabe 2</a:t>
            </a:r>
            <a:r>
              <a:rPr lang="de-DE" sz="1600" dirty="0">
                <a:latin typeface="Calibri" panose="020F0502020204030204" pitchFamily="34"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rPr>
              <a:t>[MSA 2015 N A7]</a:t>
            </a:r>
          </a:p>
          <a:p>
            <a:endParaRPr lang="de-DE" sz="1600" dirty="0">
              <a:effectLst/>
              <a:latin typeface="Calibri" panose="020F0502020204030204" pitchFamily="34" charset="0"/>
              <a:cs typeface="Calibri" panose="020F0502020204030204" pitchFamily="34" charset="0"/>
            </a:endParaRPr>
          </a:p>
          <a:p>
            <a:r>
              <a:rPr lang="de-DE" sz="1600" dirty="0">
                <a:latin typeface="Calibri" panose="020F0502020204030204" pitchFamily="34" charset="0"/>
                <a:cs typeface="Calibri" panose="020F0502020204030204" pitchFamily="34" charset="0"/>
              </a:rPr>
              <a:t> </a:t>
            </a:r>
          </a:p>
          <a:p>
            <a:endParaRPr lang="de-DE" sz="1600" dirty="0"/>
          </a:p>
        </p:txBody>
      </p:sp>
      <p:sp>
        <p:nvSpPr>
          <p:cNvPr id="5" name="Fußzeilenplatzhalter 5">
            <a:extLst>
              <a:ext uri="{FF2B5EF4-FFF2-40B4-BE49-F238E27FC236}">
                <a16:creationId xmlns:a16="http://schemas.microsoft.com/office/drawing/2014/main" id="{BEA33B31-399E-DE99-CDDF-CE63ADF45683}"/>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pic>
        <p:nvPicPr>
          <p:cNvPr id="6" name="Grafik 5" descr="Ein Bild, das Text, Screenshot, Quittung, Schrift enthält.&#10;&#10;Automatisch generierte Beschreibung">
            <a:extLst>
              <a:ext uri="{FF2B5EF4-FFF2-40B4-BE49-F238E27FC236}">
                <a16:creationId xmlns:a16="http://schemas.microsoft.com/office/drawing/2014/main" id="{23D85334-2B2F-FB51-14CA-A1F24F2DF534}"/>
              </a:ext>
            </a:extLst>
          </p:cNvPr>
          <p:cNvPicPr>
            <a:picLocks noChangeAspect="1"/>
          </p:cNvPicPr>
          <p:nvPr/>
        </p:nvPicPr>
        <p:blipFill rotWithShape="1">
          <a:blip r:embed="rId2">
            <a:extLst>
              <a:ext uri="{28A0092B-C50C-407E-A947-70E740481C1C}">
                <a14:useLocalDpi xmlns:a14="http://schemas.microsoft.com/office/drawing/2010/main" val="0"/>
              </a:ext>
            </a:extLst>
          </a:blip>
          <a:srcRect l="14073"/>
          <a:stretch/>
        </p:blipFill>
        <p:spPr>
          <a:xfrm>
            <a:off x="204936" y="1370293"/>
            <a:ext cx="5324128" cy="1622392"/>
          </a:xfrm>
          <a:prstGeom prst="rect">
            <a:avLst/>
          </a:prstGeom>
        </p:spPr>
      </p:pic>
      <p:pic>
        <p:nvPicPr>
          <p:cNvPr id="8" name="Grafik 7" descr="Ein Bild, das Text, Screenshot, Schrift, Reihe enthält.&#10;&#10;Automatisch generierte Beschreibung">
            <a:extLst>
              <a:ext uri="{FF2B5EF4-FFF2-40B4-BE49-F238E27FC236}">
                <a16:creationId xmlns:a16="http://schemas.microsoft.com/office/drawing/2014/main" id="{CC382734-6B6B-D899-044A-B3D4D33815EE}"/>
              </a:ext>
            </a:extLst>
          </p:cNvPr>
          <p:cNvPicPr>
            <a:picLocks noChangeAspect="1"/>
          </p:cNvPicPr>
          <p:nvPr/>
        </p:nvPicPr>
        <p:blipFill rotWithShape="1">
          <a:blip r:embed="rId3">
            <a:extLst>
              <a:ext uri="{28A0092B-C50C-407E-A947-70E740481C1C}">
                <a14:useLocalDpi xmlns:a14="http://schemas.microsoft.com/office/drawing/2010/main" val="0"/>
              </a:ext>
            </a:extLst>
          </a:blip>
          <a:srcRect l="10810"/>
          <a:stretch/>
        </p:blipFill>
        <p:spPr>
          <a:xfrm>
            <a:off x="204936" y="3429000"/>
            <a:ext cx="5036096" cy="1652791"/>
          </a:xfrm>
          <a:prstGeom prst="rect">
            <a:avLst/>
          </a:prstGeom>
        </p:spPr>
      </p:pic>
      <p:sp>
        <p:nvSpPr>
          <p:cNvPr id="4" name="Titel 3">
            <a:extLst>
              <a:ext uri="{FF2B5EF4-FFF2-40B4-BE49-F238E27FC236}">
                <a16:creationId xmlns:a16="http://schemas.microsoft.com/office/drawing/2014/main" id="{B35EA537-D720-7240-11C2-2F03AF35E035}"/>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4</a:t>
            </a:r>
          </a:p>
        </p:txBody>
      </p:sp>
      <p:sp>
        <p:nvSpPr>
          <p:cNvPr id="11" name="Textfeld 10">
            <a:extLst>
              <a:ext uri="{FF2B5EF4-FFF2-40B4-BE49-F238E27FC236}">
                <a16:creationId xmlns:a16="http://schemas.microsoft.com/office/drawing/2014/main" id="{4A7F65DE-4C0C-6B11-DD49-45144CD55647}"/>
              </a:ext>
            </a:extLst>
          </p:cNvPr>
          <p:cNvSpPr txBox="1"/>
          <p:nvPr/>
        </p:nvSpPr>
        <p:spPr>
          <a:xfrm>
            <a:off x="2216696" y="2444834"/>
            <a:ext cx="3168352" cy="492443"/>
          </a:xfrm>
          <a:prstGeom prst="rect">
            <a:avLst/>
          </a:prstGeom>
          <a:solidFill>
            <a:schemeClr val="bg1"/>
          </a:solidFill>
        </p:spPr>
        <p:txBody>
          <a:bodyPr wrap="square" rtlCol="0">
            <a:spAutoFit/>
          </a:bodyPr>
          <a:lstStyle/>
          <a:p>
            <a:r>
              <a:rPr lang="de-DE" sz="1300" dirty="0">
                <a:latin typeface="Arial" panose="020B0604020202020204" pitchFamily="34" charset="0"/>
                <a:cs typeface="Arial" panose="020B0604020202020204" pitchFamily="34" charset="0"/>
              </a:rPr>
              <a:t>Die relativen Häufigkeiten können auch als Bruch angegeben werden.</a:t>
            </a:r>
          </a:p>
        </p:txBody>
      </p:sp>
    </p:spTree>
    <p:extLst>
      <p:ext uri="{BB962C8B-B14F-4D97-AF65-F5344CB8AC3E}">
        <p14:creationId xmlns:p14="http://schemas.microsoft.com/office/powerpoint/2010/main" val="28486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97300943-85C4-12AE-8501-E47DB871E914}"/>
                  </a:ext>
                </a:extLst>
              </p:cNvPr>
              <p:cNvSpPr>
                <a:spLocks noGrp="1"/>
              </p:cNvSpPr>
              <p:nvPr>
                <p:ph idx="1"/>
              </p:nvPr>
            </p:nvSpPr>
            <p:spPr>
              <a:xfrm>
                <a:off x="64289" y="1053501"/>
                <a:ext cx="9203968" cy="5174278"/>
              </a:xfrm>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Calibri" panose="020F0502020204030204" pitchFamily="34" charset="0"/>
                    <a:ea typeface="Calibri" panose="020F0502020204030204" pitchFamily="34" charset="0"/>
                    <a:cs typeface="Times New Roman" panose="02020603050405020304" pitchFamily="18" charset="0"/>
                  </a:rPr>
                  <a:t>Die Wahrscheinlichkeit, dass es am Samstag regnet liegt bei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 für Sonntag bei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100</m:t>
                        </m:r>
                      </m:den>
                    </m:f>
                    <m:r>
                      <a:rPr lang="de-DE" sz="1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a) Berechnen Sie, wie wahrscheinlich es ist, dass es an beiden Tagen regnet.</a:t>
                </a:r>
              </a:p>
              <a:p>
                <a:pPr marL="0" lvl="0">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b) Berechnen Sie, wie wahrscheinlich es ist, dass es an beiden Tagen trocken bleibt..</a:t>
                </a:r>
              </a:p>
              <a:p>
                <a:pPr marL="0" lvl="0">
                  <a:tabLst>
                    <a:tab pos="457200" algn="l"/>
                  </a:tabLst>
                </a:pPr>
                <a:r>
                  <a:rPr lang="de-DE" sz="1600" dirty="0">
                    <a:effectLst/>
                    <a:latin typeface="Calibri" panose="020F0502020204030204" pitchFamily="34" charset="0"/>
                    <a:ea typeface="Calibri" panose="020F0502020204030204" pitchFamily="34" charset="0"/>
                    <a:cs typeface="Times New Roman" panose="02020603050405020304" pitchFamily="18" charset="0"/>
                  </a:rPr>
                  <a:t>c) Berechnen Sie </a:t>
                </a:r>
                <a:r>
                  <a:rPr lang="de-DE" sz="1600" dirty="0">
                    <a:latin typeface="Calibri" panose="020F0502020204030204" pitchFamily="34" charset="0"/>
                    <a:ea typeface="Calibri" panose="020F0502020204030204" pitchFamily="34" charset="0"/>
                    <a:cs typeface="Times New Roman" panose="02020603050405020304" pitchFamily="18" charset="0"/>
                  </a:rPr>
                  <a:t>wie</a:t>
                </a:r>
                <a:r>
                  <a:rPr lang="de-DE" sz="1600" dirty="0">
                    <a:effectLst/>
                    <a:latin typeface="Calibri" panose="020F0502020204030204" pitchFamily="34" charset="0"/>
                    <a:ea typeface="Calibri" panose="020F0502020204030204" pitchFamily="34" charset="0"/>
                    <a:cs typeface="Times New Roman" panose="02020603050405020304" pitchFamily="18" charset="0"/>
                  </a:rPr>
                  <a:t> wahrscheinlich es ist, dass es Samstag regnet und Sonntag nicht regnet.</a:t>
                </a: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2014 X A5]</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Calibri" panose="020F0502020204030204" pitchFamily="34" charset="0"/>
                    <a:ea typeface="Calibri" panose="020F0502020204030204" pitchFamily="34" charset="0"/>
                    <a:cs typeface="Times New Roman" panose="02020603050405020304" pitchFamily="18" charset="0"/>
                  </a:rPr>
                  <a:t>Pauls Vater hat für den Kindergeburtstag ein Glücksrad aufgebaut (siehe Abbildung).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Für eine Spielrunde wird das Rad zweimal hintereinander gedreht. Jedes Feld auf dem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Glücksrad hat die gleiche Wahrscheinlichkeit. Berechnen Sie die Wahrscheinlichkeit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dafür, dass in einer Spielrunde zuerst eine „1“ und dann eine „2“ gedreht werden.</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b="1" dirty="0">
                  <a:latin typeface="Calibri" panose="020F0502020204030204" pitchFamily="34" charset="0"/>
                  <a:ea typeface="Calibri" panose="020F0502020204030204" pitchFamily="34" charset="0"/>
                  <a:cs typeface="Times New Roman" panose="02020603050405020304" pitchFamily="18" charset="0"/>
                </a:endParaRPr>
              </a:p>
              <a:p>
                <a:r>
                  <a:rPr lang="de-DE" sz="1600" b="1" dirty="0">
                    <a:latin typeface="Calibri" panose="020F0502020204030204" pitchFamily="34" charset="0"/>
                    <a:ea typeface="Calibri" panose="020F0502020204030204" pitchFamily="34" charset="0"/>
                    <a:cs typeface="Times New Roman" panose="02020603050405020304" pitchFamily="18" charset="0"/>
                  </a:rPr>
                  <a:t>Aufgabe 3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2011 N A4]</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Calibri" panose="020F0502020204030204" pitchFamily="34" charset="0"/>
                    <a:ea typeface="Calibri" panose="020F0502020204030204" pitchFamily="34" charset="0"/>
                    <a:cs typeface="Times New Roman" panose="02020603050405020304" pitchFamily="18" charset="0"/>
                  </a:rPr>
                  <a:t>In einem Gefäß befinden sich 30 Kugeln, die sich nur in den Farben unterscheiden. </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dirty="0">
                    <a:effectLst/>
                    <a:latin typeface="Calibri" panose="020F0502020204030204" pitchFamily="34" charset="0"/>
                    <a:ea typeface="Calibri" panose="020F0502020204030204" pitchFamily="34" charset="0"/>
                    <a:cs typeface="Times New Roman" panose="02020603050405020304" pitchFamily="18" charset="0"/>
                  </a:rPr>
                  <a:t>Es sind sieben weiße, zehn rote und dreizehn schwarze Kugeln.</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Berechnen Sie, wie groß die Wahrscheinlichkeit ist, dass bei zweimaligem verdeckten Ziehen ohne Zurücklegen zwei weiße Kugeln gezogen werden.</a:t>
                </a:r>
              </a:p>
            </p:txBody>
          </p:sp>
        </mc:Choice>
        <mc:Fallback xmlns="">
          <p:sp>
            <p:nvSpPr>
              <p:cNvPr id="2" name="Inhaltsplatzhalter 1">
                <a:extLst>
                  <a:ext uri="{FF2B5EF4-FFF2-40B4-BE49-F238E27FC236}">
                    <a16:creationId xmlns:a16="http://schemas.microsoft.com/office/drawing/2014/main" id="{97300943-85C4-12AE-8501-E47DB871E914}"/>
                  </a:ext>
                </a:extLst>
              </p:cNvPr>
              <p:cNvSpPr>
                <a:spLocks noGrp="1" noRot="1" noChangeAspect="1" noMove="1" noResize="1" noEditPoints="1" noAdjustHandles="1" noChangeArrowheads="1" noChangeShapeType="1" noTextEdit="1"/>
              </p:cNvSpPr>
              <p:nvPr>
                <p:ph idx="1"/>
              </p:nvPr>
            </p:nvSpPr>
            <p:spPr>
              <a:xfrm>
                <a:off x="64289" y="1053501"/>
                <a:ext cx="9203968" cy="5174278"/>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097957B4-02BA-4E2F-4746-73BF8D5F192C}"/>
              </a:ext>
            </a:extLst>
          </p:cNvPr>
          <p:cNvSpPr>
            <a:spLocks noGrp="1"/>
          </p:cNvSpPr>
          <p:nvPr>
            <p:ph type="title"/>
          </p:nvPr>
        </p:nvSpPr>
        <p:spPr/>
        <p:txBody>
          <a:bodyPr/>
          <a:lstStyle/>
          <a:p>
            <a:r>
              <a:rPr lang="de-DE" dirty="0"/>
              <a:t>Pfadregel I</a:t>
            </a:r>
          </a:p>
        </p:txBody>
      </p:sp>
      <p:pic>
        <p:nvPicPr>
          <p:cNvPr id="7" name="Grafik 6" descr="Ein Bild, das Kreis, Reihe, Diagramm, Uhr enthält.&#10;&#10;Automatisch generierte Beschreibung">
            <a:extLst>
              <a:ext uri="{FF2B5EF4-FFF2-40B4-BE49-F238E27FC236}">
                <a16:creationId xmlns:a16="http://schemas.microsoft.com/office/drawing/2014/main" id="{BA465914-B015-6C12-27F1-EE172BDE2161}"/>
              </a:ext>
            </a:extLst>
          </p:cNvPr>
          <p:cNvPicPr>
            <a:picLocks noChangeAspect="1"/>
          </p:cNvPicPr>
          <p:nvPr/>
        </p:nvPicPr>
        <p:blipFill rotWithShape="1">
          <a:blip r:embed="rId3">
            <a:extLst>
              <a:ext uri="{28A0092B-C50C-407E-A947-70E740481C1C}">
                <a14:useLocalDpi xmlns:a14="http://schemas.microsoft.com/office/drawing/2010/main" val="0"/>
              </a:ext>
            </a:extLst>
          </a:blip>
          <a:srcRect t="6957"/>
          <a:stretch/>
        </p:blipFill>
        <p:spPr>
          <a:xfrm>
            <a:off x="7393018" y="2814011"/>
            <a:ext cx="1828800" cy="1926084"/>
          </a:xfrm>
          <a:prstGeom prst="rect">
            <a:avLst/>
          </a:prstGeom>
        </p:spPr>
      </p:pic>
      <p:sp>
        <p:nvSpPr>
          <p:cNvPr id="8" name="Fußzeilenplatzhalter 5">
            <a:extLst>
              <a:ext uri="{FF2B5EF4-FFF2-40B4-BE49-F238E27FC236}">
                <a16:creationId xmlns:a16="http://schemas.microsoft.com/office/drawing/2014/main" id="{F3DE26D6-DEE9-C460-1A5C-0377B9AFDD4F}"/>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E53C789A-E50B-242E-DE9D-F74415603057}"/>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5</a:t>
            </a:r>
          </a:p>
        </p:txBody>
      </p:sp>
      <p:grpSp>
        <p:nvGrpSpPr>
          <p:cNvPr id="3" name="Knopf3">
            <a:extLst>
              <a:ext uri="{FF2B5EF4-FFF2-40B4-BE49-F238E27FC236}">
                <a16:creationId xmlns:a16="http://schemas.microsoft.com/office/drawing/2014/main" id="{A94636B5-2E61-56CE-DB50-68018F31419F}"/>
              </a:ext>
            </a:extLst>
          </p:cNvPr>
          <p:cNvGrpSpPr/>
          <p:nvPr/>
        </p:nvGrpSpPr>
        <p:grpSpPr>
          <a:xfrm>
            <a:off x="9380848" y="2310011"/>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A0C1DF2A-77E0-C1BC-5070-1F2FE1AC65F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Ellipse 22">
              <a:extLst>
                <a:ext uri="{FF2B5EF4-FFF2-40B4-BE49-F238E27FC236}">
                  <a16:creationId xmlns:a16="http://schemas.microsoft.com/office/drawing/2014/main" id="{CC2002B8-3BAD-B152-B806-9C284FDC7B7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5" name="Knopf1">
            <a:extLst>
              <a:ext uri="{FF2B5EF4-FFF2-40B4-BE49-F238E27FC236}">
                <a16:creationId xmlns:a16="http://schemas.microsoft.com/office/drawing/2014/main" id="{4D109453-6DB1-5621-4FA9-54D4AF2A76C6}"/>
              </a:ext>
            </a:extLst>
          </p:cNvPr>
          <p:cNvGrpSpPr/>
          <p:nvPr/>
        </p:nvGrpSpPr>
        <p:grpSpPr>
          <a:xfrm>
            <a:off x="9383011" y="1045049"/>
            <a:ext cx="525690" cy="504000"/>
            <a:chOff x="8550142" y="4941168"/>
            <a:chExt cx="593858" cy="576064"/>
          </a:xfrm>
          <a:solidFill>
            <a:schemeClr val="accent1"/>
          </a:solidFill>
        </p:grpSpPr>
        <p:sp>
          <p:nvSpPr>
            <p:cNvPr id="17" name="Rechteck 16">
              <a:extLst>
                <a:ext uri="{FF2B5EF4-FFF2-40B4-BE49-F238E27FC236}">
                  <a16:creationId xmlns:a16="http://schemas.microsoft.com/office/drawing/2014/main" id="{1EBCEF4D-6623-C7A8-29C5-2F02424677B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Ellipse 28">
              <a:extLst>
                <a:ext uri="{FF2B5EF4-FFF2-40B4-BE49-F238E27FC236}">
                  <a16:creationId xmlns:a16="http://schemas.microsoft.com/office/drawing/2014/main" id="{D92248E7-CB4A-9DB7-FCCC-F0A4C8978E5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9" name="Hilfe 1 Grafik">
            <a:extLst>
              <a:ext uri="{FF2B5EF4-FFF2-40B4-BE49-F238E27FC236}">
                <a16:creationId xmlns:a16="http://schemas.microsoft.com/office/drawing/2014/main" id="{ADD62014-33BC-35D2-60EB-0E4FB61EF8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88292" y="772199"/>
            <a:ext cx="7876974" cy="4448323"/>
          </a:xfrm>
          <a:prstGeom prst="rect">
            <a:avLst/>
          </a:prstGeom>
          <a:effectLst>
            <a:glow rad="190500">
              <a:schemeClr val="accent1">
                <a:lumMod val="20000"/>
                <a:lumOff val="80000"/>
                <a:alpha val="85000"/>
              </a:schemeClr>
            </a:glow>
            <a:softEdge rad="0"/>
          </a:effectLst>
        </p:spPr>
      </p:pic>
      <p:pic>
        <p:nvPicPr>
          <p:cNvPr id="11" name="Hilfe 3 Grafik">
            <a:extLst>
              <a:ext uri="{FF2B5EF4-FFF2-40B4-BE49-F238E27FC236}">
                <a16:creationId xmlns:a16="http://schemas.microsoft.com/office/drawing/2014/main" id="{7346B1E6-E3AE-1959-1423-7EDA2BF0F9F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5568" y="1108999"/>
            <a:ext cx="7927040" cy="4487488"/>
          </a:xfrm>
          <a:prstGeom prst="rect">
            <a:avLst/>
          </a:prstGeom>
          <a:effectLst>
            <a:glow rad="190500">
              <a:schemeClr val="accent1">
                <a:lumMod val="20000"/>
                <a:lumOff val="80000"/>
                <a:alpha val="85000"/>
              </a:schemeClr>
            </a:glow>
          </a:effectLst>
        </p:spPr>
      </p:pic>
      <p:grpSp>
        <p:nvGrpSpPr>
          <p:cNvPr id="16" name="Knopf4">
            <a:extLst>
              <a:ext uri="{FF2B5EF4-FFF2-40B4-BE49-F238E27FC236}">
                <a16:creationId xmlns:a16="http://schemas.microsoft.com/office/drawing/2014/main" id="{2D3D35CF-EA20-B82A-3623-716195D3B244}"/>
              </a:ext>
            </a:extLst>
          </p:cNvPr>
          <p:cNvGrpSpPr/>
          <p:nvPr/>
        </p:nvGrpSpPr>
        <p:grpSpPr>
          <a:xfrm>
            <a:off x="9383011" y="2942492"/>
            <a:ext cx="525690" cy="504000"/>
            <a:chOff x="8550142" y="4941168"/>
            <a:chExt cx="593858" cy="576064"/>
          </a:xfrm>
          <a:solidFill>
            <a:schemeClr val="accent1"/>
          </a:solidFill>
        </p:grpSpPr>
        <p:sp>
          <p:nvSpPr>
            <p:cNvPr id="21" name="Rechteck 20">
              <a:extLst>
                <a:ext uri="{FF2B5EF4-FFF2-40B4-BE49-F238E27FC236}">
                  <a16:creationId xmlns:a16="http://schemas.microsoft.com/office/drawing/2014/main" id="{79E6C713-FD49-EF78-D6C1-6FF13DCF4E4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Ellipse 19">
              <a:extLst>
                <a:ext uri="{FF2B5EF4-FFF2-40B4-BE49-F238E27FC236}">
                  <a16:creationId xmlns:a16="http://schemas.microsoft.com/office/drawing/2014/main" id="{BFA8392D-906F-2319-FCAB-AE46A13B1FE4}"/>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3" name="Hilfe 4 Grafik">
            <a:extLst>
              <a:ext uri="{FF2B5EF4-FFF2-40B4-BE49-F238E27FC236}">
                <a16:creationId xmlns:a16="http://schemas.microsoft.com/office/drawing/2014/main" id="{33D431FF-2098-79FF-C05A-CEDE9E0652D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1284915"/>
            <a:ext cx="7905986" cy="449203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4142002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0256E-6 1.11111E-6 L -0.88093 1.11111E-6 " pathEditMode="relative" rAng="0" ptsTypes="AA">
                                      <p:cBhvr>
                                        <p:cTn id="6" dur="2000" fill="hold"/>
                                        <p:tgtEl>
                                          <p:spTgt spid="1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111E-6 L 4.10256E-6 1.11111E-6 " pathEditMode="relative" rAng="0" ptsTypes="AA">
                                      <p:cBhvr>
                                        <p:cTn id="10" dur="2000" fill="hold"/>
                                        <p:tgtEl>
                                          <p:spTgt spid="11"/>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4.81481E-6 L -0.88093 -4.81481E-6 " pathEditMode="relative" rAng="0" ptsTypes="AA">
                                      <p:cBhvr>
                                        <p:cTn id="15" dur="2000" fill="hold"/>
                                        <p:tgtEl>
                                          <p:spTgt spid="23"/>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81481E-6 L -4.35897E-6 -4.81481E-6 " pathEditMode="relative" rAng="0" ptsTypes="AA">
                                      <p:cBhvr>
                                        <p:cTn id="19" dur="2000" fill="hold"/>
                                        <p:tgtEl>
                                          <p:spTgt spid="23"/>
                                        </p:tgtEl>
                                        <p:attrNameLst>
                                          <p:attrName>ppt_x</p:attrName>
                                          <p:attrName>ppt_y</p:attrName>
                                        </p:attrNameLst>
                                      </p:cBhvr>
                                      <p:rCtr x="44038" y="0"/>
                                    </p:animMotion>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4.35897E-6 4.44444E-6 L -0.88093 4.44444E-6 " pathEditMode="relative" rAng="0" ptsTypes="AA">
                                      <p:cBhvr>
                                        <p:cTn id="24" dur="2000" fill="hold"/>
                                        <p:tgtEl>
                                          <p:spTgt spid="19"/>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4.44444E-6 L 4.35897E-6 4.44444E-6 " pathEditMode="relative" rAng="0" ptsTypes="AA">
                                      <p:cBhvr>
                                        <p:cTn id="28" dur="2000" fill="hold"/>
                                        <p:tgtEl>
                                          <p:spTgt spid="19"/>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79DB831-1CE8-CA1C-DD46-CCD298DE4037}"/>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a:t>
                </a:r>
              </a:p>
              <a:p>
                <a:pPr marL="346075" indent="-342900">
                  <a:buAutoNum type="alphaLcParenR"/>
                </a:pPr>
                <a14:m>
                  <m:oMath xmlns:m="http://schemas.openxmlformats.org/officeDocument/2006/math">
                    <m:r>
                      <m:rPr>
                        <m:sty m:val="p"/>
                      </m:rPr>
                      <a:rPr lang="de-DE" sz="1600" b="0" i="0" smtClean="0">
                        <a:effectLst/>
                        <a:latin typeface="Cambria Math" panose="02040503050406030204" pitchFamily="18" charset="0"/>
                        <a:cs typeface="Times New Roman" panose="02020603050405020304" pitchFamily="18" charset="0"/>
                      </a:rPr>
                      <m:t>P</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𝑟𝑟</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55</m:t>
                        </m:r>
                      </m:num>
                      <m:den>
                        <m:r>
                          <a:rPr lang="de-DE" sz="1600" b="0" i="1" smtClean="0">
                            <a:effectLst/>
                            <a:latin typeface="Cambria Math" panose="02040503050406030204" pitchFamily="18" charset="0"/>
                            <a:cs typeface="Times New Roman" panose="02020603050405020304" pitchFamily="18" charset="0"/>
                          </a:rPr>
                          <m:t>100</m:t>
                        </m:r>
                      </m:den>
                    </m:f>
                    <m:r>
                      <a:rPr lang="de-DE"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de-DE" sz="1600" i="1">
                            <a:latin typeface="Cambria Math" panose="02040503050406030204" pitchFamily="18" charset="0"/>
                            <a:cs typeface="Times New Roman" panose="02020603050405020304" pitchFamily="18" charset="0"/>
                          </a:rPr>
                        </m:ctrlPr>
                      </m:fPr>
                      <m:num>
                        <m:r>
                          <a:rPr lang="de-DE" sz="1600" b="0" i="1" smtClean="0">
                            <a:latin typeface="Cambria Math" panose="02040503050406030204" pitchFamily="18" charset="0"/>
                            <a:cs typeface="Times New Roman" panose="02020603050405020304" pitchFamily="18" charset="0"/>
                          </a:rPr>
                          <m:t>7</m:t>
                        </m:r>
                        <m:r>
                          <a:rPr lang="de-DE" sz="1600" i="1">
                            <a:latin typeface="Cambria Math" panose="02040503050406030204" pitchFamily="18" charset="0"/>
                            <a:cs typeface="Times New Roman" panose="02020603050405020304" pitchFamily="18" charset="0"/>
                          </a:rPr>
                          <m:t>5</m:t>
                        </m:r>
                      </m:num>
                      <m:den>
                        <m:r>
                          <a:rPr lang="de-DE" sz="1600" i="1">
                            <a:latin typeface="Cambria Math" panose="02040503050406030204" pitchFamily="18" charset="0"/>
                            <a:cs typeface="Times New Roman" panose="02020603050405020304" pitchFamily="18" charset="0"/>
                          </a:rPr>
                          <m:t>100</m:t>
                        </m:r>
                      </m:den>
                    </m:f>
                    <m:r>
                      <a:rPr lang="de-DE" sz="1600" b="0" i="1" smtClean="0">
                        <a:latin typeface="Cambria Math" panose="02040503050406030204" pitchFamily="18" charset="0"/>
                        <a:cs typeface="Times New Roman" panose="02020603050405020304" pitchFamily="18" charset="0"/>
                      </a:rPr>
                      <m:t>=0,55</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latin typeface="Cambria Math" panose="02040503050406030204" pitchFamily="18" charset="0"/>
                        <a:ea typeface="Cambria Math" panose="02040503050406030204" pitchFamily="18" charset="0"/>
                        <a:cs typeface="Times New Roman" panose="02020603050405020304" pitchFamily="18" charset="0"/>
                      </a:rPr>
                      <m:t>0,75=0,4125</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effectLst/>
                        <a:latin typeface="Cambria Math" panose="02040503050406030204" pitchFamily="18" charset="0"/>
                        <a:cs typeface="Times New Roman" panose="02020603050405020304" pitchFamily="18" charset="0"/>
                      </a:rPr>
                      <m:t>41 %</m:t>
                    </m:r>
                  </m:oMath>
                </a14:m>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6075" indent="-342900">
                  <a:buFont typeface="Arial" pitchFamily="34" charset="0"/>
                  <a:buAutoNum type="alphaLcParenR"/>
                </a:pPr>
                <a14:m>
                  <m:oMath xmlns:m="http://schemas.openxmlformats.org/officeDocument/2006/math">
                    <m:r>
                      <m:rPr>
                        <m:sty m:val="p"/>
                      </m:rPr>
                      <a:rPr lang="de-DE" sz="1600" b="0" i="0" smtClean="0">
                        <a:effectLst/>
                        <a:latin typeface="Cambria Math" panose="02040503050406030204" pitchFamily="18" charset="0"/>
                        <a:cs typeface="Times New Roman" panose="02020603050405020304" pitchFamily="18" charset="0"/>
                      </a:rPr>
                      <m:t>P</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𝑡𝑡</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45</m:t>
                        </m:r>
                      </m:num>
                      <m:den>
                        <m:r>
                          <a:rPr lang="de-DE" sz="1600" b="0" i="1" smtClean="0">
                            <a:effectLst/>
                            <a:latin typeface="Cambria Math" panose="02040503050406030204" pitchFamily="18" charset="0"/>
                            <a:cs typeface="Times New Roman" panose="02020603050405020304" pitchFamily="18" charset="0"/>
                          </a:rPr>
                          <m:t>100</m:t>
                        </m:r>
                      </m:den>
                    </m:f>
                    <m:r>
                      <a:rPr lang="de-DE"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de-DE" sz="1600" i="1">
                            <a:latin typeface="Cambria Math" panose="02040503050406030204" pitchFamily="18" charset="0"/>
                            <a:cs typeface="Times New Roman" panose="02020603050405020304" pitchFamily="18" charset="0"/>
                          </a:rPr>
                        </m:ctrlPr>
                      </m:fPr>
                      <m:num>
                        <m:r>
                          <a:rPr lang="de-DE" sz="1600" b="0" i="1" smtClean="0">
                            <a:latin typeface="Cambria Math" panose="02040503050406030204" pitchFamily="18" charset="0"/>
                            <a:cs typeface="Times New Roman" panose="02020603050405020304" pitchFamily="18" charset="0"/>
                          </a:rPr>
                          <m:t>2</m:t>
                        </m:r>
                        <m:r>
                          <a:rPr lang="de-DE" sz="1600" i="1">
                            <a:latin typeface="Cambria Math" panose="02040503050406030204" pitchFamily="18" charset="0"/>
                            <a:cs typeface="Times New Roman" panose="02020603050405020304" pitchFamily="18" charset="0"/>
                          </a:rPr>
                          <m:t>5</m:t>
                        </m:r>
                      </m:num>
                      <m:den>
                        <m:r>
                          <a:rPr lang="de-DE" sz="1600" i="1">
                            <a:latin typeface="Cambria Math" panose="02040503050406030204" pitchFamily="18" charset="0"/>
                            <a:cs typeface="Times New Roman" panose="02020603050405020304" pitchFamily="18" charset="0"/>
                          </a:rPr>
                          <m:t>100</m:t>
                        </m:r>
                      </m:den>
                    </m:f>
                    <m:r>
                      <a:rPr lang="de-DE" sz="1600" b="0" i="1" smtClean="0">
                        <a:latin typeface="Cambria Math" panose="02040503050406030204" pitchFamily="18" charset="0"/>
                        <a:cs typeface="Times New Roman" panose="02020603050405020304" pitchFamily="18" charset="0"/>
                      </a:rPr>
                      <m:t>=0,45</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latin typeface="Cambria Math" panose="02040503050406030204" pitchFamily="18" charset="0"/>
                        <a:ea typeface="Cambria Math" panose="02040503050406030204" pitchFamily="18" charset="0"/>
                        <a:cs typeface="Times New Roman" panose="02020603050405020304" pitchFamily="18" charset="0"/>
                      </a:rPr>
                      <m:t>0,25=0,1125</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effectLst/>
                        <a:latin typeface="Cambria Math" panose="02040503050406030204" pitchFamily="18" charset="0"/>
                        <a:cs typeface="Times New Roman" panose="02020603050405020304" pitchFamily="18" charset="0"/>
                      </a:rPr>
                      <m:t>11 %</m:t>
                    </m:r>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pPr marL="346075" indent="-342900">
                  <a:buFont typeface="Arial" pitchFamily="34" charset="0"/>
                  <a:buAutoNum type="alphaLcParenR"/>
                </a:pPr>
                <a:r>
                  <a:rPr lang="de-DE" sz="16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de-DE" sz="1600" b="0" i="0" smtClean="0">
                        <a:effectLst/>
                        <a:latin typeface="Cambria Math" panose="02040503050406030204" pitchFamily="18" charset="0"/>
                        <a:cs typeface="Times New Roman" panose="02020603050405020304" pitchFamily="18" charset="0"/>
                      </a:rPr>
                      <m:t>P</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𝑟𝑡</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55</m:t>
                        </m:r>
                      </m:num>
                      <m:den>
                        <m:r>
                          <a:rPr lang="de-DE" sz="1600" b="0" i="1" smtClean="0">
                            <a:effectLst/>
                            <a:latin typeface="Cambria Math" panose="02040503050406030204" pitchFamily="18" charset="0"/>
                            <a:cs typeface="Times New Roman" panose="02020603050405020304" pitchFamily="18" charset="0"/>
                          </a:rPr>
                          <m:t>100</m:t>
                        </m:r>
                      </m:den>
                    </m:f>
                    <m:r>
                      <a:rPr lang="de-DE"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de-DE" sz="1600" i="1">
                            <a:latin typeface="Cambria Math" panose="02040503050406030204" pitchFamily="18" charset="0"/>
                            <a:cs typeface="Times New Roman" panose="02020603050405020304" pitchFamily="18" charset="0"/>
                          </a:rPr>
                        </m:ctrlPr>
                      </m:fPr>
                      <m:num>
                        <m:r>
                          <a:rPr lang="de-DE" sz="1600" b="0" i="1" smtClean="0">
                            <a:latin typeface="Cambria Math" panose="02040503050406030204" pitchFamily="18" charset="0"/>
                            <a:cs typeface="Times New Roman" panose="02020603050405020304" pitchFamily="18" charset="0"/>
                          </a:rPr>
                          <m:t>2</m:t>
                        </m:r>
                        <m:r>
                          <a:rPr lang="de-DE" sz="1600" i="1">
                            <a:latin typeface="Cambria Math" panose="02040503050406030204" pitchFamily="18" charset="0"/>
                            <a:cs typeface="Times New Roman" panose="02020603050405020304" pitchFamily="18" charset="0"/>
                          </a:rPr>
                          <m:t>5</m:t>
                        </m:r>
                      </m:num>
                      <m:den>
                        <m:r>
                          <a:rPr lang="de-DE" sz="1600" i="1">
                            <a:latin typeface="Cambria Math" panose="02040503050406030204" pitchFamily="18" charset="0"/>
                            <a:cs typeface="Times New Roman" panose="02020603050405020304" pitchFamily="18" charset="0"/>
                          </a:rPr>
                          <m:t>100</m:t>
                        </m:r>
                      </m:den>
                    </m:f>
                    <m:r>
                      <a:rPr lang="de-DE" sz="1600" b="0" i="1" smtClean="0">
                        <a:latin typeface="Cambria Math" panose="02040503050406030204" pitchFamily="18" charset="0"/>
                        <a:cs typeface="Times New Roman" panose="02020603050405020304" pitchFamily="18" charset="0"/>
                      </a:rPr>
                      <m:t>=0,55</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latin typeface="Cambria Math" panose="02040503050406030204" pitchFamily="18" charset="0"/>
                        <a:ea typeface="Cambria Math" panose="02040503050406030204" pitchFamily="18" charset="0"/>
                        <a:cs typeface="Times New Roman" panose="02020603050405020304" pitchFamily="18" charset="0"/>
                      </a:rPr>
                      <m:t>0,25=0,1375</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effectLst/>
                        <a:latin typeface="Cambria Math" panose="02040503050406030204" pitchFamily="18" charset="0"/>
                        <a:cs typeface="Times New Roman" panose="02020603050405020304" pitchFamily="18" charset="0"/>
                      </a:rPr>
                      <m:t>14 %</m:t>
                    </m:r>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b="1" dirty="0">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2014 X A5]</a:t>
                </a: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500" dirty="0">
                  <a:latin typeface="Calibri" panose="020F0502020204030204" pitchFamily="34" charset="0"/>
                  <a:ea typeface="Calibri" panose="020F0502020204030204" pitchFamily="34" charset="0"/>
                  <a:cs typeface="Times New Roman" panose="02020603050405020304" pitchFamily="18" charset="0"/>
                </a:endParaRPr>
              </a:p>
              <a:p>
                <a:r>
                  <a:rPr lang="de-DE" sz="1600" b="1" dirty="0">
                    <a:latin typeface="Calibri" panose="020F0502020204030204" pitchFamily="34" charset="0"/>
                    <a:ea typeface="Calibri" panose="020F0502020204030204" pitchFamily="34" charset="0"/>
                    <a:cs typeface="Times New Roman" panose="02020603050405020304" pitchFamily="18" charset="0"/>
                  </a:rPr>
                  <a:t>Aufgabe 3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2011 N A4]</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p>
            </p:txBody>
          </p:sp>
        </mc:Choice>
        <mc:Fallback xmlns="">
          <p:sp>
            <p:nvSpPr>
              <p:cNvPr id="2" name="Inhaltsplatzhalter 1">
                <a:extLst>
                  <a:ext uri="{FF2B5EF4-FFF2-40B4-BE49-F238E27FC236}">
                    <a16:creationId xmlns:a16="http://schemas.microsoft.com/office/drawing/2014/main" id="{379DB831-1CE8-CA1C-DD46-CCD298DE403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DFBFC775-5A4A-FDD5-56B4-5C16A8BA8F6F}"/>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pic>
        <p:nvPicPr>
          <p:cNvPr id="4" name="Grafik 3">
            <a:extLst>
              <a:ext uri="{FF2B5EF4-FFF2-40B4-BE49-F238E27FC236}">
                <a16:creationId xmlns:a16="http://schemas.microsoft.com/office/drawing/2014/main" id="{3463603A-FC3F-0700-394E-33E57949A221}"/>
              </a:ext>
            </a:extLst>
          </p:cNvPr>
          <p:cNvPicPr>
            <a:picLocks noChangeAspect="1"/>
          </p:cNvPicPr>
          <p:nvPr/>
        </p:nvPicPr>
        <p:blipFill>
          <a:blip r:embed="rId3"/>
          <a:stretch>
            <a:fillRect/>
          </a:stretch>
        </p:blipFill>
        <p:spPr>
          <a:xfrm>
            <a:off x="5169024" y="1102419"/>
            <a:ext cx="2808312" cy="2398589"/>
          </a:xfrm>
          <a:prstGeom prst="rect">
            <a:avLst/>
          </a:prstGeom>
        </p:spPr>
      </p:pic>
      <p:pic>
        <p:nvPicPr>
          <p:cNvPr id="7" name="Grafik 6" descr="Ein Bild, das Text, Screenshot, Schrift, Reihe enthält.&#10;&#10;Automatisch generierte Beschreibung">
            <a:extLst>
              <a:ext uri="{FF2B5EF4-FFF2-40B4-BE49-F238E27FC236}">
                <a16:creationId xmlns:a16="http://schemas.microsoft.com/office/drawing/2014/main" id="{9B61A896-144A-8B2C-53FB-1C27FC95453C}"/>
              </a:ext>
            </a:extLst>
          </p:cNvPr>
          <p:cNvPicPr>
            <a:picLocks noChangeAspect="1"/>
          </p:cNvPicPr>
          <p:nvPr/>
        </p:nvPicPr>
        <p:blipFill rotWithShape="1">
          <a:blip r:embed="rId4">
            <a:extLst>
              <a:ext uri="{28A0092B-C50C-407E-A947-70E740481C1C}">
                <a14:useLocalDpi xmlns:a14="http://schemas.microsoft.com/office/drawing/2010/main" val="0"/>
              </a:ext>
            </a:extLst>
          </a:blip>
          <a:srcRect t="27777" r="6729" b="30556"/>
          <a:stretch/>
        </p:blipFill>
        <p:spPr>
          <a:xfrm>
            <a:off x="157787" y="3248980"/>
            <a:ext cx="4363165" cy="540060"/>
          </a:xfrm>
          <a:prstGeom prst="rect">
            <a:avLst/>
          </a:prstGeom>
        </p:spPr>
      </p:pic>
      <p:pic>
        <p:nvPicPr>
          <p:cNvPr id="9" name="Grafik 8" descr="Ein Bild, das Text, Screenshot, Quittung, Schrift enthält.&#10;&#10;Automatisch generierte Beschreibung">
            <a:extLst>
              <a:ext uri="{FF2B5EF4-FFF2-40B4-BE49-F238E27FC236}">
                <a16:creationId xmlns:a16="http://schemas.microsoft.com/office/drawing/2014/main" id="{5C638CC5-995C-E963-DE0A-82D254D05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787" y="4293096"/>
            <a:ext cx="4540396" cy="1663871"/>
          </a:xfrm>
          <a:prstGeom prst="rect">
            <a:avLst/>
          </a:prstGeom>
        </p:spPr>
      </p:pic>
      <p:sp>
        <p:nvSpPr>
          <p:cNvPr id="6" name="Titel 3">
            <a:extLst>
              <a:ext uri="{FF2B5EF4-FFF2-40B4-BE49-F238E27FC236}">
                <a16:creationId xmlns:a16="http://schemas.microsoft.com/office/drawing/2014/main" id="{3624D1B6-5527-7C30-87C8-A5D8350999F8}"/>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5</a:t>
            </a:r>
          </a:p>
        </p:txBody>
      </p:sp>
    </p:spTree>
    <p:extLst>
      <p:ext uri="{BB962C8B-B14F-4D97-AF65-F5344CB8AC3E}">
        <p14:creationId xmlns:p14="http://schemas.microsoft.com/office/powerpoint/2010/main" val="215789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7300943-85C4-12AE-8501-E47DB871E914}"/>
              </a:ext>
            </a:extLst>
          </p:cNvPr>
          <p:cNvSpPr>
            <a:spLocks noGrp="1"/>
          </p:cNvSpPr>
          <p:nvPr>
            <p:ph idx="1"/>
          </p:nvPr>
        </p:nvSpPr>
        <p:spPr>
          <a:xfrm>
            <a:off x="64289" y="1053501"/>
            <a:ext cx="9203968" cy="5174278"/>
          </a:xfrm>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2010 N A4]</a:t>
            </a:r>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Calibri" panose="020F0502020204030204" pitchFamily="34" charset="0"/>
                <a:ea typeface="Calibri" panose="020F0502020204030204" pitchFamily="34" charset="0"/>
                <a:cs typeface="Times New Roman" panose="02020603050405020304" pitchFamily="18" charset="0"/>
              </a:rPr>
              <a:t>Berechnen Sie, wie groß die Wahrscheinlichkeit dafür ist, dass bei zweimaligem verdeckten Ziehen ohne Zurücklegen aus einem Kartenspiel mit 32 Karten mit 4 „Farben“ (Karo, Herz, Pik und Kreuz) zwei Bilder (Bube, Dame oder König) gezogen werden.</a:t>
            </a: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[MSA 2009 A8]</a:t>
            </a:r>
            <a:r>
              <a:rPr lang="de-DE" sz="1600" b="1"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latin typeface="Calibri" panose="020F0502020204030204" pitchFamily="34" charset="0"/>
                <a:cs typeface="Calibri" panose="020F0502020204030204" pitchFamily="34" charset="0"/>
              </a:rPr>
              <a:t>Eine Packung mit zwölf Schokoladentäfelchen enthält fünf Täfelchen mit Marzipanfüllung (M) und sieben Täfelchen Vollmilchschokolade (V). Zwei Schülerinnen nehmen, ohne hinzusehen, nacheinander je ein Täfelchen aus der Packung.</a:t>
            </a:r>
          </a:p>
          <a:p>
            <a:r>
              <a:rPr lang="de-DE" sz="1600" dirty="0">
                <a:latin typeface="Calibri" panose="020F0502020204030204" pitchFamily="34" charset="0"/>
                <a:cs typeface="Calibri" panose="020F0502020204030204" pitchFamily="34" charset="0"/>
              </a:rPr>
              <a:t>a) Zeichnen Sie dafür ein Baumdiagramm. Tragen Sie die Ereignisse (M, V) und die </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zugehörigen Wahrscheinlichkeiten ein.</a:t>
            </a:r>
          </a:p>
          <a:p>
            <a:r>
              <a:rPr lang="de-DE" sz="1600" dirty="0">
                <a:latin typeface="Calibri" panose="020F0502020204030204" pitchFamily="34" charset="0"/>
                <a:cs typeface="Calibri" panose="020F0502020204030204" pitchFamily="34" charset="0"/>
              </a:rPr>
              <a:t>b) Berechnen Sie die Wahrscheinlichkeit, dass beide Schülerinnen ein Täfelchen mit </a:t>
            </a: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Marzipanfüllung (M) ziehen.</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097957B4-02BA-4E2F-4746-73BF8D5F192C}"/>
              </a:ext>
            </a:extLst>
          </p:cNvPr>
          <p:cNvSpPr>
            <a:spLocks noGrp="1"/>
          </p:cNvSpPr>
          <p:nvPr>
            <p:ph type="title"/>
          </p:nvPr>
        </p:nvSpPr>
        <p:spPr/>
        <p:txBody>
          <a:bodyPr/>
          <a:lstStyle/>
          <a:p>
            <a:r>
              <a:rPr lang="de-DE" dirty="0"/>
              <a:t>Pfadregel II</a:t>
            </a:r>
          </a:p>
        </p:txBody>
      </p:sp>
      <p:sp>
        <p:nvSpPr>
          <p:cNvPr id="7" name="Fußzeilenplatzhalter 5">
            <a:extLst>
              <a:ext uri="{FF2B5EF4-FFF2-40B4-BE49-F238E27FC236}">
                <a16:creationId xmlns:a16="http://schemas.microsoft.com/office/drawing/2014/main" id="{57D73893-D6A4-8CB3-9030-014772279A07}"/>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94B07376-5804-2EEA-A225-C6D369530D00}"/>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6</a:t>
            </a:r>
          </a:p>
        </p:txBody>
      </p:sp>
      <p:grpSp>
        <p:nvGrpSpPr>
          <p:cNvPr id="15" name="Knopf4">
            <a:extLst>
              <a:ext uri="{FF2B5EF4-FFF2-40B4-BE49-F238E27FC236}">
                <a16:creationId xmlns:a16="http://schemas.microsoft.com/office/drawing/2014/main" id="{92DDA157-A77E-D126-5158-8B8E258744BC}"/>
              </a:ext>
            </a:extLst>
          </p:cNvPr>
          <p:cNvGrpSpPr/>
          <p:nvPr/>
        </p:nvGrpSpPr>
        <p:grpSpPr>
          <a:xfrm>
            <a:off x="9383011" y="2942492"/>
            <a:ext cx="525690" cy="504000"/>
            <a:chOff x="8550142" y="4941168"/>
            <a:chExt cx="593858" cy="576064"/>
          </a:xfrm>
          <a:solidFill>
            <a:schemeClr val="accent1"/>
          </a:solidFill>
        </p:grpSpPr>
        <p:sp>
          <p:nvSpPr>
            <p:cNvPr id="16" name="Rechteck 15">
              <a:extLst>
                <a:ext uri="{FF2B5EF4-FFF2-40B4-BE49-F238E27FC236}">
                  <a16:creationId xmlns:a16="http://schemas.microsoft.com/office/drawing/2014/main" id="{9337EFE5-D526-399A-8375-F1139DA8778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lipse 19">
              <a:extLst>
                <a:ext uri="{FF2B5EF4-FFF2-40B4-BE49-F238E27FC236}">
                  <a16:creationId xmlns:a16="http://schemas.microsoft.com/office/drawing/2014/main" id="{B7325BF8-3978-A51C-2CDB-0843706BBD4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Knopf1">
            <a:extLst>
              <a:ext uri="{FF2B5EF4-FFF2-40B4-BE49-F238E27FC236}">
                <a16:creationId xmlns:a16="http://schemas.microsoft.com/office/drawing/2014/main" id="{514DAB54-E4E4-279E-8461-4D85C09B24B4}"/>
              </a:ext>
            </a:extLst>
          </p:cNvPr>
          <p:cNvGrpSpPr/>
          <p:nvPr/>
        </p:nvGrpSpPr>
        <p:grpSpPr>
          <a:xfrm>
            <a:off x="9383011" y="1045049"/>
            <a:ext cx="525690" cy="504000"/>
            <a:chOff x="8550142" y="4941168"/>
            <a:chExt cx="593858" cy="576064"/>
          </a:xfrm>
          <a:solidFill>
            <a:schemeClr val="accent1"/>
          </a:solidFill>
        </p:grpSpPr>
        <p:sp>
          <p:nvSpPr>
            <p:cNvPr id="5" name="Rechteck 4">
              <a:extLst>
                <a:ext uri="{FF2B5EF4-FFF2-40B4-BE49-F238E27FC236}">
                  <a16:creationId xmlns:a16="http://schemas.microsoft.com/office/drawing/2014/main" id="{0E630189-3F33-AEA7-8DAA-ED8222624FE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Ellipse 28">
              <a:extLst>
                <a:ext uri="{FF2B5EF4-FFF2-40B4-BE49-F238E27FC236}">
                  <a16:creationId xmlns:a16="http://schemas.microsoft.com/office/drawing/2014/main" id="{FC433213-D6B0-3825-E198-AF37E1068399}"/>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9" name="Hilfe 1 Grafik">
            <a:extLst>
              <a:ext uri="{FF2B5EF4-FFF2-40B4-BE49-F238E27FC236}">
                <a16:creationId xmlns:a16="http://schemas.microsoft.com/office/drawing/2014/main" id="{09551885-7528-10BF-F510-8DAB4EC3A7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88292" y="772199"/>
            <a:ext cx="7876974" cy="4448323"/>
          </a:xfrm>
          <a:prstGeom prst="rect">
            <a:avLst/>
          </a:prstGeom>
          <a:effectLst>
            <a:glow rad="190500">
              <a:schemeClr val="accent1">
                <a:lumMod val="20000"/>
                <a:lumOff val="80000"/>
                <a:alpha val="85000"/>
              </a:schemeClr>
            </a:glow>
            <a:softEdge rad="0"/>
          </a:effectLst>
        </p:spPr>
      </p:pic>
      <p:pic>
        <p:nvPicPr>
          <p:cNvPr id="22" name="Hilfe 4 Grafik">
            <a:extLst>
              <a:ext uri="{FF2B5EF4-FFF2-40B4-BE49-F238E27FC236}">
                <a16:creationId xmlns:a16="http://schemas.microsoft.com/office/drawing/2014/main" id="{95B1EAA9-F385-012E-5E9F-49A6C54C59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5568" y="1284915"/>
            <a:ext cx="7905986" cy="449203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794509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81481E-6 L -0.88093 -4.81481E-6 " pathEditMode="relative" rAng="0" ptsTypes="AA">
                                      <p:cBhvr>
                                        <p:cTn id="6" dur="2000" fill="hold"/>
                                        <p:tgtEl>
                                          <p:spTgt spid="22"/>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81481E-6 L -4.35897E-6 -4.81481E-6 " pathEditMode="relative" rAng="0" ptsTypes="AA">
                                      <p:cBhvr>
                                        <p:cTn id="10" dur="2000" fill="hold"/>
                                        <p:tgtEl>
                                          <p:spTgt spid="22"/>
                                        </p:tgtEl>
                                        <p:attrNameLst>
                                          <p:attrName>ppt_x</p:attrName>
                                          <p:attrName>ppt_y</p:attrName>
                                        </p:attrNameLst>
                                      </p:cBhvr>
                                      <p:rCtr x="44038" y="0"/>
                                    </p:animMotion>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4.44444E-6 L -0.88093 4.44444E-6 " pathEditMode="relative" rAng="0" ptsTypes="AA">
                                      <p:cBhvr>
                                        <p:cTn id="15" dur="2000" fill="hold"/>
                                        <p:tgtEl>
                                          <p:spTgt spid="9"/>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44444E-6 L 4.35897E-6 4.44444E-6 " pathEditMode="relative" rAng="0" ptsTypes="AA">
                                      <p:cBhvr>
                                        <p:cTn id="19" dur="2000" fill="hold"/>
                                        <p:tgtEl>
                                          <p:spTgt spid="9"/>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63B8315-F081-338A-57F9-536F2119D930}"/>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2010 N A4]	</a:t>
            </a:r>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[MSA 2009 A8]</a:t>
            </a:r>
            <a:r>
              <a:rPr lang="de-DE" sz="1600" b="1"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p>
        </p:txBody>
      </p:sp>
      <p:sp>
        <p:nvSpPr>
          <p:cNvPr id="5" name="Fußzeilenplatzhalter 5">
            <a:extLst>
              <a:ext uri="{FF2B5EF4-FFF2-40B4-BE49-F238E27FC236}">
                <a16:creationId xmlns:a16="http://schemas.microsoft.com/office/drawing/2014/main" id="{3D8798C9-C308-BF83-3AFC-04547505711C}"/>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4" name="Titel 3">
            <a:extLst>
              <a:ext uri="{FF2B5EF4-FFF2-40B4-BE49-F238E27FC236}">
                <a16:creationId xmlns:a16="http://schemas.microsoft.com/office/drawing/2014/main" id="{E22AB998-1141-202D-55E7-6DB5DAE6F92C}"/>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6</a:t>
            </a:r>
          </a:p>
        </p:txBody>
      </p:sp>
      <p:pic>
        <p:nvPicPr>
          <p:cNvPr id="8" name="Grafik 7" descr="Ein Bild, das Text, Schrift, Reihe, weiß enthält.&#10;&#10;Automatisch generierte Beschreibung">
            <a:extLst>
              <a:ext uri="{FF2B5EF4-FFF2-40B4-BE49-F238E27FC236}">
                <a16:creationId xmlns:a16="http://schemas.microsoft.com/office/drawing/2014/main" id="{FA49F3DD-3C63-CF0B-1206-FDBF9A63ED19}"/>
              </a:ext>
            </a:extLst>
          </p:cNvPr>
          <p:cNvPicPr>
            <a:picLocks noChangeAspect="1"/>
          </p:cNvPicPr>
          <p:nvPr/>
        </p:nvPicPr>
        <p:blipFill rotWithShape="1">
          <a:blip r:embed="rId2">
            <a:extLst>
              <a:ext uri="{28A0092B-C50C-407E-A947-70E740481C1C}">
                <a14:useLocalDpi xmlns:a14="http://schemas.microsoft.com/office/drawing/2010/main" val="0"/>
              </a:ext>
            </a:extLst>
          </a:blip>
          <a:srcRect l="49821" t="6065" r="24715"/>
          <a:stretch/>
        </p:blipFill>
        <p:spPr>
          <a:xfrm>
            <a:off x="200472" y="1484784"/>
            <a:ext cx="1656184" cy="1115327"/>
          </a:xfrm>
          <a:prstGeom prst="rect">
            <a:avLst/>
          </a:prstGeom>
        </p:spPr>
      </p:pic>
      <p:pic>
        <p:nvPicPr>
          <p:cNvPr id="10" name="Grafik 9" descr="Ein Bild, das Text, Screenshot, Reihe, Schrift enthält.&#10;&#10;Automatisch generierte Beschreibung">
            <a:extLst>
              <a:ext uri="{FF2B5EF4-FFF2-40B4-BE49-F238E27FC236}">
                <a16:creationId xmlns:a16="http://schemas.microsoft.com/office/drawing/2014/main" id="{120D080F-E731-8C42-D140-9D30EADE4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42" y="1412776"/>
            <a:ext cx="5996214" cy="4573625"/>
          </a:xfrm>
          <a:prstGeom prst="rect">
            <a:avLst/>
          </a:prstGeom>
        </p:spPr>
      </p:pic>
    </p:spTree>
    <p:extLst>
      <p:ext uri="{BB962C8B-B14F-4D97-AF65-F5344CB8AC3E}">
        <p14:creationId xmlns:p14="http://schemas.microsoft.com/office/powerpoint/2010/main" val="321068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B3283969-AA30-C431-3222-DDE1A268091A}"/>
                  </a:ext>
                </a:extLst>
              </p:cNvPr>
              <p:cNvSpPr>
                <a:spLocks noGrp="1"/>
              </p:cNvSpPr>
              <p:nvPr>
                <p:ph idx="1"/>
              </p:nvPr>
            </p:nvSpPr>
            <p:spPr/>
            <p:txBody>
              <a:bodyPr/>
              <a:lstStyle/>
              <a:p>
                <a:pPr marL="0">
                  <a:spcBef>
                    <a:spcPts val="0"/>
                  </a:spcBef>
                </a:pPr>
                <a:r>
                  <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Calibri" panose="020F0502020204030204" pitchFamily="34" charset="0"/>
                  </a:rPr>
                  <a:t>[vgl. MSA 2018 A7]</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0">
                  <a:spcBef>
                    <a:spcPts val="0"/>
                  </a:spcBef>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einer Tüte sind 10 Schrippen und 4 Körnerbrötchen</a:t>
                </a:r>
                <a:r>
                  <a:rPr lang="de-DE" sz="1600" dirty="0">
                    <a:effectLst/>
                    <a:latin typeface="Calibri" panose="020F0502020204030204" pitchFamily="34" charset="0"/>
                    <a:ea typeface="Calibri" panose="020F0502020204030204" pitchFamily="34" charset="0"/>
                    <a:cs typeface="Calibri" panose="020F0502020204030204" pitchFamily="34" charset="0"/>
                  </a:rPr>
                  <a:t> Mariana greift als erste in die Tüte und zieht zwei Körnerbrötchen heraus.</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Oliver sagt: „Die Wahrscheinlichkeit jetzt eine Schrippe zu greifen, beträgt </a:t>
                </a:r>
                <a14:m>
                  <m:oMath xmlns:m="http://schemas.openxmlformats.org/officeDocument/2006/math">
                    <m:f>
                      <m:fPr>
                        <m:ctrlPr>
                          <a:rPr lang="de-DE" sz="1600" i="1" smtClean="0">
                            <a:effectLst/>
                            <a:latin typeface="Cambria Math" panose="02040503050406030204" pitchFamily="18" charset="0"/>
                          </a:rPr>
                        </m:ctrlPr>
                      </m:fPr>
                      <m:num>
                        <m:r>
                          <a:rPr lang="de-DE" sz="1600" b="0" i="1" smtClean="0">
                            <a:effectLst/>
                            <a:latin typeface="Cambria Math" panose="02040503050406030204" pitchFamily="18" charset="0"/>
                          </a:rPr>
                          <m:t>10</m:t>
                        </m:r>
                      </m:num>
                      <m:den>
                        <m:r>
                          <a:rPr lang="de-DE" sz="1600" b="0" i="1" smtClean="0">
                            <a:effectLst/>
                            <a:latin typeface="Cambria Math" panose="02040503050406030204" pitchFamily="18" charset="0"/>
                          </a:rPr>
                          <m:t>14</m:t>
                        </m:r>
                      </m:den>
                    </m:f>
                  </m:oMath>
                </a14:m>
                <a:r>
                  <a:rPr lang="de-DE" sz="1600" dirty="0">
                    <a:effectLst/>
                    <a:latin typeface="Calibri" panose="020F0502020204030204" pitchFamily="34" charset="0"/>
                    <a:ea typeface="Calibri" panose="020F0502020204030204" pitchFamily="34" charset="0"/>
                    <a:cs typeface="Calibri" panose="020F0502020204030204" pitchFamily="34" charset="0"/>
                  </a:rPr>
                  <a:t>.</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Entscheiden Sie, ob Oliver recht hat. Begründen Sie Ihre Entscheidung.</a:t>
                </a:r>
              </a:p>
              <a:p>
                <a:pPr marL="0">
                  <a:spcBef>
                    <a:spcPts val="0"/>
                  </a:spcBef>
                </a:pPr>
                <a:endPar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[MSA 2011 A8]</a:t>
                </a:r>
              </a:p>
              <a:p>
                <a:pPr marL="0">
                  <a:spcBef>
                    <a:spcPts val="0"/>
                  </a:spcBef>
                </a:pPr>
                <a:r>
                  <a:rPr lang="de-DE" sz="1600" dirty="0">
                    <a:effectLst/>
                    <a:latin typeface="Calibri" panose="020F0502020204030204" pitchFamily="34" charset="0"/>
                    <a:ea typeface="Times New Roman" panose="02020603050405020304" pitchFamily="18" charset="0"/>
                    <a:cs typeface="Calibri" panose="020F0502020204030204" pitchFamily="34" charset="0"/>
                  </a:rPr>
                  <a:t>Franz sagt: „Ich hatte lange keine Sechs. Ich bin sicher, dass beim nächsten Wurf eine Sechs dabei ist.“ </a:t>
                </a:r>
                <a:br>
                  <a:rPr lang="de-DE" sz="1600" dirty="0">
                    <a:effectLst/>
                    <a:latin typeface="Calibri" panose="020F0502020204030204" pitchFamily="34" charset="0"/>
                    <a:ea typeface="Times New Roman" panose="02020603050405020304" pitchFamily="18" charset="0"/>
                    <a:cs typeface="Calibri" panose="020F0502020204030204" pitchFamily="34" charset="0"/>
                  </a:rPr>
                </a:br>
                <a:r>
                  <a:rPr lang="de-DE" sz="1600" dirty="0">
                    <a:effectLst/>
                    <a:latin typeface="Calibri" panose="020F0502020204030204" pitchFamily="34" charset="0"/>
                    <a:ea typeface="Times New Roman" panose="02020603050405020304" pitchFamily="18" charset="0"/>
                    <a:cs typeface="Calibri" panose="020F0502020204030204" pitchFamily="34" charset="0"/>
                  </a:rPr>
                  <a:t>Hat Franz Recht? Begründen Sie.</a:t>
                </a:r>
                <a:r>
                  <a:rPr lang="de-DE" sz="1600" dirty="0">
                    <a:effectLst/>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B3283969-AA30-C431-3222-DDE1A268091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62AA7BD2-1CBD-2305-13E4-8E1CBD1D23CE}"/>
              </a:ext>
            </a:extLst>
          </p:cNvPr>
          <p:cNvSpPr>
            <a:spLocks noGrp="1"/>
          </p:cNvSpPr>
          <p:nvPr>
            <p:ph type="title"/>
          </p:nvPr>
        </p:nvSpPr>
        <p:spPr/>
        <p:txBody>
          <a:bodyPr/>
          <a:lstStyle/>
          <a:p>
            <a:r>
              <a:rPr lang="de-DE" dirty="0"/>
              <a:t>Begründungsaufgaben</a:t>
            </a:r>
          </a:p>
        </p:txBody>
      </p:sp>
      <p:sp>
        <p:nvSpPr>
          <p:cNvPr id="7" name="Fußzeilenplatzhalter 5">
            <a:extLst>
              <a:ext uri="{FF2B5EF4-FFF2-40B4-BE49-F238E27FC236}">
                <a16:creationId xmlns:a16="http://schemas.microsoft.com/office/drawing/2014/main" id="{D789A715-5B7E-8058-01BA-DBE7976114ED}"/>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480A9DB9-355F-E70C-DF77-0C8BCD5BDFF9}"/>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7</a:t>
            </a:r>
          </a:p>
        </p:txBody>
      </p:sp>
      <p:grpSp>
        <p:nvGrpSpPr>
          <p:cNvPr id="3" name="Knopf4">
            <a:extLst>
              <a:ext uri="{FF2B5EF4-FFF2-40B4-BE49-F238E27FC236}">
                <a16:creationId xmlns:a16="http://schemas.microsoft.com/office/drawing/2014/main" id="{56F5DE60-E23B-D1F8-9220-60723DA3DA9B}"/>
              </a:ext>
            </a:extLst>
          </p:cNvPr>
          <p:cNvGrpSpPr/>
          <p:nvPr/>
        </p:nvGrpSpPr>
        <p:grpSpPr>
          <a:xfrm>
            <a:off x="9383011" y="2942492"/>
            <a:ext cx="525690" cy="504000"/>
            <a:chOff x="8550142" y="4941168"/>
            <a:chExt cx="593858" cy="576064"/>
          </a:xfrm>
          <a:solidFill>
            <a:schemeClr val="accent1"/>
          </a:solidFill>
        </p:grpSpPr>
        <p:sp>
          <p:nvSpPr>
            <p:cNvPr id="8" name="Rechteck 7">
              <a:extLst>
                <a:ext uri="{FF2B5EF4-FFF2-40B4-BE49-F238E27FC236}">
                  <a16:creationId xmlns:a16="http://schemas.microsoft.com/office/drawing/2014/main" id="{FC1C07D2-1BE2-FA5D-8750-3B9B5351940D}"/>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19">
              <a:extLst>
                <a:ext uri="{FF2B5EF4-FFF2-40B4-BE49-F238E27FC236}">
                  <a16:creationId xmlns:a16="http://schemas.microsoft.com/office/drawing/2014/main" id="{430AA02B-DFA2-4E0A-F3D6-FD1F0F5B105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0" name="Hilfe 4 Grafik">
            <a:extLst>
              <a:ext uri="{FF2B5EF4-FFF2-40B4-BE49-F238E27FC236}">
                <a16:creationId xmlns:a16="http://schemas.microsoft.com/office/drawing/2014/main" id="{713A9990-F443-57AF-E171-589D3A4908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284915"/>
            <a:ext cx="7905986" cy="4492037"/>
          </a:xfrm>
          <a:prstGeom prst="rect">
            <a:avLst/>
          </a:prstGeom>
          <a:effectLst>
            <a:glow rad="190500">
              <a:schemeClr val="accent1">
                <a:lumMod val="20000"/>
                <a:lumOff val="80000"/>
                <a:alpha val="85000"/>
              </a:schemeClr>
            </a:glow>
          </a:effectLst>
        </p:spPr>
      </p:pic>
      <p:grpSp>
        <p:nvGrpSpPr>
          <p:cNvPr id="11" name="Knopf 8">
            <a:extLst>
              <a:ext uri="{FF2B5EF4-FFF2-40B4-BE49-F238E27FC236}">
                <a16:creationId xmlns:a16="http://schemas.microsoft.com/office/drawing/2014/main" id="{B4F120CB-99E6-F8A4-2311-DD0D2F98FA03}"/>
              </a:ext>
            </a:extLst>
          </p:cNvPr>
          <p:cNvGrpSpPr/>
          <p:nvPr/>
        </p:nvGrpSpPr>
        <p:grpSpPr>
          <a:xfrm>
            <a:off x="9381389" y="5472416"/>
            <a:ext cx="513769" cy="504000"/>
            <a:chOff x="9312680" y="5062255"/>
            <a:chExt cx="580391" cy="576064"/>
          </a:xfrm>
          <a:solidFill>
            <a:schemeClr val="accent1"/>
          </a:solidFill>
        </p:grpSpPr>
        <p:sp>
          <p:nvSpPr>
            <p:cNvPr id="12" name="Rechteck 11">
              <a:extLst>
                <a:ext uri="{FF2B5EF4-FFF2-40B4-BE49-F238E27FC236}">
                  <a16:creationId xmlns:a16="http://schemas.microsoft.com/office/drawing/2014/main" id="{8BE20C47-3D33-89CB-B9E2-C7670FC65FE6}"/>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Knop8">
              <a:extLst>
                <a:ext uri="{FF2B5EF4-FFF2-40B4-BE49-F238E27FC236}">
                  <a16:creationId xmlns:a16="http://schemas.microsoft.com/office/drawing/2014/main" id="{6F092777-674C-5603-21A3-5C0EE58EC474}"/>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14" name="Hilfe 8 Grafik">
            <a:extLst>
              <a:ext uri="{FF2B5EF4-FFF2-40B4-BE49-F238E27FC236}">
                <a16:creationId xmlns:a16="http://schemas.microsoft.com/office/drawing/2014/main" id="{0F5E5FC3-AC1F-B1F1-002C-6DFA0AD6672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8291" y="1983441"/>
            <a:ext cx="7952756" cy="4520513"/>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734973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81481E-6 L -0.88093 -4.81481E-6 " pathEditMode="relative" rAng="0" ptsTypes="AA">
                                      <p:cBhvr>
                                        <p:cTn id="6" dur="2000" fill="hold"/>
                                        <p:tgtEl>
                                          <p:spTgt spid="1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81481E-6 L -4.35897E-6 -4.81481E-6 " pathEditMode="relative" rAng="0" ptsTypes="AA">
                                      <p:cBhvr>
                                        <p:cTn id="10" dur="2000" fill="hold"/>
                                        <p:tgtEl>
                                          <p:spTgt spid="10"/>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1.53846E-6 1.11022E-16 L -0.88093 1.11022E-16 " pathEditMode="relative" rAng="0" ptsTypes="AA">
                                      <p:cBhvr>
                                        <p:cTn id="15" dur="2000" fill="hold"/>
                                        <p:tgtEl>
                                          <p:spTgt spid="1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11022E-16 L 1.53846E-6 1.11022E-16 " pathEditMode="relative" rAng="0" ptsTypes="AA">
                                      <p:cBhvr>
                                        <p:cTn id="19"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D3D1B3D5-D62F-065D-C397-1F87B9CA595D}"/>
                  </a:ext>
                </a:extLst>
              </p:cNvPr>
              <p:cNvSpPr>
                <a:spLocks noGrp="1"/>
              </p:cNvSpPr>
              <p:nvPr>
                <p:ph idx="1"/>
              </p:nvPr>
            </p:nvSpPr>
            <p:spPr/>
            <p:txBody>
              <a:bodyPr/>
              <a:lstStyle/>
              <a:p>
                <a:pPr marL="0">
                  <a:spcBef>
                    <a:spcPts val="0"/>
                  </a:spcBef>
                </a:pPr>
                <a:r>
                  <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Calibri" panose="020F0502020204030204" pitchFamily="34" charset="0"/>
                  </a:rPr>
                  <a:t>[vgl. MSA 2018 A7]</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0">
                  <a:spcBef>
                    <a:spcPts val="0"/>
                  </a:spcBef>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Oliver hat nicht recht, weil bereits 2 Brötchen aus der Tüte gezogen wurden. Deshalb kann nur noch aus 12 möglichen Brötchen gezogen werden. </a:t>
                </a: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Die Wahrscheinlichkeit eine Schrippe zu ziehen, beträgt also:</a:t>
                </a:r>
              </a:p>
              <a:p>
                <a:pPr marL="0">
                  <a:spcBef>
                    <a:spcPts val="0"/>
                  </a:spcBef>
                </a:pPr>
                <a14:m>
                  <m:oMathPara xmlns:m="http://schemas.openxmlformats.org/officeDocument/2006/math">
                    <m:oMathParaPr>
                      <m:jc m:val="left"/>
                    </m:oMathParaPr>
                    <m:oMath xmlns:m="http://schemas.openxmlformats.org/officeDocument/2006/math">
                      <m:r>
                        <a:rPr lang="de-DE" sz="1400" i="1" dirty="0"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𝑃</m:t>
                      </m:r>
                      <m:r>
                        <a:rPr lang="de-DE" sz="1400" i="1" dirty="0"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de-DE" sz="1400" i="1" dirty="0"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𝑆𝑐h𝑟𝑖𝑝𝑝𝑒</m:t>
                      </m:r>
                      <m:r>
                        <a:rPr lang="de-DE" sz="1400" i="1" dirty="0" smtClean="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de-DE" sz="1400" i="1">
                              <a:latin typeface="Cambria Math" panose="02040503050406030204" pitchFamily="18" charset="0"/>
                            </a:rPr>
                          </m:ctrlPr>
                        </m:fPr>
                        <m:num>
                          <m:r>
                            <a:rPr lang="de-DE" sz="1400" i="1">
                              <a:latin typeface="Cambria Math" panose="02040503050406030204" pitchFamily="18" charset="0"/>
                            </a:rPr>
                            <m:t>10</m:t>
                          </m:r>
                        </m:num>
                        <m:den>
                          <m:r>
                            <a:rPr lang="de-DE" sz="1400" i="1">
                              <a:latin typeface="Cambria Math" panose="02040503050406030204" pitchFamily="18" charset="0"/>
                            </a:rPr>
                            <m:t>1</m:t>
                          </m:r>
                          <m:r>
                            <a:rPr lang="de-DE" sz="1400" b="0" i="1" smtClean="0">
                              <a:latin typeface="Cambria Math" panose="02040503050406030204" pitchFamily="18" charset="0"/>
                            </a:rPr>
                            <m:t>2</m:t>
                          </m:r>
                        </m:den>
                      </m:f>
                    </m:oMath>
                  </m:oMathPara>
                </a14:m>
                <a:endParaRPr lang="de-DE" sz="14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[MSA 2011 A8]</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Franz hat nicht recht, denn die beiden Würfel-Versuche sind voneinander unabhängig. Jedes Mal hat man wieder genau die gleiche Chance, nämlich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6</m:t>
                        </m:r>
                      </m:den>
                    </m:f>
                  </m:oMath>
                </a14:m>
                <a:r>
                  <a:rPr lang="de-DE" sz="1600" dirty="0">
                    <a:latin typeface="Calibri" panose="020F0502020204030204" pitchFamily="34" charset="0"/>
                    <a:ea typeface="Calibri" panose="020F0502020204030204" pitchFamily="34" charset="0"/>
                    <a:cs typeface="Calibri" panose="020F0502020204030204" pitchFamily="34" charset="0"/>
                  </a:rPr>
                  <a:t> . </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p>
            </p:txBody>
          </p:sp>
        </mc:Choice>
        <mc:Fallback xmlns="">
          <p:sp>
            <p:nvSpPr>
              <p:cNvPr id="2" name="Inhaltsplatzhalter 1">
                <a:extLst>
                  <a:ext uri="{FF2B5EF4-FFF2-40B4-BE49-F238E27FC236}">
                    <a16:creationId xmlns:a16="http://schemas.microsoft.com/office/drawing/2014/main" id="{D3D1B3D5-D62F-065D-C397-1F87B9CA595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00D0D7DB-6A73-ECD3-46F4-3FCEE2845DB0}"/>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4" name="Titel 3">
            <a:extLst>
              <a:ext uri="{FF2B5EF4-FFF2-40B4-BE49-F238E27FC236}">
                <a16:creationId xmlns:a16="http://schemas.microsoft.com/office/drawing/2014/main" id="{6E689260-C133-81F2-6D26-1A9D9AAB7864}"/>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7</a:t>
            </a:r>
          </a:p>
        </p:txBody>
      </p:sp>
    </p:spTree>
    <p:extLst>
      <p:ext uri="{BB962C8B-B14F-4D97-AF65-F5344CB8AC3E}">
        <p14:creationId xmlns:p14="http://schemas.microsoft.com/office/powerpoint/2010/main" val="238591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E16C055-EDFE-E8E3-9B7D-8A2C631F11A2}"/>
              </a:ext>
            </a:extLst>
          </p:cNvPr>
          <p:cNvSpPr>
            <a:spLocks noGrp="1"/>
          </p:cNvSpPr>
          <p:nvPr>
            <p:ph idx="1"/>
          </p:nvPr>
        </p:nvSpPr>
        <p:spPr>
          <a:xfrm>
            <a:off x="64289" y="1065689"/>
            <a:ext cx="9203968" cy="5192120"/>
          </a:xfrm>
        </p:spPr>
        <p:txBody>
          <a:bodyPr/>
          <a:lstStyle/>
          <a:p>
            <a:r>
              <a:rPr lang="de-DE" sz="1600" b="1" dirty="0"/>
              <a:t>Aufgabe 1</a:t>
            </a:r>
          </a:p>
          <a:p>
            <a:r>
              <a:rPr lang="de-DE" sz="1600" dirty="0"/>
              <a:t>Gib den dunklen Anteil als Bruch und in Prozent an.</a:t>
            </a:r>
          </a:p>
          <a:p>
            <a:r>
              <a:rPr lang="de-DE" sz="1600" dirty="0"/>
              <a:t>a) 		b)		c) 		d)	</a:t>
            </a:r>
          </a:p>
          <a:p>
            <a:endParaRPr lang="de-DE" sz="1600" dirty="0"/>
          </a:p>
          <a:p>
            <a:endParaRPr lang="de-DE" sz="1600" dirty="0"/>
          </a:p>
          <a:p>
            <a:r>
              <a:rPr lang="de-DE" sz="1600" dirty="0" err="1"/>
              <a:t>e</a:t>
            </a:r>
            <a:r>
              <a:rPr lang="de-DE" sz="1600" dirty="0"/>
              <a:t>)		      f)</a:t>
            </a:r>
          </a:p>
          <a:p>
            <a:endParaRPr lang="de-DE" sz="1600" dirty="0"/>
          </a:p>
          <a:p>
            <a:endParaRPr lang="de-DE" sz="1600" dirty="0"/>
          </a:p>
          <a:p>
            <a:endParaRPr lang="de-DE" sz="1600" b="1" dirty="0"/>
          </a:p>
          <a:p>
            <a:r>
              <a:rPr lang="de-DE" sz="1600" b="1" dirty="0"/>
              <a:t>Aufgabe 2</a:t>
            </a:r>
          </a:p>
          <a:p>
            <a:r>
              <a:rPr lang="de-DE" sz="1600" dirty="0"/>
              <a:t>Gib den dunklen Anteil als Bruch und in Prozent an.</a:t>
            </a:r>
          </a:p>
          <a:p>
            <a:r>
              <a:rPr lang="de-DE" sz="1600" dirty="0"/>
              <a:t>a)		b) 		c)		d) 		 </a:t>
            </a:r>
          </a:p>
        </p:txBody>
      </p:sp>
      <p:sp>
        <p:nvSpPr>
          <p:cNvPr id="4" name="Titel 3">
            <a:extLst>
              <a:ext uri="{FF2B5EF4-FFF2-40B4-BE49-F238E27FC236}">
                <a16:creationId xmlns:a16="http://schemas.microsoft.com/office/drawing/2014/main" id="{881AAD97-ABF0-7263-E149-076AF8BD2078}"/>
              </a:ext>
            </a:extLst>
          </p:cNvPr>
          <p:cNvSpPr>
            <a:spLocks noGrp="1"/>
          </p:cNvSpPr>
          <p:nvPr>
            <p:ph type="title"/>
          </p:nvPr>
        </p:nvSpPr>
        <p:spPr/>
        <p:txBody>
          <a:bodyPr>
            <a:normAutofit/>
          </a:bodyPr>
          <a:lstStyle/>
          <a:p>
            <a:r>
              <a:rPr lang="de-DE" b="0" dirty="0"/>
              <a:t>Anteile angeben</a:t>
            </a:r>
          </a:p>
        </p:txBody>
      </p:sp>
      <p:sp>
        <p:nvSpPr>
          <p:cNvPr id="7" name="Fußzeilenplatzhalter 5">
            <a:extLst>
              <a:ext uri="{FF2B5EF4-FFF2-40B4-BE49-F238E27FC236}">
                <a16:creationId xmlns:a16="http://schemas.microsoft.com/office/drawing/2014/main" id="{40895242-6000-FD55-7F71-D95933983095}"/>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9" name="Titel 3">
            <a:extLst>
              <a:ext uri="{FF2B5EF4-FFF2-40B4-BE49-F238E27FC236}">
                <a16:creationId xmlns:a16="http://schemas.microsoft.com/office/drawing/2014/main" id="{0D0E4D3E-DD17-CFC2-0170-ADA1FE14F22B}"/>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p:pic>
        <p:nvPicPr>
          <p:cNvPr id="6" name="Grafik 5" descr="Ein Bild, das Kreis, Farbigkeit, Wasser, Türkis enthält.&#10;&#10;Automatisch generierte Beschreibung">
            <a:extLst>
              <a:ext uri="{FF2B5EF4-FFF2-40B4-BE49-F238E27FC236}">
                <a16:creationId xmlns:a16="http://schemas.microsoft.com/office/drawing/2014/main" id="{88EBE86C-E0C2-374C-EE71-D24E91921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96" y="1700808"/>
            <a:ext cx="1132304" cy="888752"/>
          </a:xfrm>
          <a:prstGeom prst="rect">
            <a:avLst/>
          </a:prstGeom>
        </p:spPr>
      </p:pic>
      <p:pic>
        <p:nvPicPr>
          <p:cNvPr id="10" name="Grafik 9" descr="Ein Bild, das Kreis, Farbigkeit enthält.&#10;&#10;Automatisch generierte Beschreibung">
            <a:extLst>
              <a:ext uri="{FF2B5EF4-FFF2-40B4-BE49-F238E27FC236}">
                <a16:creationId xmlns:a16="http://schemas.microsoft.com/office/drawing/2014/main" id="{759FA09C-9B4D-BF8F-79A2-07594A71D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152" y="1700808"/>
            <a:ext cx="1147785" cy="888752"/>
          </a:xfrm>
          <a:prstGeom prst="rect">
            <a:avLst/>
          </a:prstGeom>
        </p:spPr>
      </p:pic>
      <p:pic>
        <p:nvPicPr>
          <p:cNvPr id="12" name="Grafik 11" descr="Ein Bild, das Kreis, Farbigkeit, Screenshot, Muster enthält.&#10;&#10;Automatisch generierte Beschreibung">
            <a:extLst>
              <a:ext uri="{FF2B5EF4-FFF2-40B4-BE49-F238E27FC236}">
                <a16:creationId xmlns:a16="http://schemas.microsoft.com/office/drawing/2014/main" id="{4AEA3CD6-BE3C-8844-B0C9-47ABB48EF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650" y="1700808"/>
            <a:ext cx="1132304" cy="917988"/>
          </a:xfrm>
          <a:prstGeom prst="rect">
            <a:avLst/>
          </a:prstGeom>
        </p:spPr>
      </p:pic>
      <p:pic>
        <p:nvPicPr>
          <p:cNvPr id="14" name="Grafik 13" descr="Ein Bild, das Kreis, Farbigkeit, Grün enthält.&#10;&#10;Automatisch generierte Beschreibung">
            <a:extLst>
              <a:ext uri="{FF2B5EF4-FFF2-40B4-BE49-F238E27FC236}">
                <a16:creationId xmlns:a16="http://schemas.microsoft.com/office/drawing/2014/main" id="{8F8D4C06-CB35-57D7-4692-83D1E49E5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667" y="1686190"/>
            <a:ext cx="1207154" cy="917988"/>
          </a:xfrm>
          <a:prstGeom prst="rect">
            <a:avLst/>
          </a:prstGeom>
        </p:spPr>
      </p:pic>
      <p:pic>
        <p:nvPicPr>
          <p:cNvPr id="16" name="Grafik 15" descr="Ein Bild, das Kreis, Wasser, Farbigkeit, Türkis enthält.&#10;&#10;Automatisch generierte Beschreibung">
            <a:extLst>
              <a:ext uri="{FF2B5EF4-FFF2-40B4-BE49-F238E27FC236}">
                <a16:creationId xmlns:a16="http://schemas.microsoft.com/office/drawing/2014/main" id="{3B7DF54F-C4E3-CD4D-DCB2-F090E532EA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96" y="2618796"/>
            <a:ext cx="1771394" cy="917988"/>
          </a:xfrm>
          <a:prstGeom prst="rect">
            <a:avLst/>
          </a:prstGeom>
        </p:spPr>
      </p:pic>
      <p:pic>
        <p:nvPicPr>
          <p:cNvPr id="18" name="Grafik 17" descr="Ein Bild, das Kreis, Farbigkeit, Wasser, Türkis enthält.&#10;&#10;Automatisch generierte Beschreibung">
            <a:extLst>
              <a:ext uri="{FF2B5EF4-FFF2-40B4-BE49-F238E27FC236}">
                <a16:creationId xmlns:a16="http://schemas.microsoft.com/office/drawing/2014/main" id="{15747077-A36A-45E6-A4BB-AF26C2706D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4930" y="2618796"/>
            <a:ext cx="1487611" cy="917988"/>
          </a:xfrm>
          <a:prstGeom prst="rect">
            <a:avLst/>
          </a:prstGeom>
        </p:spPr>
      </p:pic>
      <p:pic>
        <p:nvPicPr>
          <p:cNvPr id="20" name="Grafik 19" descr="Ein Bild, das Reihe, Dreieck, Origami, Design enthält.&#10;&#10;Automatisch generierte Beschreibung">
            <a:extLst>
              <a:ext uri="{FF2B5EF4-FFF2-40B4-BE49-F238E27FC236}">
                <a16:creationId xmlns:a16="http://schemas.microsoft.com/office/drawing/2014/main" id="{9C5F1622-486D-0662-018D-422FD53E3FA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55000"/>
                    </a14:imgEffect>
                  </a14:imgLayer>
                </a14:imgProps>
              </a:ext>
              <a:ext uri="{28A0092B-C50C-407E-A947-70E740481C1C}">
                <a14:useLocalDpi xmlns:a14="http://schemas.microsoft.com/office/drawing/2010/main" val="0"/>
              </a:ext>
            </a:extLst>
          </a:blip>
          <a:stretch>
            <a:fillRect/>
          </a:stretch>
        </p:blipFill>
        <p:spPr>
          <a:xfrm>
            <a:off x="572124" y="4511712"/>
            <a:ext cx="1266134" cy="1290960"/>
          </a:xfrm>
          <a:prstGeom prst="rect">
            <a:avLst/>
          </a:prstGeom>
        </p:spPr>
      </p:pic>
      <p:pic>
        <p:nvPicPr>
          <p:cNvPr id="22" name="Grafik 21" descr="Ein Bild, das Kreis, Farbigkeit, Flieder, pink enthält.&#10;&#10;Automatisch generierte Beschreibung">
            <a:extLst>
              <a:ext uri="{FF2B5EF4-FFF2-40B4-BE49-F238E27FC236}">
                <a16:creationId xmlns:a16="http://schemas.microsoft.com/office/drawing/2014/main" id="{562E2973-B420-EE6E-D681-796C080453A7}"/>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37000"/>
                    </a14:imgEffect>
                  </a14:imgLayer>
                </a14:imgProps>
              </a:ext>
              <a:ext uri="{28A0092B-C50C-407E-A947-70E740481C1C}">
                <a14:useLocalDpi xmlns:a14="http://schemas.microsoft.com/office/drawing/2010/main" val="0"/>
              </a:ext>
            </a:extLst>
          </a:blip>
          <a:stretch>
            <a:fillRect/>
          </a:stretch>
        </p:blipFill>
        <p:spPr>
          <a:xfrm>
            <a:off x="2397152" y="4511712"/>
            <a:ext cx="1346431" cy="1290960"/>
          </a:xfrm>
          <a:prstGeom prst="rect">
            <a:avLst/>
          </a:prstGeom>
        </p:spPr>
      </p:pic>
      <p:pic>
        <p:nvPicPr>
          <p:cNvPr id="24" name="Grafik 23" descr="Ein Bild, das Kreis, Farbigkeit, pink, Flieder enthält.&#10;&#10;Automatisch generierte Beschreibung">
            <a:extLst>
              <a:ext uri="{FF2B5EF4-FFF2-40B4-BE49-F238E27FC236}">
                <a16:creationId xmlns:a16="http://schemas.microsoft.com/office/drawing/2014/main" id="{6C274CF7-18B5-7D50-DB2E-EC026504ACB9}"/>
              </a:ext>
            </a:extLst>
          </p:cNvPr>
          <p:cNvPicPr>
            <a:picLocks noChangeAspect="1"/>
          </p:cNvPicPr>
          <p:nvPr/>
        </p:nvPicPr>
        <p:blipFill rotWithShape="1">
          <a:blip r:embed="rId12">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t="1132"/>
          <a:stretch/>
        </p:blipFill>
        <p:spPr>
          <a:xfrm>
            <a:off x="4302477" y="4526330"/>
            <a:ext cx="1301046" cy="1276342"/>
          </a:xfrm>
          <a:prstGeom prst="rect">
            <a:avLst/>
          </a:prstGeom>
        </p:spPr>
      </p:pic>
      <p:pic>
        <p:nvPicPr>
          <p:cNvPr id="26" name="Grafik 25" descr="Ein Bild, das Kreis, Diagramm, Reihe, Design enthält.&#10;&#10;Automatisch generierte Beschreibung">
            <a:extLst>
              <a:ext uri="{FF2B5EF4-FFF2-40B4-BE49-F238E27FC236}">
                <a16:creationId xmlns:a16="http://schemas.microsoft.com/office/drawing/2014/main" id="{EF01BF60-7905-58EF-C6EF-8D49B23EF168}"/>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contrast="-56000"/>
                    </a14:imgEffect>
                  </a14:imgLayer>
                </a14:imgProps>
              </a:ext>
              <a:ext uri="{28A0092B-C50C-407E-A947-70E740481C1C}">
                <a14:useLocalDpi xmlns:a14="http://schemas.microsoft.com/office/drawing/2010/main" val="0"/>
              </a:ext>
            </a:extLst>
          </a:blip>
          <a:stretch>
            <a:fillRect/>
          </a:stretch>
        </p:blipFill>
        <p:spPr>
          <a:xfrm>
            <a:off x="6117281" y="4526330"/>
            <a:ext cx="1370540" cy="1290960"/>
          </a:xfrm>
          <a:prstGeom prst="rect">
            <a:avLst/>
          </a:prstGeom>
        </p:spPr>
      </p:pic>
    </p:spTree>
    <p:extLst>
      <p:ext uri="{BB962C8B-B14F-4D97-AF65-F5344CB8AC3E}">
        <p14:creationId xmlns:p14="http://schemas.microsoft.com/office/powerpoint/2010/main" val="342394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648699-1CA5-323D-CFFD-BA3E7525013A}"/>
              </a:ext>
            </a:extLst>
          </p:cNvPr>
          <p:cNvSpPr>
            <a:spLocks noGrp="1"/>
          </p:cNvSpPr>
          <p:nvPr>
            <p:ph idx="1"/>
          </p:nvPr>
        </p:nvSpPr>
        <p:spPr/>
        <p:txBody>
          <a:bodyPr/>
          <a:lstStyle/>
          <a:p>
            <a:pPr>
              <a:spcBef>
                <a:spcPts val="0"/>
              </a:spcBef>
            </a:pPr>
            <a:r>
              <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Aufgabe 1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[MSA 2014 N A6 und vgl. MSA 2020 A6]</a:t>
            </a:r>
          </a:p>
          <a:p>
            <a:pPr>
              <a:spcBef>
                <a:spcPts val="0"/>
              </a:spcBef>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Zwei Würfel werden gleichzeitig geworfen. Ein „Pasch“ bedeutet, dass beide Würfel die gleiche Augenzahl zeigen. </a:t>
            </a:r>
            <a:b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der Abbildung unten ist als Beispiel der Pfad für „Pasch 6“ rot eingezeichnet.</a:t>
            </a:r>
            <a:r>
              <a:rPr lang="de-DE" sz="1600" dirty="0">
                <a:effectLst/>
                <a:latin typeface="Calibri" panose="020F0502020204030204" pitchFamily="34" charset="0"/>
                <a:cs typeface="Calibri" panose="020F0502020204030204" pitchFamily="34" charset="0"/>
              </a:rPr>
              <a:t> </a:t>
            </a:r>
          </a:p>
          <a:p>
            <a:pPr marL="342900" indent="-342900">
              <a:spcBef>
                <a:spcPts val="0"/>
              </a:spcBef>
              <a:buFont typeface="+mj-lt"/>
              <a:buAutoNum type="alphaLcParenR"/>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Markieren Sie in dem Baumdiagramm alle Pfade farbig, die einen Pasch darstellen.</a:t>
            </a:r>
          </a:p>
          <a:p>
            <a:pPr marL="342900" indent="-342900">
              <a:spcBef>
                <a:spcPts val="0"/>
              </a:spcBef>
              <a:buFont typeface="+mj-lt"/>
              <a:buAutoNum type="alphaLcParenR"/>
            </a:pPr>
            <a:endParaRPr lang="de-DE" sz="1600" dirty="0">
              <a:solidFill>
                <a:srgbClr val="000000"/>
              </a:solidFill>
              <a:latin typeface="Calibri" panose="020F0502020204030204" pitchFamily="34" charset="0"/>
              <a:cs typeface="Calibri" panose="020F0502020204030204" pitchFamily="34" charset="0"/>
            </a:endParaRPr>
          </a:p>
          <a:p>
            <a:pPr marL="342900" indent="-342900">
              <a:spcBef>
                <a:spcPts val="0"/>
              </a:spcBef>
              <a:buFont typeface="+mj-lt"/>
              <a:buAutoNum type="alphaLcParenR"/>
            </a:pPr>
            <a:endParaRPr lang="de-DE" sz="1600" dirty="0">
              <a:solidFill>
                <a:srgbClr val="000000"/>
              </a:solidFill>
              <a:effectLst/>
              <a:latin typeface="Calibri" panose="020F0502020204030204" pitchFamily="34" charset="0"/>
              <a:cs typeface="Calibri" panose="020F0502020204030204" pitchFamily="34" charset="0"/>
            </a:endParaRPr>
          </a:p>
          <a:p>
            <a:pPr marL="342900" indent="-342900">
              <a:spcBef>
                <a:spcPts val="0"/>
              </a:spcBef>
              <a:buFont typeface="+mj-lt"/>
              <a:buAutoNum type="alphaLcParenR"/>
            </a:pPr>
            <a:endParaRPr lang="de-DE" sz="1600" dirty="0">
              <a:solidFill>
                <a:srgbClr val="000000"/>
              </a:solidFill>
              <a:latin typeface="Calibri" panose="020F0502020204030204" pitchFamily="34" charset="0"/>
              <a:cs typeface="Calibri" panose="020F0502020204030204" pitchFamily="34" charset="0"/>
            </a:endParaRPr>
          </a:p>
          <a:p>
            <a:pPr marL="342900" indent="-342900">
              <a:spcBef>
                <a:spcPts val="0"/>
              </a:spcBef>
              <a:buFont typeface="+mj-lt"/>
              <a:buAutoNum type="alphaLcParenR"/>
            </a:pPr>
            <a:endParaRPr lang="de-DE" sz="1600" dirty="0">
              <a:solidFill>
                <a:srgbClr val="000000"/>
              </a:solidFill>
              <a:effectLst/>
              <a:latin typeface="Calibri" panose="020F0502020204030204" pitchFamily="34" charset="0"/>
              <a:cs typeface="Calibri" panose="020F0502020204030204" pitchFamily="34" charset="0"/>
            </a:endParaRPr>
          </a:p>
          <a:p>
            <a:pPr marL="342900" indent="-342900">
              <a:spcBef>
                <a:spcPts val="0"/>
              </a:spcBef>
              <a:buFont typeface="+mj-lt"/>
              <a:buAutoNum type="alphaLcParenR"/>
            </a:pPr>
            <a:endParaRPr lang="de-DE" sz="1600" dirty="0">
              <a:solidFill>
                <a:srgbClr val="000000"/>
              </a:solidFill>
              <a:latin typeface="Calibri" panose="020F0502020204030204" pitchFamily="34" charset="0"/>
              <a:cs typeface="Calibri" panose="020F0502020204030204" pitchFamily="34" charset="0"/>
            </a:endParaRPr>
          </a:p>
          <a:p>
            <a:pPr marL="342900" indent="-342900">
              <a:spcBef>
                <a:spcPts val="0"/>
              </a:spcBef>
              <a:buFont typeface="+mj-lt"/>
              <a:buAutoNum type="alphaLcParenR"/>
            </a:pPr>
            <a:endParaRPr lang="de-DE" sz="1600" dirty="0">
              <a:solidFill>
                <a:srgbClr val="000000"/>
              </a:solidFill>
              <a:effectLst/>
              <a:latin typeface="Calibri" panose="020F0502020204030204" pitchFamily="34" charset="0"/>
              <a:cs typeface="Calibri" panose="020F0502020204030204" pitchFamily="34" charset="0"/>
            </a:endParaRPr>
          </a:p>
          <a:p>
            <a:pPr marL="0">
              <a:spcBef>
                <a:spcPts val="0"/>
              </a:spcBef>
            </a:pPr>
            <a:endParaRPr lang="de-DE" sz="1600" dirty="0">
              <a:solidFill>
                <a:srgbClr val="000000"/>
              </a:solidFill>
              <a:effectLst/>
              <a:latin typeface="Calibri" panose="020F0502020204030204" pitchFamily="34" charset="0"/>
              <a:cs typeface="Calibri" panose="020F0502020204030204" pitchFamily="34" charset="0"/>
            </a:endParaRPr>
          </a:p>
          <a:p>
            <a:pPr marL="0">
              <a:spcBef>
                <a:spcPts val="0"/>
              </a:spcBef>
            </a:pPr>
            <a:r>
              <a:rPr lang="de-DE" sz="1600" dirty="0">
                <a:effectLst/>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a:p>
            <a:pPr marL="342900" indent="-342900">
              <a:spcBef>
                <a:spcPts val="0"/>
              </a:spcBef>
              <a:buFont typeface="+mj-lt"/>
              <a:buAutoNum type="alphaLcParenR" startAt="2"/>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Geben Sie die Wahrscheinlichkeit dafür an, mit einem Wurf einen „Pasch 6“ zu würfeln.</a:t>
            </a:r>
            <a:r>
              <a:rPr lang="de-DE" sz="1600" dirty="0">
                <a:effectLst/>
                <a:latin typeface="Calibri" panose="020F0502020204030204" pitchFamily="34" charset="0"/>
                <a:cs typeface="Calibri" panose="020F0502020204030204" pitchFamily="34" charset="0"/>
              </a:rPr>
              <a:t> </a:t>
            </a:r>
          </a:p>
          <a:p>
            <a:pPr marL="346075" indent="-342900">
              <a:spcBef>
                <a:spcPts val="0"/>
              </a:spcBef>
              <a:buFont typeface="+mj-lt"/>
              <a:buAutoNum type="alphaLcParenR" startAt="2"/>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Ermitteln Sie die Wahrscheinlichkeit, mit einem Wurf einen beliebigen Pasch zu</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würfeln.</a:t>
            </a:r>
            <a:r>
              <a:rPr lang="de-DE" sz="1600" dirty="0">
                <a:effectLst/>
                <a:latin typeface="Calibri" panose="020F0502020204030204" pitchFamily="34" charset="0"/>
                <a:cs typeface="Calibri" panose="020F0502020204030204" pitchFamily="34" charset="0"/>
              </a:rPr>
              <a:t> </a:t>
            </a:r>
          </a:p>
          <a:p>
            <a:pPr marL="346075" indent="-342900">
              <a:spcBef>
                <a:spcPts val="0"/>
              </a:spcBef>
              <a:buFont typeface="+mj-lt"/>
              <a:buAutoNum type="alphaLcParenR" startAt="2"/>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Notieren Sie alle möglichen Augenpaare, bei denen der zweite Wurf die Augenzahl „4“ zeigt. Beachten Sie, dass z. B. die Augenpaare (4,1) und (1,4) unterschiedliche Ergebnisse sind.</a:t>
            </a:r>
            <a:r>
              <a:rPr lang="de-DE" sz="1600" dirty="0">
                <a:effectLst/>
                <a:latin typeface="Calibri" panose="020F0502020204030204" pitchFamily="34" charset="0"/>
                <a:cs typeface="Calibri" panose="020F0502020204030204" pitchFamily="34" charset="0"/>
              </a:rPr>
              <a:t> </a:t>
            </a:r>
          </a:p>
          <a:p>
            <a:pPr marL="346075" indent="-342900">
              <a:spcBef>
                <a:spcPts val="0"/>
              </a:spcBef>
              <a:buFont typeface="+mj-lt"/>
              <a:buAutoNum type="alphaLcParenR" startAt="2"/>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behauptet: </a:t>
            </a:r>
            <a:r>
              <a:rPr lang="de-DE"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„Die Wahrscheinlichkeit, einen Pasch zu würfeln, ist größer als die Wahrscheinlichkeit, mit dem zweiten Würfel eine 5 zu würfeln.“ </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Entscheiden Sie, ob Can Recht hat. Begründen Sie Ihre Entscheidung.</a:t>
            </a:r>
          </a:p>
          <a:p>
            <a:pPr>
              <a:spcBef>
                <a:spcPts val="0"/>
              </a:spcBef>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pP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818F9323-2FB0-22E2-4E37-B95F7AF29B43}"/>
              </a:ext>
            </a:extLst>
          </p:cNvPr>
          <p:cNvSpPr>
            <a:spLocks noGrp="1"/>
          </p:cNvSpPr>
          <p:nvPr>
            <p:ph type="title"/>
          </p:nvPr>
        </p:nvSpPr>
        <p:spPr/>
        <p:txBody>
          <a:bodyPr/>
          <a:lstStyle/>
          <a:p>
            <a:r>
              <a:rPr lang="de-DE" dirty="0"/>
              <a:t>Zweimaliges Würfeln</a:t>
            </a:r>
          </a:p>
        </p:txBody>
      </p:sp>
      <p:grpSp>
        <p:nvGrpSpPr>
          <p:cNvPr id="7" name="Gruppieren 6">
            <a:extLst>
              <a:ext uri="{FF2B5EF4-FFF2-40B4-BE49-F238E27FC236}">
                <a16:creationId xmlns:a16="http://schemas.microsoft.com/office/drawing/2014/main" id="{5790240D-15D6-6D75-FE52-38A1874240A1}"/>
              </a:ext>
            </a:extLst>
          </p:cNvPr>
          <p:cNvGrpSpPr>
            <a:grpSpLocks noChangeAspect="1"/>
          </p:cNvGrpSpPr>
          <p:nvPr/>
        </p:nvGrpSpPr>
        <p:grpSpPr bwMode="auto">
          <a:xfrm>
            <a:off x="344488" y="2459355"/>
            <a:ext cx="4867278" cy="1939289"/>
            <a:chOff x="-641" y="-39"/>
            <a:chExt cx="72682" cy="28979"/>
          </a:xfrm>
        </p:grpSpPr>
        <p:grpSp>
          <p:nvGrpSpPr>
            <p:cNvPr id="8" name="Group 15">
              <a:extLst>
                <a:ext uri="{FF2B5EF4-FFF2-40B4-BE49-F238E27FC236}">
                  <a16:creationId xmlns:a16="http://schemas.microsoft.com/office/drawing/2014/main" id="{685FF1B5-A893-E4D8-C362-A350BAB3069E}"/>
                </a:ext>
              </a:extLst>
            </p:cNvPr>
            <p:cNvGrpSpPr>
              <a:grpSpLocks noChangeAspect="1"/>
            </p:cNvGrpSpPr>
            <p:nvPr/>
          </p:nvGrpSpPr>
          <p:grpSpPr bwMode="auto">
            <a:xfrm>
              <a:off x="1431" y="14789"/>
              <a:ext cx="8667" cy="9284"/>
              <a:chOff x="2651" y="733"/>
              <a:chExt cx="714" cy="716"/>
            </a:xfrm>
          </p:grpSpPr>
          <p:cxnSp>
            <p:nvCxnSpPr>
              <p:cNvPr id="57" name="AutoShape 16">
                <a:extLst>
                  <a:ext uri="{FF2B5EF4-FFF2-40B4-BE49-F238E27FC236}">
                    <a16:creationId xmlns:a16="http://schemas.microsoft.com/office/drawing/2014/main" id="{51CF9C4F-9E0C-7206-04C1-13A402EB99B3}"/>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58" name="AutoShape 17">
                <a:extLst>
                  <a:ext uri="{FF2B5EF4-FFF2-40B4-BE49-F238E27FC236}">
                    <a16:creationId xmlns:a16="http://schemas.microsoft.com/office/drawing/2014/main" id="{675C6ECE-C69C-7C8C-4C0F-48CDE74EC228}"/>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59" name="AutoShape 18">
                <a:extLst>
                  <a:ext uri="{FF2B5EF4-FFF2-40B4-BE49-F238E27FC236}">
                    <a16:creationId xmlns:a16="http://schemas.microsoft.com/office/drawing/2014/main" id="{F895F195-837D-04DC-D330-D67B504A6EA6}"/>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60" name="AutoShape 19">
                <a:extLst>
                  <a:ext uri="{FF2B5EF4-FFF2-40B4-BE49-F238E27FC236}">
                    <a16:creationId xmlns:a16="http://schemas.microsoft.com/office/drawing/2014/main" id="{41C81DC6-8B38-219B-7BFC-699A8ACE45E0}"/>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61" name="AutoShape 20">
                <a:extLst>
                  <a:ext uri="{FF2B5EF4-FFF2-40B4-BE49-F238E27FC236}">
                    <a16:creationId xmlns:a16="http://schemas.microsoft.com/office/drawing/2014/main" id="{13C47963-0C54-8D9C-17FC-71DAAF98CDEE}"/>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62" name="AutoShape 21">
                <a:extLst>
                  <a:ext uri="{FF2B5EF4-FFF2-40B4-BE49-F238E27FC236}">
                    <a16:creationId xmlns:a16="http://schemas.microsoft.com/office/drawing/2014/main" id="{5FA2CB50-B5E7-337D-EE04-BC82CC039086}"/>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cxnSp>
          <p:nvCxnSpPr>
            <p:cNvPr id="9" name="Gerader Verbinder 262">
              <a:extLst>
                <a:ext uri="{FF2B5EF4-FFF2-40B4-BE49-F238E27FC236}">
                  <a16:creationId xmlns:a16="http://schemas.microsoft.com/office/drawing/2014/main" id="{B4D53D47-EF7F-D5E4-7C1A-BC5B76BA6590}"/>
                </a:ext>
              </a:extLst>
            </p:cNvPr>
            <p:cNvCxnSpPr>
              <a:cxnSpLocks noChangeAspect="1" noEditPoints="1" noChangeArrowheads="1" noChangeShapeType="1"/>
            </p:cNvCxnSpPr>
            <p:nvPr/>
          </p:nvCxnSpPr>
          <p:spPr bwMode="auto">
            <a:xfrm flipH="1">
              <a:off x="6917" y="0"/>
              <a:ext cx="28848" cy="12344"/>
            </a:xfrm>
            <a:prstGeom prst="line">
              <a:avLst/>
            </a:prstGeom>
            <a:noFill/>
            <a:ln w="6350">
              <a:solidFill>
                <a:srgbClr val="000000"/>
              </a:solidFill>
              <a:miter lim="800000"/>
              <a:headEnd/>
              <a:tailEnd/>
            </a:ln>
          </p:spPr>
        </p:cxnSp>
        <p:cxnSp>
          <p:nvCxnSpPr>
            <p:cNvPr id="10" name="Gerader Verbinder 263">
              <a:extLst>
                <a:ext uri="{FF2B5EF4-FFF2-40B4-BE49-F238E27FC236}">
                  <a16:creationId xmlns:a16="http://schemas.microsoft.com/office/drawing/2014/main" id="{30048BAE-CC3E-916F-735A-3E0BB8CDFC5E}"/>
                </a:ext>
              </a:extLst>
            </p:cNvPr>
            <p:cNvCxnSpPr>
              <a:cxnSpLocks noChangeAspect="1" noEditPoints="1" noChangeArrowheads="1" noChangeShapeType="1"/>
            </p:cNvCxnSpPr>
            <p:nvPr/>
          </p:nvCxnSpPr>
          <p:spPr bwMode="auto">
            <a:xfrm>
              <a:off x="35701" y="0"/>
              <a:ext cx="28848" cy="12344"/>
            </a:xfrm>
            <a:prstGeom prst="line">
              <a:avLst/>
            </a:prstGeom>
            <a:noFill/>
            <a:ln w="25400">
              <a:solidFill>
                <a:srgbClr val="C00000"/>
              </a:solidFill>
              <a:miter lim="800000"/>
              <a:headEnd/>
              <a:tailEnd/>
            </a:ln>
          </p:spPr>
        </p:cxnSp>
        <p:cxnSp>
          <p:nvCxnSpPr>
            <p:cNvPr id="11" name="Gerader Verbinder 264">
              <a:extLst>
                <a:ext uri="{FF2B5EF4-FFF2-40B4-BE49-F238E27FC236}">
                  <a16:creationId xmlns:a16="http://schemas.microsoft.com/office/drawing/2014/main" id="{DE85423E-8730-0987-86CD-F2B920E7DB03}"/>
                </a:ext>
              </a:extLst>
            </p:cNvPr>
            <p:cNvCxnSpPr>
              <a:cxnSpLocks noChangeAspect="1" noEditPoints="1" noChangeArrowheads="1" noChangeShapeType="1"/>
            </p:cNvCxnSpPr>
            <p:nvPr/>
          </p:nvCxnSpPr>
          <p:spPr bwMode="auto">
            <a:xfrm flipH="1">
              <a:off x="18128" y="0"/>
              <a:ext cx="17558" cy="12465"/>
            </a:xfrm>
            <a:prstGeom prst="line">
              <a:avLst/>
            </a:prstGeom>
            <a:noFill/>
            <a:ln w="6350">
              <a:solidFill>
                <a:srgbClr val="000000"/>
              </a:solidFill>
              <a:miter lim="800000"/>
              <a:headEnd/>
              <a:tailEnd/>
            </a:ln>
          </p:spPr>
        </p:cxnSp>
        <p:cxnSp>
          <p:nvCxnSpPr>
            <p:cNvPr id="12" name="Gerader Verbinder 265">
              <a:extLst>
                <a:ext uri="{FF2B5EF4-FFF2-40B4-BE49-F238E27FC236}">
                  <a16:creationId xmlns:a16="http://schemas.microsoft.com/office/drawing/2014/main" id="{69EA6F7F-25B7-5449-69B8-73E700FF0BA2}"/>
                </a:ext>
              </a:extLst>
            </p:cNvPr>
            <p:cNvCxnSpPr>
              <a:cxnSpLocks noChangeAspect="1" noEditPoints="1" noChangeArrowheads="1" noChangeShapeType="1"/>
            </p:cNvCxnSpPr>
            <p:nvPr/>
          </p:nvCxnSpPr>
          <p:spPr bwMode="auto">
            <a:xfrm>
              <a:off x="35621" y="-39"/>
              <a:ext cx="17329" cy="12477"/>
            </a:xfrm>
            <a:prstGeom prst="line">
              <a:avLst/>
            </a:prstGeom>
            <a:noFill/>
            <a:ln w="6350">
              <a:solidFill>
                <a:srgbClr val="000000"/>
              </a:solidFill>
              <a:miter lim="800000"/>
              <a:headEnd/>
              <a:tailEnd/>
            </a:ln>
          </p:spPr>
        </p:cxnSp>
        <p:cxnSp>
          <p:nvCxnSpPr>
            <p:cNvPr id="13" name="Gerader Verbinder 266">
              <a:extLst>
                <a:ext uri="{FF2B5EF4-FFF2-40B4-BE49-F238E27FC236}">
                  <a16:creationId xmlns:a16="http://schemas.microsoft.com/office/drawing/2014/main" id="{1DE1EF64-66A1-2D3A-5F6D-358F94E095F8}"/>
                </a:ext>
              </a:extLst>
            </p:cNvPr>
            <p:cNvCxnSpPr>
              <a:cxnSpLocks noChangeAspect="1" noEditPoints="1" noChangeArrowheads="1" noChangeShapeType="1"/>
            </p:cNvCxnSpPr>
            <p:nvPr/>
          </p:nvCxnSpPr>
          <p:spPr bwMode="auto">
            <a:xfrm flipH="1">
              <a:off x="28624" y="159"/>
              <a:ext cx="6988" cy="12240"/>
            </a:xfrm>
            <a:prstGeom prst="line">
              <a:avLst/>
            </a:prstGeom>
            <a:noFill/>
            <a:ln w="6350">
              <a:solidFill>
                <a:srgbClr val="000000"/>
              </a:solidFill>
              <a:miter lim="800000"/>
              <a:headEnd/>
              <a:tailEnd/>
            </a:ln>
          </p:spPr>
        </p:cxnSp>
        <p:cxnSp>
          <p:nvCxnSpPr>
            <p:cNvPr id="14" name="Gerader Verbinder 267">
              <a:extLst>
                <a:ext uri="{FF2B5EF4-FFF2-40B4-BE49-F238E27FC236}">
                  <a16:creationId xmlns:a16="http://schemas.microsoft.com/office/drawing/2014/main" id="{8A5DC1CB-D1F0-A8CD-A6E0-0961138AD8D2}"/>
                </a:ext>
              </a:extLst>
            </p:cNvPr>
            <p:cNvCxnSpPr>
              <a:cxnSpLocks noChangeAspect="1" noEditPoints="1" noChangeArrowheads="1" noChangeShapeType="1"/>
            </p:cNvCxnSpPr>
            <p:nvPr/>
          </p:nvCxnSpPr>
          <p:spPr bwMode="auto">
            <a:xfrm>
              <a:off x="35621" y="159"/>
              <a:ext cx="5230" cy="12240"/>
            </a:xfrm>
            <a:prstGeom prst="line">
              <a:avLst/>
            </a:prstGeom>
            <a:noFill/>
            <a:ln w="6350">
              <a:solidFill>
                <a:srgbClr val="000000"/>
              </a:solidFill>
              <a:miter lim="800000"/>
              <a:headEnd/>
              <a:tailEnd/>
            </a:ln>
          </p:spPr>
        </p:cxnSp>
        <p:sp>
          <p:nvSpPr>
            <p:cNvPr id="15" name="Textfeld 268">
              <a:extLst>
                <a:ext uri="{FF2B5EF4-FFF2-40B4-BE49-F238E27FC236}">
                  <a16:creationId xmlns:a16="http://schemas.microsoft.com/office/drawing/2014/main" id="{75C3CEC7-8A0C-1CF4-6786-0AB85FBDF457}"/>
                </a:ext>
              </a:extLst>
            </p:cNvPr>
            <p:cNvSpPr txBox="1">
              <a:spLocks noChangeAspect="1" noEditPoints="1" noChangeArrowheads="1" noChangeShapeType="1" noTextEdit="1"/>
            </p:cNvSpPr>
            <p:nvPr/>
          </p:nvSpPr>
          <p:spPr bwMode="auto">
            <a:xfrm>
              <a:off x="4652" y="11998"/>
              <a:ext cx="3472" cy="4399"/>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6" name="Textfeld 269">
              <a:extLst>
                <a:ext uri="{FF2B5EF4-FFF2-40B4-BE49-F238E27FC236}">
                  <a16:creationId xmlns:a16="http://schemas.microsoft.com/office/drawing/2014/main" id="{7CB248E6-1A67-DDF8-4883-0EC4DD682788}"/>
                </a:ext>
              </a:extLst>
            </p:cNvPr>
            <p:cNvSpPr txBox="1">
              <a:spLocks noChangeAspect="1" noEditPoints="1" noChangeArrowheads="1" noChangeShapeType="1" noTextEdit="1"/>
            </p:cNvSpPr>
            <p:nvPr/>
          </p:nvSpPr>
          <p:spPr bwMode="auto">
            <a:xfrm>
              <a:off x="50871" y="12203"/>
              <a:ext cx="3971" cy="3833"/>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7" name="Textfeld 270">
              <a:extLst>
                <a:ext uri="{FF2B5EF4-FFF2-40B4-BE49-F238E27FC236}">
                  <a16:creationId xmlns:a16="http://schemas.microsoft.com/office/drawing/2014/main" id="{CAF27316-79C0-3CBE-AFCF-81D03B3C0767}"/>
                </a:ext>
              </a:extLst>
            </p:cNvPr>
            <p:cNvSpPr txBox="1">
              <a:spLocks noChangeAspect="1" noEditPoints="1" noChangeArrowheads="1" noChangeShapeType="1" noTextEdit="1"/>
            </p:cNvSpPr>
            <p:nvPr/>
          </p:nvSpPr>
          <p:spPr bwMode="auto">
            <a:xfrm>
              <a:off x="63049" y="12008"/>
              <a:ext cx="2849" cy="3914"/>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8" name="Textfeld 271">
              <a:extLst>
                <a:ext uri="{FF2B5EF4-FFF2-40B4-BE49-F238E27FC236}">
                  <a16:creationId xmlns:a16="http://schemas.microsoft.com/office/drawing/2014/main" id="{05E20AA4-CB30-AD1E-73AB-D95AD2576E64}"/>
                </a:ext>
              </a:extLst>
            </p:cNvPr>
            <p:cNvSpPr txBox="1">
              <a:spLocks noChangeAspect="1" noEditPoints="1" noChangeArrowheads="1" noChangeShapeType="1" noTextEdit="1"/>
            </p:cNvSpPr>
            <p:nvPr/>
          </p:nvSpPr>
          <p:spPr bwMode="auto">
            <a:xfrm>
              <a:off x="16100" y="12222"/>
              <a:ext cx="3326" cy="4754"/>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9" name="Textfeld 272">
              <a:extLst>
                <a:ext uri="{FF2B5EF4-FFF2-40B4-BE49-F238E27FC236}">
                  <a16:creationId xmlns:a16="http://schemas.microsoft.com/office/drawing/2014/main" id="{FCAB4381-D34F-F8C8-3C7A-5F4FD2B4D92F}"/>
                </a:ext>
              </a:extLst>
            </p:cNvPr>
            <p:cNvSpPr txBox="1">
              <a:spLocks noChangeAspect="1" noEditPoints="1" noChangeArrowheads="1" noChangeShapeType="1" noTextEdit="1"/>
            </p:cNvSpPr>
            <p:nvPr/>
          </p:nvSpPr>
          <p:spPr bwMode="auto">
            <a:xfrm>
              <a:off x="26755" y="12123"/>
              <a:ext cx="3166" cy="3913"/>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0" name="Textfeld 273">
              <a:extLst>
                <a:ext uri="{FF2B5EF4-FFF2-40B4-BE49-F238E27FC236}">
                  <a16:creationId xmlns:a16="http://schemas.microsoft.com/office/drawing/2014/main" id="{EA033654-2717-237B-3141-3741E6359341}"/>
                </a:ext>
              </a:extLst>
            </p:cNvPr>
            <p:cNvSpPr txBox="1">
              <a:spLocks noChangeAspect="1" noEditPoints="1" noChangeArrowheads="1" noChangeShapeType="1" noTextEdit="1"/>
            </p:cNvSpPr>
            <p:nvPr/>
          </p:nvSpPr>
          <p:spPr bwMode="auto">
            <a:xfrm>
              <a:off x="38971" y="12222"/>
              <a:ext cx="4255" cy="3552"/>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1" name="Textfeld 274">
              <a:extLst>
                <a:ext uri="{FF2B5EF4-FFF2-40B4-BE49-F238E27FC236}">
                  <a16:creationId xmlns:a16="http://schemas.microsoft.com/office/drawing/2014/main" id="{7F967472-A1A7-B435-2DD6-1A8AA282B0D3}"/>
                </a:ext>
              </a:extLst>
            </p:cNvPr>
            <p:cNvSpPr txBox="1">
              <a:spLocks noChangeAspect="1" noEditPoints="1" noChangeArrowheads="1" noChangeShapeType="1" noTextEdit="1"/>
            </p:cNvSpPr>
            <p:nvPr/>
          </p:nvSpPr>
          <p:spPr bwMode="auto">
            <a:xfrm>
              <a:off x="-641" y="23639"/>
              <a:ext cx="72682" cy="5301"/>
            </a:xfrm>
            <a:prstGeom prst="rect">
              <a:avLst/>
            </a:prstGeom>
            <a:noFill/>
            <a:ln>
              <a:noFill/>
            </a:ln>
          </p:spPr>
          <p:txBody>
            <a:bodyPr rot="0" vert="horz" wrap="square" lIns="91440" tIns="45720" rIns="91440" bIns="45720" anchor="t" anchorCtr="0" upright="1">
              <a:noAutofit/>
            </a:bodyPr>
            <a:lstStyle/>
            <a:p>
              <a:r>
                <a:rPr lang="de-DE" sz="800" dirty="0">
                  <a:solidFill>
                    <a:srgbClr val="000000"/>
                  </a:solidFill>
                  <a:effectLst/>
                  <a:latin typeface="Arial" panose="020B0604020202020204" pitchFamily="34" charset="0"/>
                  <a:ea typeface="Times New Roman" panose="02020603050405020304" pitchFamily="18" charset="0"/>
                </a:rPr>
                <a:t>1  2   3  4  5   6   1  2  3  4   5  6  1  2   3  4  5   6     1  2   3  4  5   6     1  2   3  4  5   6     1  2  3   4  5   6</a:t>
              </a:r>
              <a:endParaRPr lang="de-DE" sz="1200" dirty="0">
                <a:solidFill>
                  <a:srgbClr val="000000"/>
                </a:solidFill>
                <a:effectLst/>
                <a:latin typeface="Arial" panose="020B0604020202020204" pitchFamily="34" charset="0"/>
                <a:ea typeface="Times New Roman" panose="02020603050405020304" pitchFamily="18" charset="0"/>
              </a:endParaRPr>
            </a:p>
            <a:p>
              <a:r>
                <a:rPr lang="de-DE" sz="8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r>
                <a:rPr lang="de-DE" sz="8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r>
                <a:rPr lang="de-DE" sz="8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p:txBody>
        </p:sp>
        <p:grpSp>
          <p:nvGrpSpPr>
            <p:cNvPr id="22" name="Group 15">
              <a:extLst>
                <a:ext uri="{FF2B5EF4-FFF2-40B4-BE49-F238E27FC236}">
                  <a16:creationId xmlns:a16="http://schemas.microsoft.com/office/drawing/2014/main" id="{5DA931FC-18E2-FFA8-D0CB-3C7A4D7B8F17}"/>
                </a:ext>
              </a:extLst>
            </p:cNvPr>
            <p:cNvGrpSpPr>
              <a:grpSpLocks noChangeAspect="1"/>
            </p:cNvGrpSpPr>
            <p:nvPr/>
          </p:nvGrpSpPr>
          <p:grpSpPr bwMode="auto">
            <a:xfrm>
              <a:off x="12642" y="14948"/>
              <a:ext cx="8668" cy="9284"/>
              <a:chOff x="2651" y="733"/>
              <a:chExt cx="714" cy="716"/>
            </a:xfrm>
          </p:grpSpPr>
          <p:cxnSp>
            <p:nvCxnSpPr>
              <p:cNvPr id="51" name="AutoShape 16">
                <a:extLst>
                  <a:ext uri="{FF2B5EF4-FFF2-40B4-BE49-F238E27FC236}">
                    <a16:creationId xmlns:a16="http://schemas.microsoft.com/office/drawing/2014/main" id="{9B2CBD8F-C6F3-28C4-06F0-60A0B0384F02}"/>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52" name="AutoShape 17">
                <a:extLst>
                  <a:ext uri="{FF2B5EF4-FFF2-40B4-BE49-F238E27FC236}">
                    <a16:creationId xmlns:a16="http://schemas.microsoft.com/office/drawing/2014/main" id="{CB562CE2-7359-EF96-967B-890393BAC758}"/>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53" name="AutoShape 18">
                <a:extLst>
                  <a:ext uri="{FF2B5EF4-FFF2-40B4-BE49-F238E27FC236}">
                    <a16:creationId xmlns:a16="http://schemas.microsoft.com/office/drawing/2014/main" id="{088AE09E-D9BD-D9A2-7F2B-50667A2E5C88}"/>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54" name="AutoShape 19">
                <a:extLst>
                  <a:ext uri="{FF2B5EF4-FFF2-40B4-BE49-F238E27FC236}">
                    <a16:creationId xmlns:a16="http://schemas.microsoft.com/office/drawing/2014/main" id="{A9C6023E-4AE9-6A96-47AE-1621E1BC314F}"/>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55" name="AutoShape 20">
                <a:extLst>
                  <a:ext uri="{FF2B5EF4-FFF2-40B4-BE49-F238E27FC236}">
                    <a16:creationId xmlns:a16="http://schemas.microsoft.com/office/drawing/2014/main" id="{534C4BF6-4CA3-7556-C089-BDA8C7EBAB2F}"/>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56" name="AutoShape 21">
                <a:extLst>
                  <a:ext uri="{FF2B5EF4-FFF2-40B4-BE49-F238E27FC236}">
                    <a16:creationId xmlns:a16="http://schemas.microsoft.com/office/drawing/2014/main" id="{903863CE-D38A-1C8D-C477-32D1AC88BBEF}"/>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3" name="Group 15">
              <a:extLst>
                <a:ext uri="{FF2B5EF4-FFF2-40B4-BE49-F238E27FC236}">
                  <a16:creationId xmlns:a16="http://schemas.microsoft.com/office/drawing/2014/main" id="{35492201-A324-6ED2-9CC5-9F147B429F47}"/>
                </a:ext>
              </a:extLst>
            </p:cNvPr>
            <p:cNvGrpSpPr>
              <a:grpSpLocks noChangeAspect="1"/>
            </p:cNvGrpSpPr>
            <p:nvPr/>
          </p:nvGrpSpPr>
          <p:grpSpPr bwMode="auto">
            <a:xfrm>
              <a:off x="23535" y="14868"/>
              <a:ext cx="8668" cy="9284"/>
              <a:chOff x="2651" y="733"/>
              <a:chExt cx="714" cy="716"/>
            </a:xfrm>
          </p:grpSpPr>
          <p:cxnSp>
            <p:nvCxnSpPr>
              <p:cNvPr id="45" name="AutoShape 16">
                <a:extLst>
                  <a:ext uri="{FF2B5EF4-FFF2-40B4-BE49-F238E27FC236}">
                    <a16:creationId xmlns:a16="http://schemas.microsoft.com/office/drawing/2014/main" id="{4791128A-9F96-B127-B0BA-A95FDD5DCE89}"/>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46" name="AutoShape 17">
                <a:extLst>
                  <a:ext uri="{FF2B5EF4-FFF2-40B4-BE49-F238E27FC236}">
                    <a16:creationId xmlns:a16="http://schemas.microsoft.com/office/drawing/2014/main" id="{F9159D10-27DE-727B-337D-AFCD5AA3106A}"/>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47" name="AutoShape 18">
                <a:extLst>
                  <a:ext uri="{FF2B5EF4-FFF2-40B4-BE49-F238E27FC236}">
                    <a16:creationId xmlns:a16="http://schemas.microsoft.com/office/drawing/2014/main" id="{DEC6B239-10DC-FF4C-A9B3-01CA7C26ABD5}"/>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48" name="AutoShape 19">
                <a:extLst>
                  <a:ext uri="{FF2B5EF4-FFF2-40B4-BE49-F238E27FC236}">
                    <a16:creationId xmlns:a16="http://schemas.microsoft.com/office/drawing/2014/main" id="{B2B67607-082A-7180-D592-2F92E1B42F0B}"/>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49" name="AutoShape 20">
                <a:extLst>
                  <a:ext uri="{FF2B5EF4-FFF2-40B4-BE49-F238E27FC236}">
                    <a16:creationId xmlns:a16="http://schemas.microsoft.com/office/drawing/2014/main" id="{02D6FEC2-F105-06D5-6F98-A1C592CD4A80}"/>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50" name="AutoShape 21">
                <a:extLst>
                  <a:ext uri="{FF2B5EF4-FFF2-40B4-BE49-F238E27FC236}">
                    <a16:creationId xmlns:a16="http://schemas.microsoft.com/office/drawing/2014/main" id="{ABAEAA9D-AF0F-32A4-5A60-E28BCA5F2379}"/>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4" name="Group 15">
              <a:extLst>
                <a:ext uri="{FF2B5EF4-FFF2-40B4-BE49-F238E27FC236}">
                  <a16:creationId xmlns:a16="http://schemas.microsoft.com/office/drawing/2014/main" id="{344735C8-3784-A6A3-9160-75AFA1068A9F}"/>
                </a:ext>
              </a:extLst>
            </p:cNvPr>
            <p:cNvGrpSpPr>
              <a:grpSpLocks noChangeAspect="1"/>
            </p:cNvGrpSpPr>
            <p:nvPr/>
          </p:nvGrpSpPr>
          <p:grpSpPr bwMode="auto">
            <a:xfrm>
              <a:off x="35701" y="14948"/>
              <a:ext cx="8668" cy="9284"/>
              <a:chOff x="2651" y="733"/>
              <a:chExt cx="714" cy="716"/>
            </a:xfrm>
          </p:grpSpPr>
          <p:cxnSp>
            <p:nvCxnSpPr>
              <p:cNvPr id="39" name="AutoShape 16">
                <a:extLst>
                  <a:ext uri="{FF2B5EF4-FFF2-40B4-BE49-F238E27FC236}">
                    <a16:creationId xmlns:a16="http://schemas.microsoft.com/office/drawing/2014/main" id="{2612C98F-7557-A3EF-9AD6-9E2F5763352F}"/>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40" name="AutoShape 17">
                <a:extLst>
                  <a:ext uri="{FF2B5EF4-FFF2-40B4-BE49-F238E27FC236}">
                    <a16:creationId xmlns:a16="http://schemas.microsoft.com/office/drawing/2014/main" id="{78C4AAF0-91BD-1C5A-F660-D736571EB468}"/>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41" name="AutoShape 18">
                <a:extLst>
                  <a:ext uri="{FF2B5EF4-FFF2-40B4-BE49-F238E27FC236}">
                    <a16:creationId xmlns:a16="http://schemas.microsoft.com/office/drawing/2014/main" id="{B20A8349-E25B-AFE1-1670-03720AE86BE9}"/>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42" name="AutoShape 19">
                <a:extLst>
                  <a:ext uri="{FF2B5EF4-FFF2-40B4-BE49-F238E27FC236}">
                    <a16:creationId xmlns:a16="http://schemas.microsoft.com/office/drawing/2014/main" id="{CA1D56F5-C3D2-014B-7806-D5E2489A42C1}"/>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43" name="AutoShape 20">
                <a:extLst>
                  <a:ext uri="{FF2B5EF4-FFF2-40B4-BE49-F238E27FC236}">
                    <a16:creationId xmlns:a16="http://schemas.microsoft.com/office/drawing/2014/main" id="{76C5D784-ABD6-0B25-ED3D-6617D81F26F3}"/>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44" name="AutoShape 21">
                <a:extLst>
                  <a:ext uri="{FF2B5EF4-FFF2-40B4-BE49-F238E27FC236}">
                    <a16:creationId xmlns:a16="http://schemas.microsoft.com/office/drawing/2014/main" id="{C5AEDB6A-70B0-5709-A743-2FBE7523145C}"/>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5" name="Group 15">
              <a:extLst>
                <a:ext uri="{FF2B5EF4-FFF2-40B4-BE49-F238E27FC236}">
                  <a16:creationId xmlns:a16="http://schemas.microsoft.com/office/drawing/2014/main" id="{487D164D-2E6D-C568-0A56-CBA33724A72C}"/>
                </a:ext>
              </a:extLst>
            </p:cNvPr>
            <p:cNvGrpSpPr>
              <a:grpSpLocks noChangeAspect="1"/>
            </p:cNvGrpSpPr>
            <p:nvPr/>
          </p:nvGrpSpPr>
          <p:grpSpPr bwMode="auto">
            <a:xfrm>
              <a:off x="47787" y="14948"/>
              <a:ext cx="8668" cy="9284"/>
              <a:chOff x="2651" y="733"/>
              <a:chExt cx="714" cy="716"/>
            </a:xfrm>
          </p:grpSpPr>
          <p:cxnSp>
            <p:nvCxnSpPr>
              <p:cNvPr id="33" name="AutoShape 16">
                <a:extLst>
                  <a:ext uri="{FF2B5EF4-FFF2-40B4-BE49-F238E27FC236}">
                    <a16:creationId xmlns:a16="http://schemas.microsoft.com/office/drawing/2014/main" id="{D2292551-59A5-EE39-9462-540CD6AD260D}"/>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34" name="AutoShape 17">
                <a:extLst>
                  <a:ext uri="{FF2B5EF4-FFF2-40B4-BE49-F238E27FC236}">
                    <a16:creationId xmlns:a16="http://schemas.microsoft.com/office/drawing/2014/main" id="{A9FAEEB3-6F28-1C7A-048B-FB49400ED646}"/>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35" name="AutoShape 18">
                <a:extLst>
                  <a:ext uri="{FF2B5EF4-FFF2-40B4-BE49-F238E27FC236}">
                    <a16:creationId xmlns:a16="http://schemas.microsoft.com/office/drawing/2014/main" id="{5BAD77D6-6643-34E6-88EA-8ED425E7A07B}"/>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36" name="AutoShape 19">
                <a:extLst>
                  <a:ext uri="{FF2B5EF4-FFF2-40B4-BE49-F238E27FC236}">
                    <a16:creationId xmlns:a16="http://schemas.microsoft.com/office/drawing/2014/main" id="{2A003407-BC76-D3C3-2A8E-E8E7482ED7A9}"/>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37" name="AutoShape 20">
                <a:extLst>
                  <a:ext uri="{FF2B5EF4-FFF2-40B4-BE49-F238E27FC236}">
                    <a16:creationId xmlns:a16="http://schemas.microsoft.com/office/drawing/2014/main" id="{177358ED-F318-14FA-F090-6A9EC6FF1D01}"/>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38" name="AutoShape 21">
                <a:extLst>
                  <a:ext uri="{FF2B5EF4-FFF2-40B4-BE49-F238E27FC236}">
                    <a16:creationId xmlns:a16="http://schemas.microsoft.com/office/drawing/2014/main" id="{40829894-EE00-0773-9D8E-57814BC6F637}"/>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6" name="Group 15">
              <a:extLst>
                <a:ext uri="{FF2B5EF4-FFF2-40B4-BE49-F238E27FC236}">
                  <a16:creationId xmlns:a16="http://schemas.microsoft.com/office/drawing/2014/main" id="{B4D0CC4B-99C6-5CAA-9632-168D57A19988}"/>
                </a:ext>
              </a:extLst>
            </p:cNvPr>
            <p:cNvGrpSpPr>
              <a:grpSpLocks noChangeAspect="1"/>
            </p:cNvGrpSpPr>
            <p:nvPr/>
          </p:nvGrpSpPr>
          <p:grpSpPr bwMode="auto">
            <a:xfrm>
              <a:off x="59952" y="14948"/>
              <a:ext cx="8668" cy="9284"/>
              <a:chOff x="2651" y="733"/>
              <a:chExt cx="714" cy="716"/>
            </a:xfrm>
          </p:grpSpPr>
          <p:cxnSp>
            <p:nvCxnSpPr>
              <p:cNvPr id="27" name="AutoShape 16">
                <a:extLst>
                  <a:ext uri="{FF2B5EF4-FFF2-40B4-BE49-F238E27FC236}">
                    <a16:creationId xmlns:a16="http://schemas.microsoft.com/office/drawing/2014/main" id="{68811A9C-A1F1-C669-CFF2-44BCFED8FBDC}"/>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28" name="AutoShape 17">
                <a:extLst>
                  <a:ext uri="{FF2B5EF4-FFF2-40B4-BE49-F238E27FC236}">
                    <a16:creationId xmlns:a16="http://schemas.microsoft.com/office/drawing/2014/main" id="{A76310F9-0C5B-2ED2-5010-ACE17AEFA48A}"/>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29" name="AutoShape 18">
                <a:extLst>
                  <a:ext uri="{FF2B5EF4-FFF2-40B4-BE49-F238E27FC236}">
                    <a16:creationId xmlns:a16="http://schemas.microsoft.com/office/drawing/2014/main" id="{8F7D90C6-1CBB-AA3A-074D-EA86095AE75C}"/>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30" name="AutoShape 19">
                <a:extLst>
                  <a:ext uri="{FF2B5EF4-FFF2-40B4-BE49-F238E27FC236}">
                    <a16:creationId xmlns:a16="http://schemas.microsoft.com/office/drawing/2014/main" id="{CB0F7BAD-FCC2-FAC2-F32E-4EC4D9D7D30A}"/>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31" name="AutoShape 20">
                <a:extLst>
                  <a:ext uri="{FF2B5EF4-FFF2-40B4-BE49-F238E27FC236}">
                    <a16:creationId xmlns:a16="http://schemas.microsoft.com/office/drawing/2014/main" id="{E5EAA03F-B134-4E8B-806F-F380BE574CE2}"/>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32" name="AutoShape 21">
                <a:extLst>
                  <a:ext uri="{FF2B5EF4-FFF2-40B4-BE49-F238E27FC236}">
                    <a16:creationId xmlns:a16="http://schemas.microsoft.com/office/drawing/2014/main" id="{DBE760C9-20C9-8725-BBFA-04C8F2AD9220}"/>
                  </a:ext>
                </a:extLst>
              </p:cNvPr>
              <p:cNvCxnSpPr>
                <a:cxnSpLocks noChangeAspect="1" noEditPoints="1" noChangeArrowheads="1" noChangeShapeType="1"/>
              </p:cNvCxnSpPr>
              <p:nvPr/>
            </p:nvCxnSpPr>
            <p:spPr bwMode="auto">
              <a:xfrm>
                <a:off x="3079" y="733"/>
                <a:ext cx="286" cy="716"/>
              </a:xfrm>
              <a:prstGeom prst="straightConnector1">
                <a:avLst/>
              </a:prstGeom>
              <a:noFill/>
              <a:ln w="25400">
                <a:solidFill>
                  <a:srgbClr val="C00000"/>
                </a:solidFill>
                <a:round/>
                <a:headEnd/>
                <a:tailEnd/>
              </a:ln>
            </p:spPr>
          </p:cxnSp>
        </p:grpSp>
      </p:grpSp>
      <p:sp>
        <p:nvSpPr>
          <p:cNvPr id="63" name="Fußzeilenplatzhalter 5">
            <a:extLst>
              <a:ext uri="{FF2B5EF4-FFF2-40B4-BE49-F238E27FC236}">
                <a16:creationId xmlns:a16="http://schemas.microsoft.com/office/drawing/2014/main" id="{7AEA3D11-732D-8238-6971-402F1708103A}"/>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BB86508B-3828-F29B-7B09-B492B76C6EFF}"/>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8</a:t>
            </a:r>
          </a:p>
        </p:txBody>
      </p:sp>
      <p:grpSp>
        <p:nvGrpSpPr>
          <p:cNvPr id="3" name="Knopf5">
            <a:extLst>
              <a:ext uri="{FF2B5EF4-FFF2-40B4-BE49-F238E27FC236}">
                <a16:creationId xmlns:a16="http://schemas.microsoft.com/office/drawing/2014/main" id="{0C3C53B3-C2B4-2D9B-4F5F-EB6CF936E6F4}"/>
              </a:ext>
            </a:extLst>
          </p:cNvPr>
          <p:cNvGrpSpPr/>
          <p:nvPr/>
        </p:nvGrpSpPr>
        <p:grpSpPr>
          <a:xfrm>
            <a:off x="9383011" y="3574973"/>
            <a:ext cx="525690" cy="504000"/>
            <a:chOff x="8550142" y="4941168"/>
            <a:chExt cx="593858" cy="576064"/>
          </a:xfrm>
          <a:solidFill>
            <a:schemeClr val="accent1"/>
          </a:solidFill>
        </p:grpSpPr>
        <p:sp>
          <p:nvSpPr>
            <p:cNvPr id="64" name="Rechteck 63">
              <a:extLst>
                <a:ext uri="{FF2B5EF4-FFF2-40B4-BE49-F238E27FC236}">
                  <a16:creationId xmlns:a16="http://schemas.microsoft.com/office/drawing/2014/main" id="{FD692ADB-405B-E2F6-B072-73BB0A4B940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Ellipse 16">
              <a:extLst>
                <a:ext uri="{FF2B5EF4-FFF2-40B4-BE49-F238E27FC236}">
                  <a16:creationId xmlns:a16="http://schemas.microsoft.com/office/drawing/2014/main" id="{6F688394-8605-ADA9-7D21-A5EBC58E9010}"/>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66" name="Hilfe 5 Grafik">
            <a:extLst>
              <a:ext uri="{FF2B5EF4-FFF2-40B4-BE49-F238E27FC236}">
                <a16:creationId xmlns:a16="http://schemas.microsoft.com/office/drawing/2014/main" id="{AADCB4C4-AAE3-CE6B-4CE8-1D6021D26A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5568" y="1466745"/>
            <a:ext cx="7912398" cy="4484760"/>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129467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7.40741E-7 L -0.88092 -7.40741E-7 " pathEditMode="relative" rAng="0" ptsTypes="AA">
                                      <p:cBhvr>
                                        <p:cTn id="6" dur="2000" fill="hold"/>
                                        <p:tgtEl>
                                          <p:spTgt spid="6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7.40741E-7 L -4.87179E-6 -7.40741E-7 " pathEditMode="relative" rAng="0" ptsTypes="AA">
                                      <p:cBhvr>
                                        <p:cTn id="10" dur="2000" fill="hold"/>
                                        <p:tgtEl>
                                          <p:spTgt spid="66"/>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D86F11E0-A951-9E06-7483-D2B9DF63E460}"/>
                  </a:ext>
                </a:extLst>
              </p:cNvPr>
              <p:cNvSpPr>
                <a:spLocks noGrp="1"/>
              </p:cNvSpPr>
              <p:nvPr>
                <p:ph idx="1"/>
              </p:nvPr>
            </p:nvSpPr>
            <p:spPr/>
            <p:txBody>
              <a:bodyPr/>
              <a:lstStyle/>
              <a:p>
                <a:r>
                  <a:rPr lang="de-DE"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Aufgabe 1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[MSA 2014 N A6]</a:t>
                </a: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 </a:t>
                </a:r>
                <a14:m>
                  <m:oMath xmlns:m="http://schemas.openxmlformats.org/officeDocument/2006/math">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(1,4), (2,4), (3,4), (4,4), (5,4), (6,4)</m:t>
                    </m:r>
                  </m:oMath>
                </a14:m>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de-DE"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Beide Ereignisse sind gleich wahrscheinlich.</a:t>
                </a:r>
                <a:endParaRPr lang="de-DE" sz="1600" i="1" dirty="0">
                  <a:solidFill>
                    <a:srgbClr val="000000"/>
                  </a:solidFill>
                  <a:latin typeface="Cambria Math" panose="02040503050406030204" pitchFamily="18" charset="0"/>
                  <a:ea typeface="Times New Roman" panose="02020603050405020304" pitchFamily="18" charset="0"/>
                  <a:cs typeface="Calibri" panose="020F0502020204030204" pitchFamily="34" charset="0"/>
                </a:endParaRPr>
              </a:p>
              <a:p>
                <a14:m>
                  <m:oMath xmlns:m="http://schemas.openxmlformats.org/officeDocument/2006/math">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𝑃</m:t>
                    </m:r>
                    <m:d>
                      <m:dPr>
                        <m:ctrlP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dPr>
                      <m:e>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𝑃𝑎𝑠𝑐h</m:t>
                        </m:r>
                      </m:e>
                    </m:d>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f>
                      <m:fPr>
                        <m:ctrlPr>
                          <a:rPr lang="de-DE" sz="1600" i="1" dirty="0" smtClean="0">
                            <a:solidFill>
                              <a:srgbClr val="000000"/>
                            </a:solidFill>
                            <a:latin typeface="Cambria Math" panose="02040503050406030204" pitchFamily="18" charset="0"/>
                            <a:cs typeface="Calibri" panose="020F0502020204030204" pitchFamily="34" charset="0"/>
                          </a:rPr>
                        </m:ctrlPr>
                      </m:fPr>
                      <m:num>
                        <m:r>
                          <a:rPr lang="de-DE" sz="1600" b="0" i="1" dirty="0" smtClean="0">
                            <a:solidFill>
                              <a:srgbClr val="000000"/>
                            </a:solidFill>
                            <a:latin typeface="Cambria Math" panose="02040503050406030204" pitchFamily="18" charset="0"/>
                            <a:cs typeface="Calibri" panose="020F0502020204030204" pitchFamily="34" charset="0"/>
                          </a:rPr>
                          <m:t>6</m:t>
                        </m:r>
                      </m:num>
                      <m:den>
                        <m:r>
                          <a:rPr lang="de-DE" sz="1600" b="0" i="1" dirty="0" smtClean="0">
                            <a:solidFill>
                              <a:srgbClr val="000000"/>
                            </a:solidFill>
                            <a:latin typeface="Cambria Math" panose="02040503050406030204" pitchFamily="18" charset="0"/>
                            <a:cs typeface="Calibri" panose="020F0502020204030204" pitchFamily="34" charset="0"/>
                          </a:rPr>
                          <m:t>36</m:t>
                        </m:r>
                      </m:den>
                    </m:f>
                    <m:r>
                      <a:rPr lang="de-DE" sz="1600" b="0" i="1" dirty="0" smtClean="0">
                        <a:solidFill>
                          <a:srgbClr val="000000"/>
                        </a:solidFill>
                        <a:latin typeface="Cambria Math" panose="02040503050406030204" pitchFamily="18" charset="0"/>
                        <a:cs typeface="Calibri" panose="020F0502020204030204" pitchFamily="34" charset="0"/>
                      </a:rPr>
                      <m:t>=</m:t>
                    </m:r>
                    <m:f>
                      <m:fPr>
                        <m:ctrlPr>
                          <a:rPr lang="de-DE" sz="1600" b="0" i="1" dirty="0" smtClean="0">
                            <a:solidFill>
                              <a:srgbClr val="000000"/>
                            </a:solidFill>
                            <a:latin typeface="Cambria Math" panose="02040503050406030204" pitchFamily="18" charset="0"/>
                            <a:cs typeface="Calibri" panose="020F0502020204030204" pitchFamily="34" charset="0"/>
                          </a:rPr>
                        </m:ctrlPr>
                      </m:fPr>
                      <m:num>
                        <m:r>
                          <a:rPr lang="de-DE" sz="1600" b="0" i="1" dirty="0" smtClean="0">
                            <a:solidFill>
                              <a:srgbClr val="000000"/>
                            </a:solidFill>
                            <a:latin typeface="Cambria Math" panose="02040503050406030204" pitchFamily="18" charset="0"/>
                            <a:cs typeface="Calibri" panose="020F0502020204030204" pitchFamily="34" charset="0"/>
                          </a:rPr>
                          <m:t>1</m:t>
                        </m:r>
                      </m:num>
                      <m:den>
                        <m:r>
                          <a:rPr lang="de-DE" sz="1600" b="0" i="1" dirty="0" smtClean="0">
                            <a:solidFill>
                              <a:srgbClr val="000000"/>
                            </a:solidFill>
                            <a:latin typeface="Cambria Math" panose="02040503050406030204" pitchFamily="18" charset="0"/>
                            <a:cs typeface="Calibri" panose="020F0502020204030204" pitchFamily="34" charset="0"/>
                          </a:rPr>
                          <m:t>6</m:t>
                        </m:r>
                      </m:den>
                    </m:f>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d>
                      <m:dPr>
                        <m:ctrlP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dPr>
                      <m:e>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1,1</m:t>
                        </m:r>
                      </m:e>
                    </m:d>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d>
                      <m:dPr>
                        <m:ctrlP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dPr>
                      <m:e>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2,2</m:t>
                        </m:r>
                      </m:e>
                    </m:d>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d>
                      <m:dPr>
                        <m:ctrlP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dPr>
                      <m:e>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3,3</m:t>
                        </m:r>
                      </m:e>
                    </m:d>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d>
                      <m:dPr>
                        <m:ctrlP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dPr>
                      <m:e>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4,4</m:t>
                        </m:r>
                      </m:e>
                    </m:d>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d>
                      <m:dPr>
                        <m:ctrlP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dPr>
                      <m:e>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5,5</m:t>
                        </m:r>
                      </m:e>
                    </m:d>
                    <m:r>
                      <a:rPr lang="de-DE"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(6,6)</m:t>
                    </m:r>
                  </m:oMath>
                </a14:m>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14:m>
                  <m:oMath xmlns:m="http://schemas.openxmlformats.org/officeDocument/2006/math">
                    <m:r>
                      <a:rPr lang="de-DE" sz="1600" i="1" dirty="0" smtClean="0">
                        <a:latin typeface="Cambria Math" panose="02040503050406030204" pitchFamily="18" charset="0"/>
                      </a:rPr>
                      <m:t>𝑃</m:t>
                    </m:r>
                    <m:d>
                      <m:dPr>
                        <m:ctrlPr>
                          <a:rPr lang="de-DE" sz="1600" i="1" dirty="0" smtClean="0">
                            <a:latin typeface="Cambria Math" panose="02040503050406030204" pitchFamily="18" charset="0"/>
                          </a:rPr>
                        </m:ctrlPr>
                      </m:dPr>
                      <m:e>
                        <m:r>
                          <a:rPr lang="de-DE" sz="1600" i="1" dirty="0" smtClean="0">
                            <a:latin typeface="Cambria Math" panose="02040503050406030204" pitchFamily="18" charset="0"/>
                          </a:rPr>
                          <m:t>𝑧𝑤𝑒𝑖𝑡𝑒</m:t>
                        </m:r>
                        <m:r>
                          <a:rPr lang="de-DE" sz="1600" i="1" dirty="0" smtClean="0">
                            <a:latin typeface="Cambria Math" panose="02040503050406030204" pitchFamily="18" charset="0"/>
                          </a:rPr>
                          <m:t> </m:t>
                        </m:r>
                        <m:r>
                          <a:rPr lang="de-DE" sz="1600" i="1" dirty="0" smtClean="0">
                            <a:latin typeface="Cambria Math" panose="02040503050406030204" pitchFamily="18" charset="0"/>
                          </a:rPr>
                          <m:t>𝑍𝑎h𝑙</m:t>
                        </m:r>
                        <m:r>
                          <a:rPr lang="de-DE" sz="1600" i="1" dirty="0" smtClean="0">
                            <a:latin typeface="Cambria Math" panose="02040503050406030204" pitchFamily="18" charset="0"/>
                          </a:rPr>
                          <m:t> </m:t>
                        </m:r>
                        <m:r>
                          <a:rPr lang="de-DE" sz="1600" i="1" dirty="0" smtClean="0">
                            <a:latin typeface="Cambria Math" panose="02040503050406030204" pitchFamily="18" charset="0"/>
                          </a:rPr>
                          <m:t>𝑖𝑠𝑡</m:t>
                        </m:r>
                        <m:r>
                          <a:rPr lang="de-DE" sz="1600" i="1" dirty="0" smtClean="0">
                            <a:latin typeface="Cambria Math" panose="02040503050406030204" pitchFamily="18" charset="0"/>
                          </a:rPr>
                          <m:t> 5</m:t>
                        </m:r>
                      </m:e>
                    </m:d>
                    <m:r>
                      <a:rPr lang="de-DE" sz="1600" i="1" dirty="0" smtClean="0">
                        <a:latin typeface="Cambria Math" panose="02040503050406030204" pitchFamily="18" charset="0"/>
                      </a:rPr>
                      <m:t>=</m:t>
                    </m:r>
                    <m:f>
                      <m:fPr>
                        <m:ctrlPr>
                          <a:rPr lang="de-DE" sz="1600" i="1" dirty="0">
                            <a:solidFill>
                              <a:srgbClr val="000000"/>
                            </a:solidFill>
                            <a:latin typeface="Cambria Math" panose="02040503050406030204" pitchFamily="18" charset="0"/>
                            <a:cs typeface="Calibri" panose="020F0502020204030204" pitchFamily="34" charset="0"/>
                          </a:rPr>
                        </m:ctrlPr>
                      </m:fPr>
                      <m:num>
                        <m:r>
                          <a:rPr lang="de-DE" sz="1600" i="1" dirty="0">
                            <a:solidFill>
                              <a:srgbClr val="000000"/>
                            </a:solidFill>
                            <a:latin typeface="Cambria Math" panose="02040503050406030204" pitchFamily="18" charset="0"/>
                            <a:cs typeface="Calibri" panose="020F0502020204030204" pitchFamily="34" charset="0"/>
                          </a:rPr>
                          <m:t>6</m:t>
                        </m:r>
                      </m:num>
                      <m:den>
                        <m:r>
                          <a:rPr lang="de-DE" sz="1600" i="1" dirty="0">
                            <a:solidFill>
                              <a:srgbClr val="000000"/>
                            </a:solidFill>
                            <a:latin typeface="Cambria Math" panose="02040503050406030204" pitchFamily="18" charset="0"/>
                            <a:cs typeface="Calibri" panose="020F0502020204030204" pitchFamily="34" charset="0"/>
                          </a:rPr>
                          <m:t>36</m:t>
                        </m:r>
                      </m:den>
                    </m:f>
                    <m:r>
                      <a:rPr lang="de-DE" sz="1600" b="0" i="1" dirty="0" smtClean="0">
                        <a:solidFill>
                          <a:srgbClr val="000000"/>
                        </a:solidFill>
                        <a:latin typeface="Cambria Math" panose="02040503050406030204" pitchFamily="18" charset="0"/>
                        <a:cs typeface="Calibri" panose="020F0502020204030204" pitchFamily="34" charset="0"/>
                      </a:rPr>
                      <m:t>=</m:t>
                    </m:r>
                    <m:f>
                      <m:fPr>
                        <m:ctrlPr>
                          <a:rPr lang="de-DE" sz="1600" i="1" dirty="0" smtClean="0">
                            <a:latin typeface="Cambria Math" panose="02040503050406030204" pitchFamily="18" charset="0"/>
                          </a:rPr>
                        </m:ctrlPr>
                      </m:fPr>
                      <m:num>
                        <m:r>
                          <a:rPr lang="de-DE" sz="1600" b="0" i="1" dirty="0" smtClean="0">
                            <a:latin typeface="Cambria Math" panose="02040503050406030204" pitchFamily="18" charset="0"/>
                          </a:rPr>
                          <m:t>1</m:t>
                        </m:r>
                      </m:num>
                      <m:den>
                        <m:r>
                          <a:rPr lang="de-DE" sz="1600" b="0" i="1" dirty="0" smtClean="0">
                            <a:latin typeface="Cambria Math" panose="02040503050406030204" pitchFamily="18" charset="0"/>
                          </a:rPr>
                          <m:t>6</m:t>
                        </m:r>
                      </m:den>
                    </m:f>
                  </m:oMath>
                </a14:m>
                <a:r>
                  <a:rPr lang="de-DE" sz="1600" dirty="0"/>
                  <a:t>	</a:t>
                </a:r>
                <a14:m>
                  <m:oMath xmlns:m="http://schemas.openxmlformats.org/officeDocument/2006/math">
                    <m:d>
                      <m:dPr>
                        <m:ctrlPr>
                          <a:rPr lang="de-DE" sz="1600" b="0" i="1" smtClean="0">
                            <a:latin typeface="Cambria Math" panose="02040503050406030204" pitchFamily="18" charset="0"/>
                          </a:rPr>
                        </m:ctrlPr>
                      </m:dPr>
                      <m:e>
                        <m:r>
                          <a:rPr lang="de-DE" sz="1600" b="0" i="1" smtClean="0">
                            <a:latin typeface="Cambria Math" panose="02040503050406030204" pitchFamily="18" charset="0"/>
                          </a:rPr>
                          <m:t>1,5</m:t>
                        </m:r>
                      </m:e>
                    </m:d>
                    <m:r>
                      <a:rPr lang="de-DE" sz="1600" b="0" i="1" smtClean="0">
                        <a:latin typeface="Cambria Math" panose="02040503050406030204" pitchFamily="18" charset="0"/>
                      </a:rPr>
                      <m:t>, </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2,5</m:t>
                        </m:r>
                      </m:e>
                    </m:d>
                    <m:r>
                      <a:rPr lang="de-DE" sz="1600" b="0" i="1" smtClean="0">
                        <a:latin typeface="Cambria Math" panose="02040503050406030204" pitchFamily="18" charset="0"/>
                      </a:rPr>
                      <m:t>, </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3,5</m:t>
                        </m:r>
                      </m:e>
                    </m:d>
                    <m:r>
                      <a:rPr lang="de-DE" sz="1600" b="0" i="1" smtClean="0">
                        <a:latin typeface="Cambria Math" panose="02040503050406030204" pitchFamily="18" charset="0"/>
                      </a:rPr>
                      <m:t>, </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4,5</m:t>
                        </m:r>
                      </m:e>
                    </m:d>
                    <m:r>
                      <a:rPr lang="de-DE" sz="1600" b="0" i="1" smtClean="0">
                        <a:latin typeface="Cambria Math" panose="02040503050406030204" pitchFamily="18" charset="0"/>
                      </a:rPr>
                      <m:t>, </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5,5</m:t>
                        </m:r>
                      </m:e>
                    </m:d>
                    <m:r>
                      <a:rPr lang="de-DE" sz="1600" b="0" i="1" smtClean="0">
                        <a:latin typeface="Cambria Math" panose="02040503050406030204" pitchFamily="18" charset="0"/>
                      </a:rPr>
                      <m:t>, (6,5)</m:t>
                    </m:r>
                  </m:oMath>
                </a14:m>
                <a:endParaRPr lang="de-DE" sz="1600" dirty="0"/>
              </a:p>
            </p:txBody>
          </p:sp>
        </mc:Choice>
        <mc:Fallback xmlns="">
          <p:sp>
            <p:nvSpPr>
              <p:cNvPr id="2" name="Inhaltsplatzhalter 1">
                <a:extLst>
                  <a:ext uri="{FF2B5EF4-FFF2-40B4-BE49-F238E27FC236}">
                    <a16:creationId xmlns:a16="http://schemas.microsoft.com/office/drawing/2014/main" id="{D86F11E0-A951-9E06-7483-D2B9DF63E46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66BA6E4F-661B-6DB0-9FAB-6169FB06F15C}"/>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4" name="Titel 3">
            <a:extLst>
              <a:ext uri="{FF2B5EF4-FFF2-40B4-BE49-F238E27FC236}">
                <a16:creationId xmlns:a16="http://schemas.microsoft.com/office/drawing/2014/main" id="{EA65893D-0324-FF55-1C25-5E679ADCB268}"/>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8</a:t>
            </a:r>
          </a:p>
        </p:txBody>
      </p:sp>
      <p:pic>
        <p:nvPicPr>
          <p:cNvPr id="9" name="Grafik 8" descr="Ein Bild, das Text, Screenshot, Schrift, Reihe enthält.&#10;&#10;Automatisch generierte Beschreibung">
            <a:extLst>
              <a:ext uri="{FF2B5EF4-FFF2-40B4-BE49-F238E27FC236}">
                <a16:creationId xmlns:a16="http://schemas.microsoft.com/office/drawing/2014/main" id="{9F06EC18-B4D3-14F2-E287-EA6CCD67B9D5}"/>
              </a:ext>
            </a:extLst>
          </p:cNvPr>
          <p:cNvPicPr>
            <a:picLocks noChangeAspect="1"/>
          </p:cNvPicPr>
          <p:nvPr/>
        </p:nvPicPr>
        <p:blipFill rotWithShape="1">
          <a:blip r:embed="rId3">
            <a:extLst>
              <a:ext uri="{28A0092B-C50C-407E-A947-70E740481C1C}">
                <a14:useLocalDpi xmlns:a14="http://schemas.microsoft.com/office/drawing/2010/main" val="0"/>
              </a:ext>
            </a:extLst>
          </a:blip>
          <a:srcRect l="6577"/>
          <a:stretch/>
        </p:blipFill>
        <p:spPr>
          <a:xfrm>
            <a:off x="200472" y="1484784"/>
            <a:ext cx="6120680" cy="2394307"/>
          </a:xfrm>
          <a:prstGeom prst="rect">
            <a:avLst/>
          </a:prstGeom>
        </p:spPr>
      </p:pic>
      <p:sp>
        <p:nvSpPr>
          <p:cNvPr id="10" name="Textfeld 9">
            <a:extLst>
              <a:ext uri="{FF2B5EF4-FFF2-40B4-BE49-F238E27FC236}">
                <a16:creationId xmlns:a16="http://schemas.microsoft.com/office/drawing/2014/main" id="{77896761-DD8D-586B-DCC7-ED722B400155}"/>
              </a:ext>
            </a:extLst>
          </p:cNvPr>
          <p:cNvSpPr txBox="1"/>
          <p:nvPr/>
        </p:nvSpPr>
        <p:spPr>
          <a:xfrm>
            <a:off x="3152800" y="1556792"/>
            <a:ext cx="3096344" cy="323165"/>
          </a:xfrm>
          <a:prstGeom prst="rect">
            <a:avLst/>
          </a:prstGeom>
          <a:solidFill>
            <a:schemeClr val="bg1"/>
          </a:solidFill>
        </p:spPr>
        <p:txBody>
          <a:bodyPr wrap="square" rtlCol="0">
            <a:spAutoFit/>
          </a:bodyPr>
          <a:lstStyle/>
          <a:p>
            <a:r>
              <a:rPr lang="de-DE" sz="1500" dirty="0">
                <a:latin typeface="Arial" panose="020B0604020202020204" pitchFamily="34" charset="0"/>
                <a:cs typeface="Arial" panose="020B0604020202020204" pitchFamily="34" charset="0"/>
              </a:rPr>
              <a:t>(1,1), (2,2), (3,3), (4,4), (5,5), (6,6)</a:t>
            </a:r>
          </a:p>
        </p:txBody>
      </p:sp>
    </p:spTree>
    <p:extLst>
      <p:ext uri="{BB962C8B-B14F-4D97-AF65-F5344CB8AC3E}">
        <p14:creationId xmlns:p14="http://schemas.microsoft.com/office/powerpoint/2010/main" val="457412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D340A7-B63D-4B14-DF23-044E64102508}"/>
              </a:ext>
            </a:extLst>
          </p:cNvPr>
          <p:cNvSpPr>
            <a:spLocks noGrp="1"/>
          </p:cNvSpPr>
          <p:nvPr>
            <p:ph idx="1"/>
          </p:nvPr>
        </p:nvSpPr>
        <p:spPr>
          <a:xfrm>
            <a:off x="64289" y="1074610"/>
            <a:ext cx="9203968" cy="5174278"/>
          </a:xfrm>
        </p:spPr>
        <p:txBody>
          <a:bodyPr/>
          <a:lstStyle/>
          <a:p>
            <a:r>
              <a:rPr lang="de-DE" sz="1500" b="1" dirty="0">
                <a:effectLst/>
                <a:latin typeface="Calibri" panose="020F0502020204030204" pitchFamily="34" charset="0"/>
                <a:ea typeface="Times New Roman" panose="02020603050405020304" pitchFamily="18" charset="0"/>
                <a:cs typeface="Calibri" panose="020F0502020204030204" pitchFamily="34" charset="0"/>
              </a:rPr>
              <a:t>Aufgabe 1 </a:t>
            </a:r>
            <a:r>
              <a:rPr lang="de-DE" sz="1500" dirty="0">
                <a:effectLst/>
                <a:latin typeface="Calibri" panose="020F0502020204030204" pitchFamily="34" charset="0"/>
                <a:ea typeface="Times New Roman" panose="02020603050405020304" pitchFamily="18" charset="0"/>
                <a:cs typeface="Calibri" panose="020F0502020204030204" pitchFamily="34" charset="0"/>
              </a:rPr>
              <a:t>[MSA 2016 A5]</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Mia und Lukas bereiten ein Gewinnspiel vor. Für das Ermitteln einer dreistelligen Gewinnzahl nutzen sie </a:t>
            </a:r>
            <a:br>
              <a:rPr lang="de-DE" sz="1500" dirty="0">
                <a:effectLst/>
                <a:latin typeface="Calibri" panose="020F0502020204030204" pitchFamily="34" charset="0"/>
                <a:ea typeface="Times New Roman" panose="02020603050405020304" pitchFamily="18" charset="0"/>
                <a:cs typeface="Calibri" panose="020F0502020204030204" pitchFamily="34" charset="0"/>
              </a:rPr>
            </a:br>
            <a:r>
              <a:rPr lang="de-DE" sz="1500" dirty="0">
                <a:effectLst/>
                <a:latin typeface="Calibri" panose="020F0502020204030204" pitchFamily="34" charset="0"/>
                <a:ea typeface="Times New Roman" panose="02020603050405020304" pitchFamily="18" charset="0"/>
                <a:cs typeface="Calibri" panose="020F0502020204030204" pitchFamily="34" charset="0"/>
              </a:rPr>
              <a:t>drei Plastikkapseln. In jeder Kapsel befindet sich ein Zettel. Auf einem Zettel steht </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die Ziffer 2, auf einem anderen Zettel steht die Ziffer 3 und auf dem dritten Zettel </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steht die Ziffer 6. Die Kapseln werden nacheinander gezogen. </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Hintereinander gelegt, bilden die darin enthaltenen Ziffern </a:t>
            </a:r>
            <a:br>
              <a:rPr lang="de-DE" sz="1500" dirty="0">
                <a:effectLst/>
                <a:latin typeface="Calibri" panose="020F0502020204030204" pitchFamily="34" charset="0"/>
                <a:ea typeface="Times New Roman" panose="02020603050405020304" pitchFamily="18" charset="0"/>
                <a:cs typeface="Calibri" panose="020F0502020204030204" pitchFamily="34" charset="0"/>
              </a:rPr>
            </a:br>
            <a:r>
              <a:rPr lang="de-DE" sz="1500" dirty="0">
                <a:effectLst/>
                <a:latin typeface="Calibri" panose="020F0502020204030204" pitchFamily="34" charset="0"/>
                <a:ea typeface="Times New Roman" panose="02020603050405020304" pitchFamily="18" charset="0"/>
                <a:cs typeface="Calibri" panose="020F0502020204030204" pitchFamily="34" charset="0"/>
              </a:rPr>
              <a:t>die dreistellige Gewinnzahl. </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a) Geben Sie die größte dreistellige Gewinnzahl an, die auf diese Weise gebildet werden kann.</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b) Geben Sie alle möglichen dreistelligen Gewinnzahlen an.</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c) Geben Sie an, mit welcher Wahrscheinlichkeit die dreistellige Gewinnzahl eine gerade Zahl ist.</a:t>
            </a:r>
          </a:p>
          <a:p>
            <a:endParaRPr lang="de-DE" sz="500" b="1" dirty="0">
              <a:latin typeface="Calibri" panose="020F0502020204030204" pitchFamily="34" charset="0"/>
              <a:ea typeface="Times New Roman" panose="02020603050405020304" pitchFamily="18" charset="0"/>
              <a:cs typeface="Calibri" panose="020F0502020204030204" pitchFamily="34" charset="0"/>
            </a:endParaRPr>
          </a:p>
          <a:p>
            <a:r>
              <a:rPr lang="de-DE" sz="1500" b="1" dirty="0">
                <a:effectLst/>
                <a:latin typeface="Calibri" panose="020F0502020204030204" pitchFamily="34" charset="0"/>
                <a:ea typeface="Times New Roman" panose="02020603050405020304" pitchFamily="18" charset="0"/>
                <a:cs typeface="Calibri" panose="020F0502020204030204" pitchFamily="34" charset="0"/>
              </a:rPr>
              <a:t>Aufgabe 2 </a:t>
            </a:r>
            <a:r>
              <a:rPr lang="de-DE" sz="1500" dirty="0">
                <a:effectLst/>
                <a:latin typeface="Calibri" panose="020F0502020204030204" pitchFamily="34" charset="0"/>
                <a:ea typeface="Times New Roman" panose="02020603050405020304" pitchFamily="18" charset="0"/>
                <a:cs typeface="Calibri" panose="020F0502020204030204" pitchFamily="34" charset="0"/>
              </a:rPr>
              <a:t>[MSA 2013 N Basisaufgaben]</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In einer Kantine kann man aus drei Hauptgerichten und zwei Nachspeisen wählen. </a:t>
            </a:r>
            <a:br>
              <a:rPr lang="de-DE" sz="1500" dirty="0">
                <a:effectLst/>
                <a:latin typeface="Calibri" panose="020F0502020204030204" pitchFamily="34" charset="0"/>
                <a:ea typeface="Times New Roman" panose="02020603050405020304" pitchFamily="18" charset="0"/>
                <a:cs typeface="Calibri" panose="020F0502020204030204" pitchFamily="34" charset="0"/>
              </a:rPr>
            </a:br>
            <a:r>
              <a:rPr lang="de-DE" sz="1500" dirty="0">
                <a:effectLst/>
                <a:latin typeface="Calibri" panose="020F0502020204030204" pitchFamily="34" charset="0"/>
                <a:ea typeface="Times New Roman" panose="02020603050405020304" pitchFamily="18" charset="0"/>
                <a:cs typeface="Calibri" panose="020F0502020204030204" pitchFamily="34" charset="0"/>
              </a:rPr>
              <a:t>Wie viele Speisenfolgen sind möglich? Kreuzen Sie die Anzahl der Möglichkeiten an. </a:t>
            </a:r>
          </a:p>
          <a:p>
            <a:r>
              <a:rPr lang="de-DE" sz="1500" dirty="0">
                <a:effectLst/>
                <a:latin typeface="Calibri" panose="020F0502020204030204" pitchFamily="34" charset="0"/>
                <a:ea typeface="Times New Roman" panose="02020603050405020304" pitchFamily="18" charset="0"/>
                <a:cs typeface="Calibri" panose="020F0502020204030204" pitchFamily="34" charset="0"/>
              </a:rPr>
              <a:t>	⧠ 5	 ⧠ 6 	 ⧠ 8 	 ⧠ 9 </a:t>
            </a:r>
          </a:p>
          <a:p>
            <a:endParaRPr lang="de-DE" sz="500" b="1" dirty="0">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500" b="1" dirty="0">
                <a:effectLst/>
                <a:latin typeface="Calibri" panose="020F0502020204030204" pitchFamily="34" charset="0"/>
                <a:ea typeface="Times New Roman" panose="02020603050405020304" pitchFamily="18" charset="0"/>
                <a:cs typeface="Calibri" panose="020F0502020204030204" pitchFamily="34" charset="0"/>
              </a:rPr>
              <a:t>Aufgabe 3 </a:t>
            </a:r>
            <a:r>
              <a:rPr lang="de-DE" sz="1500" dirty="0">
                <a:effectLst/>
                <a:latin typeface="Calibri" panose="020F0502020204030204" pitchFamily="34" charset="0"/>
                <a:ea typeface="Times New Roman" panose="02020603050405020304" pitchFamily="18" charset="0"/>
                <a:cs typeface="Calibri" panose="020F0502020204030204" pitchFamily="34" charset="0"/>
              </a:rPr>
              <a:t>[MSA 2008 N A3]</a:t>
            </a:r>
          </a:p>
          <a:p>
            <a:pPr marL="0">
              <a:lnSpc>
                <a:spcPct val="110000"/>
              </a:lnSpc>
              <a:spcBef>
                <a:spcPts val="0"/>
              </a:spcBef>
              <a:spcAft>
                <a:spcPts val="600"/>
              </a:spcAft>
            </a:pPr>
            <a:r>
              <a:rPr lang="de-DE"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einem Beutel befinden sich drei Karten. Eine trägt den Buchstaben A, die zweite den Buch</a:t>
            </a:r>
            <a:r>
              <a:rPr lang="de-DE" sz="1500" spc="-2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staben M und die dritte den Buchstaben S. Lars zieht die Karten nacheinander verdeckt, d. h. ohne</a:t>
            </a:r>
            <a:r>
              <a:rPr lang="de-DE"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nachzusehen, aus dem Beutel. Wie groß ist die Wahrscheinlichkeit dafür, dass er die Buchstaben in der Reihenfolge MSA aus dem Beutel zieht? Begründen Sie.</a:t>
            </a:r>
          </a:p>
          <a:p>
            <a:endParaRPr lang="de-DE" sz="15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600"/>
              </a:spcBef>
              <a:spcAft>
                <a:spcPts val="1200"/>
              </a:spcAft>
              <a:tabLst>
                <a:tab pos="180340" algn="l"/>
                <a:tab pos="900430" algn="l"/>
                <a:tab pos="1620520" algn="l"/>
                <a:tab pos="2340610" algn="l"/>
              </a:tabLst>
            </a:pPr>
            <a:endParaRPr lang="de-DE"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de-DE" sz="15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0E1D51DB-2252-97A3-5DDF-BF495473C21F}"/>
              </a:ext>
            </a:extLst>
          </p:cNvPr>
          <p:cNvSpPr>
            <a:spLocks noGrp="1"/>
          </p:cNvSpPr>
          <p:nvPr>
            <p:ph type="title"/>
          </p:nvPr>
        </p:nvSpPr>
        <p:spPr/>
        <p:txBody>
          <a:bodyPr>
            <a:normAutofit/>
          </a:bodyPr>
          <a:lstStyle/>
          <a:p>
            <a:r>
              <a:rPr lang="de-DE" dirty="0"/>
              <a:t>Kombinatorik</a:t>
            </a:r>
          </a:p>
        </p:txBody>
      </p:sp>
      <p:sp>
        <p:nvSpPr>
          <p:cNvPr id="8" name="Fußzeilenplatzhalter 5">
            <a:extLst>
              <a:ext uri="{FF2B5EF4-FFF2-40B4-BE49-F238E27FC236}">
                <a16:creationId xmlns:a16="http://schemas.microsoft.com/office/drawing/2014/main" id="{6A31F804-F243-BA86-2AC3-CF8EECE92997}"/>
              </a:ext>
            </a:extLst>
          </p:cNvPr>
          <p:cNvSpPr>
            <a:spLocks noGrp="1"/>
          </p:cNvSpPr>
          <p:nvPr>
            <p:ph type="ftr" sz="quarter" idx="10"/>
          </p:nvPr>
        </p:nvSpPr>
        <p:spPr>
          <a:xfrm>
            <a:off x="7977336" y="5991091"/>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089533CC-7B84-5C08-84A6-99704D825575}"/>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9</a:t>
            </a:r>
          </a:p>
        </p:txBody>
      </p:sp>
      <p:sp>
        <p:nvSpPr>
          <p:cNvPr id="12" name="Oval 11">
            <a:extLst>
              <a:ext uri="{FF2B5EF4-FFF2-40B4-BE49-F238E27FC236}">
                <a16:creationId xmlns:a16="http://schemas.microsoft.com/office/drawing/2014/main" id="{18E9AD93-1613-510E-3ABD-4E15AF06F06D}"/>
              </a:ext>
            </a:extLst>
          </p:cNvPr>
          <p:cNvSpPr/>
          <p:nvPr/>
        </p:nvSpPr>
        <p:spPr>
          <a:xfrm>
            <a:off x="6590847" y="2383310"/>
            <a:ext cx="576064" cy="2880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2D5D9283-D65E-BADF-FC69-23BFC0957A3E}"/>
              </a:ext>
            </a:extLst>
          </p:cNvPr>
          <p:cNvSpPr/>
          <p:nvPr/>
        </p:nvSpPr>
        <p:spPr>
          <a:xfrm>
            <a:off x="7323778" y="2428441"/>
            <a:ext cx="576064" cy="2880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78321829-8242-0EC4-C0A1-094FEB65FDF8}"/>
              </a:ext>
            </a:extLst>
          </p:cNvPr>
          <p:cNvSpPr/>
          <p:nvPr/>
        </p:nvSpPr>
        <p:spPr>
          <a:xfrm>
            <a:off x="7041232" y="2047442"/>
            <a:ext cx="576064" cy="2880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CAABB22-9F10-6BBA-0A6A-8A0BD3A8B94F}"/>
              </a:ext>
            </a:extLst>
          </p:cNvPr>
          <p:cNvSpPr txBox="1"/>
          <p:nvPr/>
        </p:nvSpPr>
        <p:spPr>
          <a:xfrm>
            <a:off x="7173993" y="2022181"/>
            <a:ext cx="195746" cy="338554"/>
          </a:xfrm>
          <a:prstGeom prst="rect">
            <a:avLst/>
          </a:prstGeom>
          <a:noFill/>
        </p:spPr>
        <p:txBody>
          <a:bodyPr wrap="square" rtlCol="0">
            <a:spAutoFit/>
          </a:bodyPr>
          <a:lstStyle/>
          <a:p>
            <a:r>
              <a:rPr lang="de-DE" sz="1600" dirty="0"/>
              <a:t>2</a:t>
            </a:r>
          </a:p>
        </p:txBody>
      </p:sp>
      <p:sp>
        <p:nvSpPr>
          <p:cNvPr id="16" name="Textfeld 15">
            <a:extLst>
              <a:ext uri="{FF2B5EF4-FFF2-40B4-BE49-F238E27FC236}">
                <a16:creationId xmlns:a16="http://schemas.microsoft.com/office/drawing/2014/main" id="{B782434F-8EED-9BD3-C6B6-D6F0AF66E359}"/>
              </a:ext>
            </a:extLst>
          </p:cNvPr>
          <p:cNvSpPr txBox="1"/>
          <p:nvPr/>
        </p:nvSpPr>
        <p:spPr>
          <a:xfrm>
            <a:off x="6730690" y="2360828"/>
            <a:ext cx="195746" cy="338554"/>
          </a:xfrm>
          <a:prstGeom prst="rect">
            <a:avLst/>
          </a:prstGeom>
          <a:noFill/>
        </p:spPr>
        <p:txBody>
          <a:bodyPr wrap="square" rtlCol="0">
            <a:spAutoFit/>
          </a:bodyPr>
          <a:lstStyle/>
          <a:p>
            <a:r>
              <a:rPr lang="de-DE" sz="1600" dirty="0"/>
              <a:t>6</a:t>
            </a:r>
          </a:p>
        </p:txBody>
      </p:sp>
      <p:sp>
        <p:nvSpPr>
          <p:cNvPr id="17" name="Textfeld 16">
            <a:extLst>
              <a:ext uri="{FF2B5EF4-FFF2-40B4-BE49-F238E27FC236}">
                <a16:creationId xmlns:a16="http://schemas.microsoft.com/office/drawing/2014/main" id="{8FC558B5-E1AB-F901-D5B3-CC6F5D4531EA}"/>
              </a:ext>
            </a:extLst>
          </p:cNvPr>
          <p:cNvSpPr txBox="1"/>
          <p:nvPr/>
        </p:nvSpPr>
        <p:spPr>
          <a:xfrm>
            <a:off x="7468800" y="2403180"/>
            <a:ext cx="195746" cy="338554"/>
          </a:xfrm>
          <a:prstGeom prst="rect">
            <a:avLst/>
          </a:prstGeom>
          <a:noFill/>
        </p:spPr>
        <p:txBody>
          <a:bodyPr wrap="square" rtlCol="0">
            <a:spAutoFit/>
          </a:bodyPr>
          <a:lstStyle/>
          <a:p>
            <a:r>
              <a:rPr lang="de-DE" sz="1600" dirty="0"/>
              <a:t>3</a:t>
            </a:r>
          </a:p>
        </p:txBody>
      </p:sp>
      <p:grpSp>
        <p:nvGrpSpPr>
          <p:cNvPr id="18" name="Knopf6">
            <a:extLst>
              <a:ext uri="{FF2B5EF4-FFF2-40B4-BE49-F238E27FC236}">
                <a16:creationId xmlns:a16="http://schemas.microsoft.com/office/drawing/2014/main" id="{DD4348B4-88F2-BE5A-8A2A-4A4D1B40C97A}"/>
              </a:ext>
            </a:extLst>
          </p:cNvPr>
          <p:cNvGrpSpPr/>
          <p:nvPr/>
        </p:nvGrpSpPr>
        <p:grpSpPr>
          <a:xfrm>
            <a:off x="9383011" y="4207454"/>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4626E1D4-886D-217D-3548-B0F154D98787}"/>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3">
              <a:extLst>
                <a:ext uri="{FF2B5EF4-FFF2-40B4-BE49-F238E27FC236}">
                  <a16:creationId xmlns:a16="http://schemas.microsoft.com/office/drawing/2014/main" id="{5E776B42-5A74-ABC9-7509-B40123A9A557}"/>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1" name="Hilfe 6 Grafik">
            <a:extLst>
              <a:ext uri="{FF2B5EF4-FFF2-40B4-BE49-F238E27FC236}">
                <a16:creationId xmlns:a16="http://schemas.microsoft.com/office/drawing/2014/main" id="{BDED8E64-A82E-1BF0-0136-D9007211F0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9950" y="1641226"/>
            <a:ext cx="7932996" cy="4492179"/>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37311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82051E-6 3.33333E-6 L -0.88093 3.33333E-6 " pathEditMode="relative" rAng="0" ptsTypes="AA">
                                      <p:cBhvr>
                                        <p:cTn id="6" dur="2000" fill="hold"/>
                                        <p:tgtEl>
                                          <p:spTgt spid="2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3.33333E-6 L 2.82051E-6 3.33333E-6 " pathEditMode="relative" rAng="0" ptsTypes="AA">
                                      <p:cBhvr>
                                        <p:cTn id="10"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1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28960C4B-7B3C-228A-3006-07B92C5672C2}"/>
                  </a:ext>
                </a:extLst>
              </p:cNvPr>
              <p:cNvSpPr>
                <a:spLocks noGrp="1"/>
              </p:cNvSpPr>
              <p:nvPr>
                <p:ph idx="1"/>
              </p:nvPr>
            </p:nvSpPr>
            <p:spPr/>
            <p:txBody>
              <a:bodyPr/>
              <a:lstStyle/>
              <a:p>
                <a:r>
                  <a:rPr lang="de-DE" sz="1600" b="1" dirty="0">
                    <a:effectLst/>
                    <a:latin typeface="Calibri" panose="020F0502020204030204" pitchFamily="34" charset="0"/>
                    <a:ea typeface="Times New Roman" panose="02020603050405020304" pitchFamily="18" charset="0"/>
                    <a:cs typeface="Calibri" panose="020F0502020204030204" pitchFamily="34" charset="0"/>
                  </a:rPr>
                  <a:t>Aufgabe 1 </a:t>
                </a:r>
                <a:r>
                  <a:rPr lang="de-DE" sz="1600" dirty="0">
                    <a:effectLst/>
                    <a:latin typeface="Calibri" panose="020F0502020204030204" pitchFamily="34" charset="0"/>
                    <a:ea typeface="Times New Roman" panose="02020603050405020304" pitchFamily="18" charset="0"/>
                    <a:cs typeface="Calibri" panose="020F0502020204030204" pitchFamily="34" charset="0"/>
                  </a:rPr>
                  <a:t>[MSA 2016 A5]</a:t>
                </a:r>
              </a:p>
              <a:p>
                <a:r>
                  <a:rPr lang="de-DE" sz="1600" dirty="0">
                    <a:latin typeface="Calibri" panose="020F0502020204030204" pitchFamily="34" charset="0"/>
                    <a:ea typeface="Times New Roman" panose="02020603050405020304" pitchFamily="18" charset="0"/>
                    <a:cs typeface="Calibri" panose="020F0502020204030204" pitchFamily="34" charset="0"/>
                  </a:rPr>
                  <a:t>a) </a:t>
                </a:r>
              </a:p>
              <a:p>
                <a:endParaRPr lang="de-DE" sz="1000" dirty="0">
                  <a:effectLst/>
                  <a:latin typeface="Calibri" panose="020F0502020204030204" pitchFamily="34" charset="0"/>
                  <a:ea typeface="Times New Roman" panose="02020603050405020304" pitchFamily="18" charset="0"/>
                  <a:cs typeface="Calibri" panose="020F0502020204030204" pitchFamily="34" charset="0"/>
                </a:endParaRPr>
              </a:p>
              <a:p>
                <a:r>
                  <a:rPr lang="de-DE" sz="1600" dirty="0">
                    <a:latin typeface="Calibri" panose="020F0502020204030204" pitchFamily="34" charset="0"/>
                    <a:ea typeface="Times New Roman" panose="02020603050405020304" pitchFamily="18" charset="0"/>
                    <a:cs typeface="Calibri" panose="020F0502020204030204" pitchFamily="34" charset="0"/>
                  </a:rPr>
                  <a:t>b)</a:t>
                </a:r>
              </a:p>
              <a:p>
                <a:endParaRPr lang="de-DE" sz="800" dirty="0">
                  <a:latin typeface="Calibri" panose="020F0502020204030204" pitchFamily="34" charset="0"/>
                  <a:ea typeface="Times New Roman" panose="02020603050405020304" pitchFamily="18" charset="0"/>
                  <a:cs typeface="Calibri" panose="020F0502020204030204" pitchFamily="34" charset="0"/>
                </a:endParaRPr>
              </a:p>
              <a:p>
                <a:r>
                  <a:rPr lang="de-DE" sz="1600" dirty="0">
                    <a:latin typeface="Calibri" panose="020F0502020204030204" pitchFamily="34" charset="0"/>
                    <a:ea typeface="Times New Roman" panose="02020603050405020304" pitchFamily="18" charset="0"/>
                    <a:cs typeface="Calibri" panose="020F0502020204030204" pitchFamily="34" charset="0"/>
                  </a:rPr>
                  <a:t>c) </a:t>
                </a:r>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de-DE" sz="1000" dirty="0">
                  <a:effectLst/>
                  <a:latin typeface="Calibri" panose="020F0502020204030204" pitchFamily="34" charset="0"/>
                  <a:ea typeface="Times New Roman" panose="02020603050405020304" pitchFamily="18" charset="0"/>
                  <a:cs typeface="Calibri" panose="020F0502020204030204" pitchFamily="34" charset="0"/>
                </a:endParaRPr>
              </a:p>
              <a:p>
                <a:r>
                  <a:rPr lang="de-DE" sz="1600" b="1" dirty="0">
                    <a:effectLst/>
                    <a:latin typeface="Calibri" panose="020F0502020204030204" pitchFamily="34" charset="0"/>
                    <a:ea typeface="Times New Roman" panose="02020603050405020304" pitchFamily="18" charset="0"/>
                    <a:cs typeface="Calibri" panose="020F0502020204030204" pitchFamily="34" charset="0"/>
                  </a:rPr>
                  <a:t>Aufgabe 2 </a:t>
                </a:r>
                <a:r>
                  <a:rPr lang="de-DE" sz="1600" dirty="0">
                    <a:effectLst/>
                    <a:latin typeface="Calibri" panose="020F0502020204030204" pitchFamily="34" charset="0"/>
                    <a:ea typeface="Times New Roman" panose="02020603050405020304" pitchFamily="18" charset="0"/>
                    <a:cs typeface="Calibri" panose="020F0502020204030204" pitchFamily="34" charset="0"/>
                  </a:rPr>
                  <a:t>[MSA 2013 N Basisaufgaben]</a:t>
                </a:r>
              </a:p>
              <a:p>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de-DE" sz="1000" dirty="0">
                  <a:effectLst/>
                  <a:latin typeface="Calibri" panose="020F0502020204030204" pitchFamily="34" charset="0"/>
                  <a:ea typeface="Times New Roman" panose="02020603050405020304" pitchFamily="18" charset="0"/>
                  <a:cs typeface="Calibri" panose="020F0502020204030204" pitchFamily="34" charset="0"/>
                </a:endParaRPr>
              </a:p>
              <a:p>
                <a:r>
                  <a:rPr lang="de-DE" sz="1600" b="1" dirty="0">
                    <a:effectLst/>
                    <a:latin typeface="Calibri" panose="020F0502020204030204" pitchFamily="34" charset="0"/>
                    <a:ea typeface="Times New Roman" panose="02020603050405020304" pitchFamily="18" charset="0"/>
                    <a:cs typeface="Calibri" panose="020F0502020204030204" pitchFamily="34" charset="0"/>
                  </a:rPr>
                  <a:t>Aufgabe 3 </a:t>
                </a:r>
                <a:r>
                  <a:rPr lang="de-DE" sz="1600" dirty="0">
                    <a:effectLst/>
                    <a:latin typeface="Calibri" panose="020F0502020204030204" pitchFamily="34" charset="0"/>
                    <a:ea typeface="Times New Roman" panose="02020603050405020304" pitchFamily="18" charset="0"/>
                    <a:cs typeface="Calibri" panose="020F0502020204030204" pitchFamily="34" charset="0"/>
                  </a:rPr>
                  <a:t>[MSA 2008 N A3]</a:t>
                </a:r>
              </a:p>
              <a:p>
                <a:r>
                  <a:rPr lang="de-DE" sz="1600" dirty="0">
                    <a:latin typeface="Calibri" panose="020F0502020204030204" pitchFamily="34" charset="0"/>
                    <a:ea typeface="Times New Roman" panose="02020603050405020304" pitchFamily="18" charset="0"/>
                    <a:cs typeface="Calibri" panose="020F0502020204030204" pitchFamily="34" charset="0"/>
                  </a:rPr>
                  <a:t>Die Wahrscheinlichkeit, dass Lars die Buchstaben in der Reihenfolge MSA zieht, beträgt: </a:t>
                </a:r>
                <a14:m>
                  <m:oMath xmlns:m="http://schemas.openxmlformats.org/officeDocument/2006/math">
                    <m:f>
                      <m:fPr>
                        <m:ctrlPr>
                          <a:rPr lang="de-DE" sz="1600" i="1" smtClean="0">
                            <a:effectLst/>
                            <a:latin typeface="Cambria Math" panose="02040503050406030204" pitchFamily="18" charset="0"/>
                            <a:cs typeface="Calibri" panose="020F0502020204030204" pitchFamily="34" charset="0"/>
                          </a:rPr>
                        </m:ctrlPr>
                      </m:fPr>
                      <m:num>
                        <m:r>
                          <a:rPr lang="de-DE" sz="1600" b="0" i="1" smtClean="0">
                            <a:effectLst/>
                            <a:latin typeface="Cambria Math" panose="02040503050406030204" pitchFamily="18" charset="0"/>
                            <a:cs typeface="Calibri" panose="020F0502020204030204" pitchFamily="34" charset="0"/>
                          </a:rPr>
                          <m:t>1</m:t>
                        </m:r>
                      </m:num>
                      <m:den>
                        <m:r>
                          <a:rPr lang="de-DE" sz="1600" b="0" i="1" smtClean="0">
                            <a:effectLst/>
                            <a:latin typeface="Cambria Math" panose="02040503050406030204" pitchFamily="18" charset="0"/>
                            <a:cs typeface="Calibri" panose="020F0502020204030204" pitchFamily="34" charset="0"/>
                          </a:rPr>
                          <m:t>6</m:t>
                        </m:r>
                      </m:den>
                    </m:f>
                    <m:r>
                      <a:rPr lang="de-DE" sz="1600" b="0" i="1" smtClean="0">
                        <a:effectLst/>
                        <a:latin typeface="Cambria Math" panose="02040503050406030204" pitchFamily="18" charset="0"/>
                        <a:cs typeface="Calibri" panose="020F0502020204030204" pitchFamily="34" charset="0"/>
                      </a:rPr>
                      <m:t>=16,7 %</m:t>
                    </m:r>
                  </m:oMath>
                </a14:m>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r>
                  <a:rPr lang="de-DE" sz="1600" u="sng" dirty="0">
                    <a:latin typeface="Calibri" panose="020F0502020204030204" pitchFamily="34" charset="0"/>
                    <a:ea typeface="Times New Roman" panose="02020603050405020304" pitchFamily="18" charset="0"/>
                    <a:cs typeface="Calibri" panose="020F0502020204030204" pitchFamily="34" charset="0"/>
                  </a:rPr>
                  <a:t>Begründung: </a:t>
                </a:r>
                <a:r>
                  <a:rPr lang="de-DE" sz="1600" dirty="0">
                    <a:latin typeface="Calibri" panose="020F0502020204030204" pitchFamily="34" charset="0"/>
                    <a:ea typeface="Times New Roman" panose="02020603050405020304" pitchFamily="18" charset="0"/>
                    <a:cs typeface="Calibri" panose="020F0502020204030204" pitchFamily="34" charset="0"/>
                  </a:rPr>
                  <a:t>Es gibt sechs Möglichkeiten: AMS, ASM, MAS, MSA, SAM, SMA. Nur eine davon ist hier richtig.</a:t>
                </a:r>
              </a:p>
              <a:p>
                <a:r>
                  <a:rPr lang="de-DE" sz="1600" i="1" dirty="0">
                    <a:latin typeface="Calibri" panose="020F0502020204030204" pitchFamily="34" charset="0"/>
                    <a:ea typeface="Times New Roman" panose="02020603050405020304" pitchFamily="18" charset="0"/>
                    <a:cs typeface="Calibri" panose="020F0502020204030204" pitchFamily="34" charset="0"/>
                  </a:rPr>
                  <a:t>o</a:t>
                </a:r>
                <a:r>
                  <a:rPr lang="de-DE" sz="1600" i="1" dirty="0">
                    <a:effectLst/>
                    <a:latin typeface="Calibri" panose="020F0502020204030204" pitchFamily="34" charset="0"/>
                    <a:ea typeface="Times New Roman" panose="02020603050405020304" pitchFamily="18" charset="0"/>
                    <a:cs typeface="Calibri" panose="020F0502020204030204" pitchFamily="34" charset="0"/>
                  </a:rPr>
                  <a:t>der</a:t>
                </a:r>
              </a:p>
              <a:p>
                <a:r>
                  <a:rPr lang="de-DE" sz="1600" dirty="0">
                    <a:latin typeface="Calibri" panose="020F0502020204030204" pitchFamily="34" charset="0"/>
                    <a:ea typeface="Times New Roman" panose="02020603050405020304" pitchFamily="18" charset="0"/>
                    <a:cs typeface="Calibri" panose="020F0502020204030204" pitchFamily="34" charset="0"/>
                  </a:rPr>
                  <a:t>Beim 1. Ziehen gibt es drei mögliche Ergebnisse, beim 2. Ziehen nur noch 2 mögliche Ergebnisse, beim 3. Ziehen nur noch eine Karte. Die Wahrscheinlichkeit die Karten in der richtigen Reihenfolge zu ziehen beträgt also:</a:t>
                </a:r>
              </a:p>
              <a:p>
                <a14:m>
                  <m:oMath xmlns:m="http://schemas.openxmlformats.org/officeDocument/2006/math">
                    <m:f>
                      <m:fPr>
                        <m:ctrlPr>
                          <a:rPr lang="de-DE" sz="1600" i="1" smtClean="0">
                            <a:effectLst/>
                            <a:latin typeface="Cambria Math" panose="02040503050406030204" pitchFamily="18" charset="0"/>
                            <a:cs typeface="Calibri" panose="020F0502020204030204" pitchFamily="34" charset="0"/>
                          </a:rPr>
                        </m:ctrlPr>
                      </m:fPr>
                      <m:num>
                        <m:r>
                          <a:rPr lang="de-DE" sz="1600" b="0" i="1" smtClean="0">
                            <a:effectLst/>
                            <a:latin typeface="Cambria Math" panose="02040503050406030204" pitchFamily="18" charset="0"/>
                            <a:cs typeface="Calibri" panose="020F0502020204030204" pitchFamily="34" charset="0"/>
                          </a:rPr>
                          <m:t>1</m:t>
                        </m:r>
                      </m:num>
                      <m:den>
                        <m:r>
                          <a:rPr lang="de-DE" sz="1600" b="0" i="1" smtClean="0">
                            <a:effectLst/>
                            <a:latin typeface="Cambria Math" panose="02040503050406030204" pitchFamily="18" charset="0"/>
                            <a:cs typeface="Calibri" panose="020F0502020204030204" pitchFamily="34" charset="0"/>
                          </a:rPr>
                          <m:t>3</m:t>
                        </m:r>
                      </m:den>
                    </m:f>
                    <m:r>
                      <a:rPr lang="de-DE" sz="1600" i="1" smtClean="0">
                        <a:effectLst/>
                        <a:latin typeface="Cambria Math" panose="02040503050406030204" pitchFamily="18" charset="0"/>
                        <a:ea typeface="Cambria Math" panose="02040503050406030204" pitchFamily="18" charset="0"/>
                        <a:cs typeface="Calibri" panose="020F0502020204030204" pitchFamily="34" charset="0"/>
                      </a:rPr>
                      <m:t>∙</m:t>
                    </m:r>
                    <m:f>
                      <m:fPr>
                        <m:ctrlPr>
                          <a:rPr lang="de-DE" sz="1600" i="1" smtClean="0">
                            <a:effectLst/>
                            <a:latin typeface="Cambria Math" panose="02040503050406030204" pitchFamily="18" charset="0"/>
                            <a:ea typeface="Cambria Math" panose="02040503050406030204" pitchFamily="18" charset="0"/>
                            <a:cs typeface="Calibri" panose="020F0502020204030204" pitchFamily="34" charset="0"/>
                          </a:rPr>
                        </m:ctrlPr>
                      </m:fPr>
                      <m:num>
                        <m:r>
                          <a:rPr lang="de-DE" sz="1600" b="0" i="1" smtClean="0">
                            <a:effectLst/>
                            <a:latin typeface="Cambria Math" panose="02040503050406030204" pitchFamily="18" charset="0"/>
                            <a:ea typeface="Cambria Math" panose="02040503050406030204" pitchFamily="18" charset="0"/>
                            <a:cs typeface="Calibri" panose="020F0502020204030204" pitchFamily="34" charset="0"/>
                          </a:rPr>
                          <m:t>1</m:t>
                        </m:r>
                      </m:num>
                      <m:den>
                        <m:r>
                          <a:rPr lang="de-DE" sz="1600" b="0" i="1" smtClean="0">
                            <a:effectLst/>
                            <a:latin typeface="Cambria Math" panose="02040503050406030204" pitchFamily="18" charset="0"/>
                            <a:ea typeface="Cambria Math" panose="02040503050406030204" pitchFamily="18" charset="0"/>
                            <a:cs typeface="Calibri" panose="020F0502020204030204" pitchFamily="34" charset="0"/>
                          </a:rPr>
                          <m:t>2</m:t>
                        </m:r>
                      </m:den>
                    </m:f>
                    <m:r>
                      <a:rPr lang="de-DE" sz="1600" i="1" smtClean="0">
                        <a:effectLst/>
                        <a:latin typeface="Cambria Math" panose="02040503050406030204" pitchFamily="18" charset="0"/>
                        <a:ea typeface="Cambria Math" panose="02040503050406030204" pitchFamily="18" charset="0"/>
                        <a:cs typeface="Calibri" panose="020F0502020204030204" pitchFamily="34" charset="0"/>
                      </a:rPr>
                      <m:t>∙</m:t>
                    </m:r>
                    <m:f>
                      <m:fPr>
                        <m:ctrlPr>
                          <a:rPr lang="de-DE" sz="1600" i="1" smtClean="0">
                            <a:effectLst/>
                            <a:latin typeface="Cambria Math" panose="02040503050406030204" pitchFamily="18" charset="0"/>
                            <a:ea typeface="Cambria Math" panose="02040503050406030204" pitchFamily="18" charset="0"/>
                            <a:cs typeface="Calibri" panose="020F0502020204030204" pitchFamily="34" charset="0"/>
                          </a:rPr>
                        </m:ctrlPr>
                      </m:fPr>
                      <m:num>
                        <m:r>
                          <a:rPr lang="de-DE" sz="1600" b="0" i="1" smtClean="0">
                            <a:effectLst/>
                            <a:latin typeface="Cambria Math" panose="02040503050406030204" pitchFamily="18" charset="0"/>
                            <a:ea typeface="Cambria Math" panose="02040503050406030204" pitchFamily="18" charset="0"/>
                            <a:cs typeface="Calibri" panose="020F0502020204030204" pitchFamily="34" charset="0"/>
                          </a:rPr>
                          <m:t>1</m:t>
                        </m:r>
                      </m:num>
                      <m:den>
                        <m:r>
                          <a:rPr lang="de-DE" sz="1600" b="0" i="1" smtClean="0">
                            <a:effectLst/>
                            <a:latin typeface="Cambria Math" panose="02040503050406030204" pitchFamily="18" charset="0"/>
                            <a:ea typeface="Cambria Math" panose="02040503050406030204" pitchFamily="18" charset="0"/>
                            <a:cs typeface="Calibri" panose="020F0502020204030204" pitchFamily="34" charset="0"/>
                          </a:rPr>
                          <m:t>1</m:t>
                        </m:r>
                      </m:den>
                    </m:f>
                    <m:r>
                      <a:rPr lang="de-DE" sz="1600" b="0" i="1" smtClean="0">
                        <a:effectLst/>
                        <a:latin typeface="Cambria Math" panose="02040503050406030204" pitchFamily="18" charset="0"/>
                        <a:ea typeface="Cambria Math" panose="02040503050406030204" pitchFamily="18" charset="0"/>
                        <a:cs typeface="Calibri" panose="020F0502020204030204" pitchFamily="34" charset="0"/>
                      </a:rPr>
                      <m:t>=</m:t>
                    </m:r>
                    <m:f>
                      <m:fPr>
                        <m:ctrlPr>
                          <a:rPr lang="de-DE" sz="1600" i="1" smtClean="0">
                            <a:effectLst/>
                            <a:latin typeface="Cambria Math" panose="02040503050406030204" pitchFamily="18" charset="0"/>
                            <a:cs typeface="Calibri" panose="020F0502020204030204" pitchFamily="34" charset="0"/>
                          </a:rPr>
                        </m:ctrlPr>
                      </m:fPr>
                      <m:num>
                        <m:r>
                          <a:rPr lang="de-DE" sz="1600" b="0" i="1" smtClean="0">
                            <a:effectLst/>
                            <a:latin typeface="Cambria Math" panose="02040503050406030204" pitchFamily="18" charset="0"/>
                            <a:cs typeface="Calibri" panose="020F0502020204030204" pitchFamily="34" charset="0"/>
                          </a:rPr>
                          <m:t>1</m:t>
                        </m:r>
                      </m:num>
                      <m:den>
                        <m:r>
                          <a:rPr lang="de-DE" sz="1600" b="0" i="1" smtClean="0">
                            <a:effectLst/>
                            <a:latin typeface="Cambria Math" panose="02040503050406030204" pitchFamily="18" charset="0"/>
                            <a:cs typeface="Calibri" panose="020F0502020204030204" pitchFamily="34" charset="0"/>
                          </a:rPr>
                          <m:t>6</m:t>
                        </m:r>
                      </m:den>
                    </m:f>
                    <m:r>
                      <a:rPr lang="de-DE" sz="1600" b="0" i="1" smtClean="0">
                        <a:effectLst/>
                        <a:latin typeface="Cambria Math" panose="02040503050406030204" pitchFamily="18" charset="0"/>
                        <a:cs typeface="Calibri" panose="020F0502020204030204" pitchFamily="34" charset="0"/>
                      </a:rPr>
                      <m:t>=16,7 %</m:t>
                    </m:r>
                  </m:oMath>
                </a14:m>
                <a:r>
                  <a:rPr lang="de-DE" sz="1600" dirty="0">
                    <a:effectLst/>
                    <a:latin typeface="Calibri" panose="020F0502020204030204" pitchFamily="34" charset="0"/>
                    <a:ea typeface="Times New Roman" panose="02020603050405020304" pitchFamily="18" charset="0"/>
                    <a:cs typeface="Calibri" panose="020F0502020204030204" pitchFamily="34" charset="0"/>
                  </a:rPr>
                  <a:t>	</a:t>
                </a:r>
              </a:p>
              <a:p>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de-DE" sz="1600" dirty="0"/>
              </a:p>
            </p:txBody>
          </p:sp>
        </mc:Choice>
        <mc:Fallback xmlns="">
          <p:sp>
            <p:nvSpPr>
              <p:cNvPr id="2" name="Inhaltsplatzhalter 1">
                <a:extLst>
                  <a:ext uri="{FF2B5EF4-FFF2-40B4-BE49-F238E27FC236}">
                    <a16:creationId xmlns:a16="http://schemas.microsoft.com/office/drawing/2014/main" id="{28960C4B-7B3C-228A-3006-07B92C5672C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Titel 3">
            <a:extLst>
              <a:ext uri="{FF2B5EF4-FFF2-40B4-BE49-F238E27FC236}">
                <a16:creationId xmlns:a16="http://schemas.microsoft.com/office/drawing/2014/main" id="{F39A13FA-EC7F-2C60-3395-0B4A8041EFDD}"/>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9</a:t>
            </a:r>
          </a:p>
        </p:txBody>
      </p:sp>
      <p:pic>
        <p:nvPicPr>
          <p:cNvPr id="7" name="Grafik 6" descr="Ein Bild, das Text, Screenshot, Schrift, Reihe enthält.&#10;&#10;Automatisch generierte Beschreibung">
            <a:extLst>
              <a:ext uri="{FF2B5EF4-FFF2-40B4-BE49-F238E27FC236}">
                <a16:creationId xmlns:a16="http://schemas.microsoft.com/office/drawing/2014/main" id="{363800E5-6216-DC30-ECFE-0DD9A81D5D1D}"/>
              </a:ext>
            </a:extLst>
          </p:cNvPr>
          <p:cNvPicPr>
            <a:picLocks noChangeAspect="1"/>
          </p:cNvPicPr>
          <p:nvPr/>
        </p:nvPicPr>
        <p:blipFill rotWithShape="1">
          <a:blip r:embed="rId3">
            <a:extLst>
              <a:ext uri="{28A0092B-C50C-407E-A947-70E740481C1C}">
                <a14:useLocalDpi xmlns:a14="http://schemas.microsoft.com/office/drawing/2010/main" val="0"/>
              </a:ext>
            </a:extLst>
          </a:blip>
          <a:srcRect t="-1" b="23137"/>
          <a:stretch/>
        </p:blipFill>
        <p:spPr>
          <a:xfrm>
            <a:off x="385316" y="1388975"/>
            <a:ext cx="5791820" cy="1319945"/>
          </a:xfrm>
          <a:prstGeom prst="rect">
            <a:avLst/>
          </a:prstGeom>
        </p:spPr>
      </p:pic>
      <p:pic>
        <p:nvPicPr>
          <p:cNvPr id="9" name="Grafik 8" descr="Ein Bild, das Text, Schrift, Screenshot, Zahl enthält.&#10;&#10;Automatisch generierte Beschreibung">
            <a:extLst>
              <a:ext uri="{FF2B5EF4-FFF2-40B4-BE49-F238E27FC236}">
                <a16:creationId xmlns:a16="http://schemas.microsoft.com/office/drawing/2014/main" id="{E3C995F2-CFF5-AE7B-611E-E277AD5C53B2}"/>
              </a:ext>
            </a:extLst>
          </p:cNvPr>
          <p:cNvPicPr>
            <a:picLocks noChangeAspect="1"/>
          </p:cNvPicPr>
          <p:nvPr/>
        </p:nvPicPr>
        <p:blipFill rotWithShape="1">
          <a:blip r:embed="rId4">
            <a:extLst>
              <a:ext uri="{28A0092B-C50C-407E-A947-70E740481C1C}">
                <a14:useLocalDpi xmlns:a14="http://schemas.microsoft.com/office/drawing/2010/main" val="0"/>
              </a:ext>
            </a:extLst>
          </a:blip>
          <a:srcRect t="38458" b="22234"/>
          <a:stretch/>
        </p:blipFill>
        <p:spPr>
          <a:xfrm>
            <a:off x="252921" y="3187660"/>
            <a:ext cx="2016224" cy="241340"/>
          </a:xfrm>
          <a:prstGeom prst="rect">
            <a:avLst/>
          </a:prstGeom>
        </p:spPr>
      </p:pic>
      <p:sp>
        <p:nvSpPr>
          <p:cNvPr id="11" name="Fußzeilenplatzhalter 5">
            <a:extLst>
              <a:ext uri="{FF2B5EF4-FFF2-40B4-BE49-F238E27FC236}">
                <a16:creationId xmlns:a16="http://schemas.microsoft.com/office/drawing/2014/main" id="{BE7F71C8-176F-830E-FE36-04D5FD70220F}"/>
              </a:ext>
            </a:extLst>
          </p:cNvPr>
          <p:cNvSpPr txBox="1">
            <a:spLocks/>
          </p:cNvSpPr>
          <p:nvPr/>
        </p:nvSpPr>
        <p:spPr>
          <a:xfrm>
            <a:off x="7977336" y="5969550"/>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Wahrscheinlichkeit</a:t>
            </a:r>
          </a:p>
        </p:txBody>
      </p:sp>
    </p:spTree>
    <p:extLst>
      <p:ext uri="{BB962C8B-B14F-4D97-AF65-F5344CB8AC3E}">
        <p14:creationId xmlns:p14="http://schemas.microsoft.com/office/powerpoint/2010/main" val="1578637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A420B3D-FE2B-1DD1-84D4-26DB3569B95A}"/>
                  </a:ext>
                </a:extLst>
              </p:cNvPr>
              <p:cNvSpPr>
                <a:spLocks noGrp="1"/>
              </p:cNvSpPr>
              <p:nvPr>
                <p:ph idx="1"/>
              </p:nvPr>
            </p:nvSpPr>
            <p:spPr>
              <a:xfrm>
                <a:off x="87739" y="1018780"/>
                <a:ext cx="9203968" cy="5192121"/>
              </a:xfrm>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a:t>
                </a:r>
                <a:endParaRPr lang="de-DE" sz="1600" dirty="0">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Die Wahrscheinlichkeit, dass es am Samstag regnet liegt bei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100</m:t>
                        </m:r>
                      </m:den>
                    </m:f>
                    <m:r>
                      <a:rPr lang="de-DE" sz="16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de-DE" sz="1600" dirty="0">
                    <a:effectLst/>
                    <a:latin typeface="Calibri" panose="020F0502020204030204" pitchFamily="34" charset="0"/>
                    <a:ea typeface="Calibri" panose="020F0502020204030204" pitchFamily="34" charset="0"/>
                    <a:cs typeface="Calibri" panose="020F0502020204030204" pitchFamily="34" charset="0"/>
                  </a:rPr>
                  <a:t>, für Sonntag bei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100</m:t>
                        </m:r>
                      </m:den>
                    </m:f>
                    <m:r>
                      <a:rPr lang="de-DE" sz="1600">
                        <a:effectLst/>
                        <a:latin typeface="Cambria Math" panose="02040503050406030204" pitchFamily="18" charset="0"/>
                        <a:ea typeface="Calibri" panose="020F0502020204030204" pitchFamily="34" charset="0"/>
                        <a:cs typeface="Times New Roman" panose="02020603050405020304" pitchFamily="18" charset="0"/>
                      </a:rPr>
                      <m:t>.</m:t>
                    </m:r>
                  </m:oMath>
                </a14:m>
                <a:r>
                  <a:rPr lang="de-DE" sz="1600" dirty="0">
                    <a:effectLst/>
                    <a:latin typeface="Calibri" panose="020F0502020204030204" pitchFamily="34" charset="0"/>
                    <a:ea typeface="Calibri" panose="020F0502020204030204" pitchFamily="34" charset="0"/>
                    <a:cs typeface="Calibri" panose="020F0502020204030204" pitchFamily="34" charset="0"/>
                  </a:rPr>
                  <a:t> </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 </a:t>
                </a:r>
                <a:r>
                  <a:rPr lang="de-DE" sz="1600" dirty="0">
                    <a:effectLst/>
                    <a:latin typeface="Calibri" panose="020F0502020204030204" pitchFamily="34" charset="0"/>
                    <a:ea typeface="Calibri" panose="020F0502020204030204" pitchFamily="34" charset="0"/>
                    <a:cs typeface="Calibri" panose="020F0502020204030204" pitchFamily="34" charset="0"/>
                  </a:rPr>
                  <a:t>Berechnen Sie die Wahrscheinlichkeit dafür, dass es nur an einem der beiden Tage regnet. </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*b) </a:t>
                </a:r>
                <a:r>
                  <a:rPr lang="de-DE" sz="1600" dirty="0">
                    <a:effectLst/>
                    <a:latin typeface="Calibri" panose="020F0502020204030204" pitchFamily="34" charset="0"/>
                    <a:ea typeface="Calibri" panose="020F0502020204030204" pitchFamily="34" charset="0"/>
                    <a:cs typeface="Calibri" panose="020F0502020204030204" pitchFamily="34" charset="0"/>
                  </a:rPr>
                  <a:t>Berechnen Sie die Wahrscheinlichkeit dafür, dass es an mindestens einem der beiden Tage regnet. </a:t>
                </a:r>
              </a:p>
              <a:p>
                <a:pPr marL="0">
                  <a:spcBef>
                    <a:spcPts val="0"/>
                  </a:spcBef>
                </a:pPr>
                <a:endParaRPr lang="de-DE" sz="500" b="1"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[vgl. MSA 2018 A7]</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In einem Topf sind 6 rote und 12 weiße Kugeln. Es werden gleichzeitig zwei Kugeln gezogen. </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a:t>
                </a:r>
                <a:r>
                  <a:rPr lang="de-DE" sz="1600" dirty="0">
                    <a:latin typeface="Calibri" panose="020F0502020204030204" pitchFamily="34" charset="0"/>
                    <a:ea typeface="Calibri" panose="020F0502020204030204" pitchFamily="34" charset="0"/>
                    <a:cs typeface="Calibri" panose="020F0502020204030204" pitchFamily="34" charset="0"/>
                  </a:rPr>
                  <a:t>a) </a:t>
                </a:r>
                <a:r>
                  <a:rPr lang="de-DE" sz="1600" dirty="0">
                    <a:effectLst/>
                    <a:latin typeface="Calibri" panose="020F0502020204030204" pitchFamily="34" charset="0"/>
                    <a:ea typeface="Calibri" panose="020F0502020204030204" pitchFamily="34" charset="0"/>
                    <a:cs typeface="Calibri" panose="020F0502020204030204" pitchFamily="34" charset="0"/>
                  </a:rPr>
                  <a:t>Berechnen Sie die Wahrscheinlichkeit mindestens eine rote Kugel zu ziehen. Notieren Sie zuerst alle           möglichen Ergebnisse, die dabei auftreten können.</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*b)</a:t>
                </a:r>
                <a:r>
                  <a:rPr lang="de-DE" sz="1600" dirty="0">
                    <a:effectLst/>
                    <a:latin typeface="Calibri" panose="020F0502020204030204" pitchFamily="34" charset="0"/>
                    <a:ea typeface="Calibri" panose="020F0502020204030204" pitchFamily="34" charset="0"/>
                    <a:cs typeface="Calibri" panose="020F0502020204030204" pitchFamily="34" charset="0"/>
                  </a:rPr>
                  <a:t> Formulieren Sie das Ereignis </a:t>
                </a:r>
                <a:r>
                  <a:rPr lang="de-DE" sz="1600" i="1" dirty="0">
                    <a:effectLst/>
                    <a:latin typeface="Calibri" panose="020F0502020204030204" pitchFamily="34" charset="0"/>
                    <a:ea typeface="Calibri" panose="020F0502020204030204" pitchFamily="34" charset="0"/>
                    <a:cs typeface="Calibri" panose="020F0502020204030204" pitchFamily="34" charset="0"/>
                  </a:rPr>
                  <a:t>E </a:t>
                </a:r>
                <a:r>
                  <a:rPr lang="de-DE" sz="1600" dirty="0">
                    <a:effectLst/>
                    <a:latin typeface="Calibri" panose="020F0502020204030204" pitchFamily="34" charset="0"/>
                    <a:ea typeface="Calibri" panose="020F0502020204030204" pitchFamily="34" charset="0"/>
                    <a:cs typeface="Calibri" panose="020F0502020204030204" pitchFamily="34" charset="0"/>
                  </a:rPr>
                  <a:t>in Worten, dessen Wahrscheinlichkeit durch diese Rechnung beschrieben wird: </a:t>
                </a:r>
              </a:p>
              <a:p>
                <a:pPr marL="0">
                  <a:spcBef>
                    <a:spcPts val="0"/>
                  </a:spcBef>
                </a:pPr>
                <a14:m>
                  <m:oMathPara xmlns:m="http://schemas.openxmlformats.org/officeDocument/2006/math">
                    <m:oMathParaPr>
                      <m:jc m:val="centerGroup"/>
                    </m:oMathParaPr>
                    <m:oMath xmlns:m="http://schemas.openxmlformats.org/officeDocument/2006/math">
                      <m:r>
                        <a:rPr lang="de-DE" sz="14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de-DE"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de-DE" sz="1400" i="1">
                              <a:effectLst/>
                              <a:latin typeface="Cambria Math" panose="02040503050406030204" pitchFamily="18" charset="0"/>
                              <a:ea typeface="Calibri" panose="020F0502020204030204" pitchFamily="34" charset="0"/>
                              <a:cs typeface="Times New Roman" panose="02020603050405020304" pitchFamily="18" charset="0"/>
                            </a:rPr>
                            <m:t>𝐸</m:t>
                          </m:r>
                        </m:e>
                      </m:d>
                      <m:r>
                        <a:rPr lang="de-DE"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400" i="1">
                              <a:effectLst/>
                              <a:latin typeface="Cambria Math" panose="02040503050406030204" pitchFamily="18" charset="0"/>
                              <a:ea typeface="Calibri" panose="020F0502020204030204" pitchFamily="34" charset="0"/>
                              <a:cs typeface="Times New Roman" panose="02020603050405020304" pitchFamily="18" charset="0"/>
                            </a:rPr>
                            <m:t>6</m:t>
                          </m:r>
                        </m:num>
                        <m:den>
                          <m:r>
                            <a:rPr lang="de-DE" sz="1400" i="1">
                              <a:effectLst/>
                              <a:latin typeface="Cambria Math" panose="02040503050406030204" pitchFamily="18" charset="0"/>
                              <a:ea typeface="Calibri" panose="020F0502020204030204" pitchFamily="34" charset="0"/>
                              <a:cs typeface="Times New Roman" panose="02020603050405020304" pitchFamily="18" charset="0"/>
                            </a:rPr>
                            <m:t>18</m:t>
                          </m:r>
                        </m:den>
                      </m:f>
                      <m:r>
                        <a:rPr lang="de-DE"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400" i="1">
                              <a:effectLst/>
                              <a:latin typeface="Cambria Math" panose="02040503050406030204" pitchFamily="18" charset="0"/>
                              <a:ea typeface="Calibri" panose="020F0502020204030204" pitchFamily="34" charset="0"/>
                              <a:cs typeface="Times New Roman" panose="02020603050405020304" pitchFamily="18" charset="0"/>
                            </a:rPr>
                            <m:t>5</m:t>
                          </m:r>
                        </m:num>
                        <m:den>
                          <m:r>
                            <a:rPr lang="de-DE" sz="1400" i="1">
                              <a:effectLst/>
                              <a:latin typeface="Cambria Math" panose="02040503050406030204" pitchFamily="18" charset="0"/>
                              <a:ea typeface="Calibri" panose="020F0502020204030204" pitchFamily="34" charset="0"/>
                              <a:cs typeface="Times New Roman" panose="02020603050405020304" pitchFamily="18" charset="0"/>
                            </a:rPr>
                            <m:t>17</m:t>
                          </m:r>
                        </m:den>
                      </m:f>
                      <m:r>
                        <a:rPr lang="de-DE"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400" i="1">
                              <a:effectLst/>
                              <a:latin typeface="Cambria Math" panose="02040503050406030204" pitchFamily="18" charset="0"/>
                              <a:ea typeface="Calibri" panose="020F0502020204030204" pitchFamily="34" charset="0"/>
                              <a:cs typeface="Times New Roman" panose="02020603050405020304" pitchFamily="18" charset="0"/>
                            </a:rPr>
                            <m:t>12</m:t>
                          </m:r>
                        </m:num>
                        <m:den>
                          <m:r>
                            <a:rPr lang="de-DE" sz="1400" i="1">
                              <a:effectLst/>
                              <a:latin typeface="Cambria Math" panose="02040503050406030204" pitchFamily="18" charset="0"/>
                              <a:ea typeface="Calibri" panose="020F0502020204030204" pitchFamily="34" charset="0"/>
                              <a:cs typeface="Times New Roman" panose="02020603050405020304" pitchFamily="18" charset="0"/>
                            </a:rPr>
                            <m:t>18</m:t>
                          </m:r>
                        </m:den>
                      </m:f>
                      <m:r>
                        <a:rPr lang="de-DE"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4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de-DE" sz="1400" i="1">
                              <a:effectLst/>
                              <a:latin typeface="Cambria Math" panose="02040503050406030204" pitchFamily="18" charset="0"/>
                              <a:ea typeface="Calibri" panose="020F0502020204030204" pitchFamily="34" charset="0"/>
                              <a:cs typeface="Times New Roman" panose="02020603050405020304" pitchFamily="18" charset="0"/>
                            </a:rPr>
                            <m:t>17</m:t>
                          </m:r>
                        </m:den>
                      </m:f>
                    </m:oMath>
                  </m:oMathPara>
                </a14:m>
                <a:endParaRPr lang="de-DE" sz="14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3 </a:t>
                </a:r>
                <a:r>
                  <a:rPr lang="de-DE" sz="1600" dirty="0">
                    <a:effectLst/>
                    <a:latin typeface="Calibri" panose="020F0502020204030204" pitchFamily="34" charset="0"/>
                    <a:ea typeface="Calibri" panose="020F0502020204030204" pitchFamily="34" charset="0"/>
                    <a:cs typeface="Calibri" panose="020F0502020204030204" pitchFamily="34" charset="0"/>
                  </a:rPr>
                  <a:t>[MSA 2015 N A4]</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In einer Spielpause werden Reisegutscheine für das nächste Auswärtsspiel verlost. Die Lostrommel enthält insgesamt 100 Lose. Zwei davon sind Gewinne.</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a:effectLst/>
                    <a:latin typeface="Calibri" panose="020F0502020204030204" pitchFamily="34" charset="0"/>
                    <a:ea typeface="Calibri" panose="020F0502020204030204" pitchFamily="34" charset="0"/>
                    <a:cs typeface="Calibri" panose="020F0502020204030204" pitchFamily="34" charset="0"/>
                  </a:rPr>
                  <a:t>Frau Meier ist Ehrengast. Sie darf das erste Los ziehen. Wenn sie nicht gewinnt, darf sie ein zweites Los ziehen.</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*a) Berechnen Sie die Wahrscheinlichkeit, mit der Frau Meier einen Reisegutschein gewinnt. Geben Sie diese Wahrscheinlichkeit in Prozent an. </a:t>
                </a: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4A420B3D-FE2B-1DD1-84D4-26DB3569B95A}"/>
                  </a:ext>
                </a:extLst>
              </p:cNvPr>
              <p:cNvSpPr>
                <a:spLocks noGrp="1" noRot="1" noChangeAspect="1" noMove="1" noResize="1" noEditPoints="1" noAdjustHandles="1" noChangeArrowheads="1" noChangeShapeType="1" noTextEdit="1"/>
              </p:cNvSpPr>
              <p:nvPr>
                <p:ph idx="1"/>
              </p:nvPr>
            </p:nvSpPr>
            <p:spPr>
              <a:xfrm>
                <a:off x="87739" y="1018780"/>
                <a:ext cx="9203968" cy="5192121"/>
              </a:xfrm>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52C755AE-3794-5087-9EB7-86CC87295734}"/>
              </a:ext>
            </a:extLst>
          </p:cNvPr>
          <p:cNvSpPr>
            <a:spLocks noGrp="1"/>
          </p:cNvSpPr>
          <p:nvPr>
            <p:ph type="title"/>
          </p:nvPr>
        </p:nvSpPr>
        <p:spPr/>
        <p:txBody>
          <a:bodyPr/>
          <a:lstStyle/>
          <a:p>
            <a:r>
              <a:rPr lang="de-DE" dirty="0"/>
              <a:t>Summenregel I</a:t>
            </a:r>
          </a:p>
        </p:txBody>
      </p:sp>
      <p:sp>
        <p:nvSpPr>
          <p:cNvPr id="7" name="Fußzeilenplatzhalter 5">
            <a:extLst>
              <a:ext uri="{FF2B5EF4-FFF2-40B4-BE49-F238E27FC236}">
                <a16:creationId xmlns:a16="http://schemas.microsoft.com/office/drawing/2014/main" id="{1DDB9F52-58ED-4504-F7AD-7E3B384675FF}"/>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755BE735-6F3E-674F-C758-B979E1B391FA}"/>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grpSp>
        <p:nvGrpSpPr>
          <p:cNvPr id="3" name="Knopf4">
            <a:extLst>
              <a:ext uri="{FF2B5EF4-FFF2-40B4-BE49-F238E27FC236}">
                <a16:creationId xmlns:a16="http://schemas.microsoft.com/office/drawing/2014/main" id="{D84C53B9-FF36-836F-115F-5BFFBAC80C0C}"/>
              </a:ext>
            </a:extLst>
          </p:cNvPr>
          <p:cNvGrpSpPr/>
          <p:nvPr/>
        </p:nvGrpSpPr>
        <p:grpSpPr>
          <a:xfrm>
            <a:off x="9383011" y="2942492"/>
            <a:ext cx="525690" cy="504000"/>
            <a:chOff x="8550142" y="4941168"/>
            <a:chExt cx="593858" cy="576064"/>
          </a:xfrm>
          <a:solidFill>
            <a:schemeClr val="accent1"/>
          </a:solidFill>
        </p:grpSpPr>
        <p:sp>
          <p:nvSpPr>
            <p:cNvPr id="8" name="Rechteck 7">
              <a:extLst>
                <a:ext uri="{FF2B5EF4-FFF2-40B4-BE49-F238E27FC236}">
                  <a16:creationId xmlns:a16="http://schemas.microsoft.com/office/drawing/2014/main" id="{2EAE42B7-48D9-7351-C9E4-ED75243F6A6F}"/>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19">
              <a:extLst>
                <a:ext uri="{FF2B5EF4-FFF2-40B4-BE49-F238E27FC236}">
                  <a16:creationId xmlns:a16="http://schemas.microsoft.com/office/drawing/2014/main" id="{C47275DA-E263-513B-12A0-9D6EAFFC006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0" name="Hilfe 4 Grafik">
            <a:extLst>
              <a:ext uri="{FF2B5EF4-FFF2-40B4-BE49-F238E27FC236}">
                <a16:creationId xmlns:a16="http://schemas.microsoft.com/office/drawing/2014/main" id="{A6389595-7170-905B-9EC6-C91535B414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5568" y="1284915"/>
            <a:ext cx="7905986" cy="4492037"/>
          </a:xfrm>
          <a:prstGeom prst="rect">
            <a:avLst/>
          </a:prstGeom>
          <a:effectLst>
            <a:glow rad="190500">
              <a:schemeClr val="accent1">
                <a:lumMod val="20000"/>
                <a:lumOff val="80000"/>
                <a:alpha val="85000"/>
              </a:schemeClr>
            </a:glow>
          </a:effectLst>
        </p:spPr>
      </p:pic>
      <p:grpSp>
        <p:nvGrpSpPr>
          <p:cNvPr id="11" name="Knopf 7">
            <a:extLst>
              <a:ext uri="{FF2B5EF4-FFF2-40B4-BE49-F238E27FC236}">
                <a16:creationId xmlns:a16="http://schemas.microsoft.com/office/drawing/2014/main" id="{2F136DB6-BA49-3E0D-558F-2F34612E74CE}"/>
              </a:ext>
            </a:extLst>
          </p:cNvPr>
          <p:cNvGrpSpPr/>
          <p:nvPr/>
        </p:nvGrpSpPr>
        <p:grpSpPr>
          <a:xfrm>
            <a:off x="9379302" y="4839935"/>
            <a:ext cx="513769" cy="504000"/>
            <a:chOff x="9312680" y="5062255"/>
            <a:chExt cx="580391" cy="576064"/>
          </a:xfrm>
          <a:solidFill>
            <a:schemeClr val="accent1"/>
          </a:solidFill>
        </p:grpSpPr>
        <p:sp>
          <p:nvSpPr>
            <p:cNvPr id="12" name="Rechteck 11">
              <a:extLst>
                <a:ext uri="{FF2B5EF4-FFF2-40B4-BE49-F238E27FC236}">
                  <a16:creationId xmlns:a16="http://schemas.microsoft.com/office/drawing/2014/main" id="{BD367704-439E-23A5-4017-C99ED9D11712}"/>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Knop7">
              <a:extLst>
                <a:ext uri="{FF2B5EF4-FFF2-40B4-BE49-F238E27FC236}">
                  <a16:creationId xmlns:a16="http://schemas.microsoft.com/office/drawing/2014/main" id="{8CC47C7F-A5CD-F60D-C860-D92DAEA2AE42}"/>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14" name="Hilfe 7 Grafik">
            <a:extLst>
              <a:ext uri="{FF2B5EF4-FFF2-40B4-BE49-F238E27FC236}">
                <a16:creationId xmlns:a16="http://schemas.microsoft.com/office/drawing/2014/main" id="{1E2FE110-DCBB-9DCB-44A3-4BB27320A2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815641"/>
            <a:ext cx="7940325" cy="4499731"/>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366777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81481E-6 L -0.88093 -4.81481E-6 " pathEditMode="relative" rAng="0" ptsTypes="AA">
                                      <p:cBhvr>
                                        <p:cTn id="6" dur="2000" fill="hold"/>
                                        <p:tgtEl>
                                          <p:spTgt spid="1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81481E-6 L -4.35897E-6 -4.81481E-6 " pathEditMode="relative" rAng="0" ptsTypes="AA">
                                      <p:cBhvr>
                                        <p:cTn id="10" dur="2000" fill="hold"/>
                                        <p:tgtEl>
                                          <p:spTgt spid="10"/>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3.07692E-6 -4.07407E-6 L -0.88093 -4.07407E-6 " pathEditMode="relative" rAng="0" ptsTypes="AA">
                                      <p:cBhvr>
                                        <p:cTn id="15" dur="2000" fill="hold"/>
                                        <p:tgtEl>
                                          <p:spTgt spid="1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07407E-6 L 3.07692E-6 -4.07407E-6 " pathEditMode="relative" rAng="0" ptsTypes="AA">
                                      <p:cBhvr>
                                        <p:cTn id="19"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11"/>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E1D510E-2316-9AFA-C5A9-7CC2DEDC4CA9}"/>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Calibri" panose="020F0502020204030204" pitchFamily="34" charset="0"/>
                  </a:rPr>
                  <a:t>Aufgabe 1</a:t>
                </a:r>
                <a:endParaRPr lang="de-DE" sz="1600" dirty="0">
                  <a:latin typeface="Calibri" panose="020F0502020204030204" pitchFamily="34" charset="0"/>
                  <a:ea typeface="Calibri" panose="020F0502020204030204" pitchFamily="34" charset="0"/>
                  <a:cs typeface="Calibri" panose="020F0502020204030204" pitchFamily="34" charset="0"/>
                </a:endParaRPr>
              </a:p>
              <a:p>
                <a:r>
                  <a:rPr lang="de-DE" sz="1600" dirty="0"/>
                  <a:t>*a) </a:t>
                </a:r>
                <a14:m>
                  <m:oMath xmlns:m="http://schemas.openxmlformats.org/officeDocument/2006/math">
                    <m:r>
                      <a:rPr lang="de-DE" sz="1600" i="1" dirty="0" smtClean="0">
                        <a:latin typeface="Cambria Math" panose="02040503050406030204" pitchFamily="18" charset="0"/>
                      </a:rPr>
                      <m:t>𝑃</m:t>
                    </m:r>
                    <m:d>
                      <m:dPr>
                        <m:ctrlPr>
                          <a:rPr lang="de-DE" sz="1600" i="1" dirty="0" smtClean="0">
                            <a:latin typeface="Cambria Math" panose="02040503050406030204" pitchFamily="18" charset="0"/>
                          </a:rPr>
                        </m:ctrlPr>
                      </m:dPr>
                      <m:e>
                        <m:r>
                          <a:rPr lang="de-DE" sz="1600" i="1" dirty="0" smtClean="0">
                            <a:latin typeface="Cambria Math" panose="02040503050406030204" pitchFamily="18" charset="0"/>
                          </a:rPr>
                          <m:t>𝑛𝑢𝑟</m:t>
                        </m:r>
                        <m:r>
                          <a:rPr lang="de-DE" sz="1600" i="1" dirty="0" smtClean="0">
                            <a:latin typeface="Cambria Math" panose="02040503050406030204" pitchFamily="18" charset="0"/>
                          </a:rPr>
                          <m:t> </m:t>
                        </m:r>
                        <m:r>
                          <a:rPr lang="de-DE" sz="1600" i="1" dirty="0" smtClean="0">
                            <a:latin typeface="Cambria Math" panose="02040503050406030204" pitchFamily="18" charset="0"/>
                          </a:rPr>
                          <m:t>𝑎𝑛</m:t>
                        </m:r>
                        <m:r>
                          <a:rPr lang="de-DE" sz="1600" i="1" dirty="0">
                            <a:latin typeface="Cambria Math" panose="02040503050406030204" pitchFamily="18" charset="0"/>
                          </a:rPr>
                          <m:t> </m:t>
                        </m:r>
                        <m:r>
                          <a:rPr lang="de-DE" sz="1600" i="1" dirty="0" smtClean="0">
                            <a:latin typeface="Cambria Math" panose="02040503050406030204" pitchFamily="18" charset="0"/>
                          </a:rPr>
                          <m:t>𝑒𝑖𝑛𝑒𝑚</m:t>
                        </m:r>
                        <m:r>
                          <a:rPr lang="de-DE" sz="1600" i="1" dirty="0">
                            <a:latin typeface="Cambria Math" panose="02040503050406030204" pitchFamily="18" charset="0"/>
                          </a:rPr>
                          <m:t> </m:t>
                        </m:r>
                        <m:r>
                          <a:rPr lang="de-DE" sz="1600" i="1" dirty="0" smtClean="0">
                            <a:latin typeface="Cambria Math" panose="02040503050406030204" pitchFamily="18" charset="0"/>
                          </a:rPr>
                          <m:t>𝑇𝑎𝑔</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𝑅𝑒𝑔𝑒𝑛</m:t>
                        </m:r>
                      </m:e>
                    </m:d>
                    <m:r>
                      <a:rPr lang="de-DE" sz="160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𝑟𝑡</m:t>
                        </m:r>
                      </m:e>
                    </m:d>
                    <m:r>
                      <a:rPr lang="de-DE" sz="1600" b="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𝑡𝑟</m:t>
                        </m:r>
                      </m:e>
                    </m:d>
                  </m:oMath>
                </a14:m>
                <a:endParaRPr lang="de-DE" sz="16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b="0" i="1" dirty="0" smtClean="0">
                          <a:latin typeface="Cambria Math" panose="02040503050406030204" pitchFamily="18" charset="0"/>
                        </a:rPr>
                        <m:t>=0,55</m:t>
                      </m:r>
                      <m:r>
                        <a:rPr lang="de-DE" sz="1600" b="0" i="1" dirty="0" smtClean="0">
                          <a:latin typeface="Cambria Math" panose="02040503050406030204" pitchFamily="18" charset="0"/>
                          <a:ea typeface="Cambria Math" panose="02040503050406030204" pitchFamily="18" charset="0"/>
                        </a:rPr>
                        <m:t>∙0,25+0,45∙0,75=</m:t>
                      </m:r>
                      <m:r>
                        <a:rPr lang="de-DE" sz="1600" b="0" i="1" dirty="0" smtClean="0">
                          <a:latin typeface="Cambria Math" panose="02040503050406030204" pitchFamily="18" charset="0"/>
                        </a:rPr>
                        <m:t>0,475=47,5 %</m:t>
                      </m:r>
                    </m:oMath>
                  </m:oMathPara>
                </a14:m>
                <a:endParaRPr lang="de-DE" sz="1600" b="0" dirty="0"/>
              </a:p>
              <a:p>
                <a:r>
                  <a:rPr lang="de-DE" sz="1600" b="0" dirty="0"/>
                  <a:t>*</a:t>
                </a:r>
                <a:r>
                  <a:rPr lang="de-DE" sz="1600" dirty="0"/>
                  <a:t>b) </a:t>
                </a:r>
                <a14:m>
                  <m:oMath xmlns:m="http://schemas.openxmlformats.org/officeDocument/2006/math">
                    <m:r>
                      <a:rPr lang="de-DE" sz="1600" i="1" dirty="0" smtClean="0">
                        <a:latin typeface="Cambria Math" panose="02040503050406030204" pitchFamily="18" charset="0"/>
                      </a:rPr>
                      <m:t>𝑃</m:t>
                    </m:r>
                    <m:d>
                      <m:dPr>
                        <m:ctrlPr>
                          <a:rPr lang="de-DE" sz="1600" i="1" dirty="0" smtClean="0">
                            <a:latin typeface="Cambria Math" panose="02040503050406030204" pitchFamily="18" charset="0"/>
                          </a:rPr>
                        </m:ctrlPr>
                      </m:dPr>
                      <m:e>
                        <m:r>
                          <m:rPr>
                            <m:sty m:val="p"/>
                          </m:rPr>
                          <a:rPr lang="de-DE" sz="1600" i="1" dirty="0" smtClean="0">
                            <a:latin typeface="Cambria Math" panose="02040503050406030204" pitchFamily="18" charset="0"/>
                          </a:rPr>
                          <m:t>min</m:t>
                        </m:r>
                        <m:r>
                          <a:rPr lang="de-DE" sz="1600" i="1" dirty="0" smtClean="0">
                            <a:latin typeface="Cambria Math" panose="02040503050406030204" pitchFamily="18" charset="0"/>
                          </a:rPr>
                          <m:t>. 1</m:t>
                        </m:r>
                        <m:r>
                          <a:rPr lang="de-DE" sz="1600" i="1" dirty="0" smtClean="0">
                            <a:latin typeface="Cambria Math" panose="02040503050406030204" pitchFamily="18" charset="0"/>
                          </a:rPr>
                          <m:t>𝑥</m:t>
                        </m:r>
                        <m:r>
                          <a:rPr lang="de-DE" sz="1600" i="1" dirty="0" smtClean="0">
                            <a:latin typeface="Cambria Math" panose="02040503050406030204" pitchFamily="18" charset="0"/>
                          </a:rPr>
                          <m:t> </m:t>
                        </m:r>
                        <m:r>
                          <a:rPr lang="de-DE" sz="1600" i="1" dirty="0" smtClean="0">
                            <a:latin typeface="Cambria Math" panose="02040503050406030204" pitchFamily="18" charset="0"/>
                          </a:rPr>
                          <m:t>𝑅𝑒𝑔𝑒𝑛</m:t>
                        </m:r>
                      </m:e>
                    </m:d>
                    <m:r>
                      <a:rPr lang="de-DE" sz="160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𝑟𝑡</m:t>
                        </m:r>
                      </m:e>
                    </m:d>
                    <m:r>
                      <a:rPr lang="de-DE" sz="1600" b="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𝑡𝑟</m:t>
                        </m:r>
                      </m:e>
                    </m:d>
                    <m:r>
                      <a:rPr lang="de-DE" sz="1600" b="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𝑟𝑟</m:t>
                        </m:r>
                      </m:e>
                    </m:d>
                  </m:oMath>
                </a14:m>
                <a:endParaRPr lang="de-DE" sz="16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600" b="0" i="1" dirty="0" smtClean="0">
                          <a:latin typeface="Cambria Math" panose="02040503050406030204" pitchFamily="18" charset="0"/>
                        </a:rPr>
                        <m:t>=</m:t>
                      </m:r>
                      <m:r>
                        <a:rPr lang="de-DE" sz="1600" i="1" dirty="0">
                          <a:latin typeface="Cambria Math" panose="02040503050406030204" pitchFamily="18" charset="0"/>
                        </a:rPr>
                        <m:t>0,55</m:t>
                      </m:r>
                      <m:r>
                        <a:rPr lang="de-DE" sz="1600" i="1" dirty="0">
                          <a:latin typeface="Cambria Math" panose="02040503050406030204" pitchFamily="18" charset="0"/>
                          <a:ea typeface="Cambria Math" panose="02040503050406030204" pitchFamily="18" charset="0"/>
                        </a:rPr>
                        <m:t>∙0,25+0,45∙0,75</m:t>
                      </m:r>
                      <m:r>
                        <a:rPr lang="de-DE" sz="1600" b="0" i="1" dirty="0" smtClean="0">
                          <a:latin typeface="Cambria Math" panose="02040503050406030204" pitchFamily="18" charset="0"/>
                          <a:ea typeface="Cambria Math" panose="02040503050406030204" pitchFamily="18" charset="0"/>
                        </a:rPr>
                        <m:t>+0,55∙0,75=0,8875</m:t>
                      </m:r>
                      <m:r>
                        <a:rPr lang="de-DE" sz="1600" i="1" dirty="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88,8 %</m:t>
                      </m:r>
                    </m:oMath>
                  </m:oMathPara>
                </a14:m>
                <a:endParaRPr lang="de-DE" sz="1600" b="0" dirty="0"/>
              </a:p>
              <a:p>
                <a:r>
                  <a:rPr lang="de-DE" sz="1600" i="1" dirty="0"/>
                  <a:t>oder</a:t>
                </a:r>
                <a:r>
                  <a:rPr lang="de-DE" sz="1600" dirty="0"/>
                  <a:t> </a:t>
                </a:r>
                <a14:m>
                  <m:oMath xmlns:m="http://schemas.openxmlformats.org/officeDocument/2006/math">
                    <m:r>
                      <a:rPr lang="de-DE" sz="1600" i="1" dirty="0" smtClean="0">
                        <a:latin typeface="Cambria Math" panose="02040503050406030204" pitchFamily="18" charset="0"/>
                      </a:rPr>
                      <m:t>𝑃</m:t>
                    </m:r>
                    <m:d>
                      <m:dPr>
                        <m:ctrlPr>
                          <a:rPr lang="de-DE" sz="1600" i="1" dirty="0" smtClean="0">
                            <a:latin typeface="Cambria Math" panose="02040503050406030204" pitchFamily="18" charset="0"/>
                          </a:rPr>
                        </m:ctrlPr>
                      </m:dPr>
                      <m:e>
                        <m:r>
                          <m:rPr>
                            <m:sty m:val="p"/>
                          </m:rPr>
                          <a:rPr lang="de-DE" sz="1600" i="1" dirty="0" smtClean="0">
                            <a:latin typeface="Cambria Math" panose="02040503050406030204" pitchFamily="18" charset="0"/>
                          </a:rPr>
                          <m:t>min</m:t>
                        </m:r>
                        <m:r>
                          <a:rPr lang="de-DE" sz="1600" i="1" dirty="0" smtClean="0">
                            <a:latin typeface="Cambria Math" panose="02040503050406030204" pitchFamily="18" charset="0"/>
                          </a:rPr>
                          <m:t>. 1</m:t>
                        </m:r>
                        <m:r>
                          <a:rPr lang="de-DE" sz="1600" i="1" dirty="0" smtClean="0">
                            <a:latin typeface="Cambria Math" panose="02040503050406030204" pitchFamily="18" charset="0"/>
                          </a:rPr>
                          <m:t>𝑥</m:t>
                        </m:r>
                        <m:r>
                          <a:rPr lang="de-DE" sz="1600" i="1" dirty="0" smtClean="0">
                            <a:latin typeface="Cambria Math" panose="02040503050406030204" pitchFamily="18" charset="0"/>
                          </a:rPr>
                          <m:t> </m:t>
                        </m:r>
                        <m:r>
                          <a:rPr lang="de-DE" sz="1600" i="1" dirty="0" smtClean="0">
                            <a:latin typeface="Cambria Math" panose="02040503050406030204" pitchFamily="18" charset="0"/>
                          </a:rPr>
                          <m:t>𝑅𝑒𝑔𝑒𝑛</m:t>
                        </m:r>
                      </m:e>
                    </m:d>
                    <m:r>
                      <a:rPr lang="de-DE" sz="1600" b="0" i="1" dirty="0" smtClean="0">
                        <a:latin typeface="Cambria Math" panose="02040503050406030204" pitchFamily="18" charset="0"/>
                      </a:rPr>
                      <m:t>=1−</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𝑡𝑡</m:t>
                        </m:r>
                      </m:e>
                    </m:d>
                    <m:r>
                      <a:rPr lang="de-DE" sz="1600" b="0" i="1" dirty="0" smtClean="0">
                        <a:latin typeface="Cambria Math" panose="02040503050406030204" pitchFamily="18" charset="0"/>
                      </a:rPr>
                      <m:t>=1−0,45</m:t>
                    </m:r>
                    <m:r>
                      <a:rPr lang="de-DE" sz="1600" b="0" i="1" dirty="0" smtClean="0">
                        <a:latin typeface="Cambria Math" panose="02040503050406030204" pitchFamily="18" charset="0"/>
                        <a:ea typeface="Cambria Math" panose="02040503050406030204" pitchFamily="18" charset="0"/>
                      </a:rPr>
                      <m:t>∙0,25</m:t>
                    </m:r>
                    <m:r>
                      <a:rPr lang="de-DE" sz="1600" i="1" dirty="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88,8 %</m:t>
                    </m:r>
                  </m:oMath>
                </a14:m>
                <a:endParaRPr lang="de-DE" sz="1600" dirty="0"/>
              </a:p>
              <a:p>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[vgl. MSA 2018 A7]</a:t>
                </a:r>
              </a:p>
              <a:p>
                <a:r>
                  <a:rPr lang="de-DE" sz="1600" dirty="0">
                    <a:ea typeface="Calibri" panose="020F0502020204030204" pitchFamily="34" charset="0"/>
                    <a:cs typeface="Calibri" panose="020F0502020204030204" pitchFamily="34" charset="0"/>
                  </a:rPr>
                  <a:t>*a) </a:t>
                </a:r>
                <a14:m>
                  <m:oMath xmlns:m="http://schemas.openxmlformats.org/officeDocument/2006/math">
                    <m:r>
                      <a:rPr lang="de-DE" sz="1600" i="1" dirty="0" smtClean="0">
                        <a:latin typeface="Cambria Math" panose="02040503050406030204" pitchFamily="18" charset="0"/>
                        <a:ea typeface="Calibri" panose="020F0502020204030204" pitchFamily="34" charset="0"/>
                        <a:cs typeface="Calibri" panose="020F0502020204030204" pitchFamily="34" charset="0"/>
                      </a:rPr>
                      <m:t>𝐸</m:t>
                    </m:r>
                    <m:r>
                      <a:rPr lang="de-DE" sz="1600" i="1" dirty="0" smtClean="0">
                        <a:latin typeface="Cambria Math" panose="02040503050406030204" pitchFamily="18" charset="0"/>
                        <a:ea typeface="Calibri" panose="020F0502020204030204" pitchFamily="34" charset="0"/>
                        <a:cs typeface="Calibri" panose="020F0502020204030204" pitchFamily="34" charset="0"/>
                      </a:rPr>
                      <m:t>={</m:t>
                    </m:r>
                    <m:r>
                      <a:rPr lang="de-DE" sz="1600" i="1" dirty="0" err="1" smtClean="0">
                        <a:latin typeface="Cambria Math" panose="02040503050406030204" pitchFamily="18" charset="0"/>
                        <a:ea typeface="Calibri" panose="020F0502020204030204" pitchFamily="34" charset="0"/>
                        <a:cs typeface="Calibri" panose="020F0502020204030204" pitchFamily="34" charset="0"/>
                      </a:rPr>
                      <m:t>𝑟𝑟</m:t>
                    </m:r>
                    <m:r>
                      <a:rPr lang="de-DE" sz="1600" i="1" dirty="0" smtClean="0">
                        <a:latin typeface="Cambria Math" panose="02040503050406030204" pitchFamily="18" charset="0"/>
                        <a:ea typeface="Calibri" panose="020F0502020204030204" pitchFamily="34" charset="0"/>
                        <a:cs typeface="Calibri" panose="020F0502020204030204" pitchFamily="34" charset="0"/>
                      </a:rPr>
                      <m:t>,</m:t>
                    </m:r>
                    <m:r>
                      <a:rPr lang="de-DE" sz="1600" i="1" dirty="0">
                        <a:latin typeface="Cambria Math" panose="02040503050406030204" pitchFamily="18" charset="0"/>
                        <a:ea typeface="Calibri" panose="020F0502020204030204" pitchFamily="34" charset="0"/>
                        <a:cs typeface="Calibri" panose="020F0502020204030204" pitchFamily="34" charset="0"/>
                      </a:rPr>
                      <m:t> </m:t>
                    </m:r>
                    <m:r>
                      <a:rPr lang="de-DE" sz="1600" i="1" dirty="0" err="1" smtClean="0">
                        <a:latin typeface="Cambria Math" panose="02040503050406030204" pitchFamily="18" charset="0"/>
                        <a:ea typeface="Calibri" panose="020F0502020204030204" pitchFamily="34" charset="0"/>
                        <a:cs typeface="Calibri" panose="020F0502020204030204" pitchFamily="34" charset="0"/>
                      </a:rPr>
                      <m:t>𝑟𝑤</m:t>
                    </m:r>
                    <m:r>
                      <a:rPr lang="de-DE" sz="1600" i="1" dirty="0" smtClean="0">
                        <a:latin typeface="Cambria Math" panose="02040503050406030204" pitchFamily="18" charset="0"/>
                        <a:ea typeface="Calibri" panose="020F0502020204030204" pitchFamily="34" charset="0"/>
                        <a:cs typeface="Calibri" panose="020F0502020204030204" pitchFamily="34" charset="0"/>
                      </a:rPr>
                      <m:t>, </m:t>
                    </m:r>
                    <m:r>
                      <a:rPr lang="de-DE" sz="1600" i="1" dirty="0" err="1" smtClean="0">
                        <a:latin typeface="Cambria Math" panose="02040503050406030204" pitchFamily="18" charset="0"/>
                        <a:ea typeface="Calibri" panose="020F0502020204030204" pitchFamily="34" charset="0"/>
                        <a:cs typeface="Calibri" panose="020F0502020204030204" pitchFamily="34" charset="0"/>
                      </a:rPr>
                      <m:t>𝑤𝑟</m:t>
                    </m:r>
                    <m:r>
                      <a:rPr lang="de-DE" sz="1600" i="1" dirty="0" smtClean="0">
                        <a:latin typeface="Cambria Math" panose="02040503050406030204" pitchFamily="18" charset="0"/>
                        <a:ea typeface="Calibri" panose="020F0502020204030204" pitchFamily="34" charset="0"/>
                        <a:cs typeface="Calibri" panose="020F0502020204030204" pitchFamily="34" charset="0"/>
                      </a:rPr>
                      <m:t>}</m:t>
                    </m:r>
                  </m:oMath>
                </a14:m>
                <a:endParaRPr lang="de-DE" sz="1600"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t> </a:t>
                </a:r>
                <a14:m>
                  <m:oMath xmlns:m="http://schemas.openxmlformats.org/officeDocument/2006/math">
                    <m:r>
                      <a:rPr lang="de-DE" sz="1600" i="1" dirty="0" smtClean="0">
                        <a:latin typeface="Cambria Math" panose="02040503050406030204" pitchFamily="18" charset="0"/>
                      </a:rPr>
                      <m:t>𝑃</m:t>
                    </m:r>
                    <m:d>
                      <m:dPr>
                        <m:ctrlPr>
                          <a:rPr lang="de-DE" sz="1600" i="1" dirty="0" smtClean="0">
                            <a:latin typeface="Cambria Math" panose="02040503050406030204" pitchFamily="18" charset="0"/>
                          </a:rPr>
                        </m:ctrlPr>
                      </m:dPr>
                      <m:e>
                        <m:r>
                          <a:rPr lang="de-DE" sz="1600" i="1" dirty="0" smtClean="0">
                            <a:latin typeface="Cambria Math" panose="02040503050406030204" pitchFamily="18" charset="0"/>
                          </a:rPr>
                          <m:t>𝐸</m:t>
                        </m:r>
                      </m:e>
                    </m:d>
                    <m:r>
                      <a:rPr lang="de-DE" sz="160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𝑟𝑟</m:t>
                        </m:r>
                      </m:e>
                    </m:d>
                    <m:r>
                      <a:rPr lang="de-DE" sz="1600" b="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𝑟𝑤</m:t>
                        </m:r>
                      </m:e>
                    </m:d>
                    <m:r>
                      <a:rPr lang="de-DE" sz="1600" b="0" i="1" dirty="0" smtClean="0">
                        <a:latin typeface="Cambria Math" panose="02040503050406030204" pitchFamily="18" charset="0"/>
                      </a:rPr>
                      <m:t>+</m:t>
                    </m:r>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𝑤𝑟</m:t>
                        </m:r>
                      </m:e>
                    </m:d>
                    <m:r>
                      <a:rPr lang="de-DE" sz="1600" b="0" i="1" dirty="0" smtClean="0">
                        <a:latin typeface="Cambria Math" panose="02040503050406030204" pitchFamily="18" charset="0"/>
                      </a:rPr>
                      <m:t>=</m:t>
                    </m:r>
                    <m:f>
                      <m:fPr>
                        <m:ctrlPr>
                          <a:rPr lang="de-DE" sz="1600" b="0" i="1" dirty="0" smtClean="0">
                            <a:latin typeface="Cambria Math" panose="02040503050406030204" pitchFamily="18" charset="0"/>
                          </a:rPr>
                        </m:ctrlPr>
                      </m:fPr>
                      <m:num>
                        <m:r>
                          <a:rPr lang="de-DE" sz="1600" b="0" i="1" dirty="0" smtClean="0">
                            <a:latin typeface="Cambria Math" panose="02040503050406030204" pitchFamily="18" charset="0"/>
                          </a:rPr>
                          <m:t>6</m:t>
                        </m:r>
                      </m:num>
                      <m:den>
                        <m:r>
                          <a:rPr lang="de-DE" sz="1600" b="0" i="1" dirty="0" smtClean="0">
                            <a:latin typeface="Cambria Math" panose="02040503050406030204" pitchFamily="18" charset="0"/>
                          </a:rPr>
                          <m:t>18</m:t>
                        </m:r>
                      </m:den>
                    </m:f>
                    <m:r>
                      <a:rPr lang="de-DE" sz="1600" b="0" i="1" dirty="0" smtClean="0">
                        <a:latin typeface="Cambria Math" panose="02040503050406030204" pitchFamily="18" charset="0"/>
                        <a:ea typeface="Cambria Math" panose="02040503050406030204" pitchFamily="18" charset="0"/>
                      </a:rPr>
                      <m:t>∙</m:t>
                    </m:r>
                    <m:f>
                      <m:fPr>
                        <m:ctrlPr>
                          <a:rPr lang="de-DE" sz="1600" b="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5</m:t>
                        </m:r>
                      </m:num>
                      <m:den>
                        <m:r>
                          <a:rPr lang="de-DE" sz="1600" b="0" i="1" dirty="0" smtClean="0">
                            <a:latin typeface="Cambria Math" panose="02040503050406030204" pitchFamily="18" charset="0"/>
                            <a:ea typeface="Cambria Math" panose="02040503050406030204" pitchFamily="18" charset="0"/>
                          </a:rPr>
                          <m:t>17</m:t>
                        </m:r>
                      </m:den>
                    </m:f>
                    <m:r>
                      <a:rPr lang="de-DE" sz="1600" b="0" i="1" dirty="0" smtClean="0">
                        <a:latin typeface="Cambria Math" panose="02040503050406030204" pitchFamily="18" charset="0"/>
                        <a:ea typeface="Cambria Math" panose="02040503050406030204" pitchFamily="18" charset="0"/>
                      </a:rPr>
                      <m:t>+</m:t>
                    </m:r>
                    <m:f>
                      <m:fPr>
                        <m:ctrlPr>
                          <a:rPr lang="de-DE" sz="1600" b="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6</m:t>
                        </m:r>
                      </m:num>
                      <m:den>
                        <m:r>
                          <a:rPr lang="de-DE" sz="1600" b="0" i="1" dirty="0" smtClean="0">
                            <a:latin typeface="Cambria Math" panose="02040503050406030204" pitchFamily="18" charset="0"/>
                            <a:ea typeface="Cambria Math" panose="02040503050406030204" pitchFamily="18" charset="0"/>
                          </a:rPr>
                          <m:t>18</m:t>
                        </m:r>
                      </m:den>
                    </m:f>
                    <m:r>
                      <a:rPr lang="de-DE" sz="1600" b="0" i="1" dirty="0" smtClean="0">
                        <a:latin typeface="Cambria Math" panose="02040503050406030204" pitchFamily="18" charset="0"/>
                        <a:ea typeface="Cambria Math" panose="02040503050406030204" pitchFamily="18" charset="0"/>
                      </a:rPr>
                      <m:t>∙</m:t>
                    </m:r>
                    <m:f>
                      <m:fPr>
                        <m:ctrlPr>
                          <a:rPr lang="de-DE" sz="1600" b="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12</m:t>
                        </m:r>
                      </m:num>
                      <m:den>
                        <m:r>
                          <a:rPr lang="de-DE" sz="1600" b="0" i="1" dirty="0" smtClean="0">
                            <a:latin typeface="Cambria Math" panose="02040503050406030204" pitchFamily="18" charset="0"/>
                            <a:ea typeface="Cambria Math" panose="02040503050406030204" pitchFamily="18" charset="0"/>
                          </a:rPr>
                          <m:t>17</m:t>
                        </m:r>
                      </m:den>
                    </m:f>
                    <m:r>
                      <a:rPr lang="de-DE" sz="1600" b="0" i="1" dirty="0" smtClean="0">
                        <a:latin typeface="Cambria Math" panose="02040503050406030204" pitchFamily="18" charset="0"/>
                        <a:ea typeface="Cambria Math" panose="02040503050406030204" pitchFamily="18" charset="0"/>
                      </a:rPr>
                      <m:t>+</m:t>
                    </m:r>
                    <m:f>
                      <m:fPr>
                        <m:ctrlPr>
                          <a:rPr lang="de-DE" sz="1600" b="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12</m:t>
                        </m:r>
                      </m:num>
                      <m:den>
                        <m:r>
                          <a:rPr lang="de-DE" sz="1600" b="0" i="1" dirty="0" smtClean="0">
                            <a:latin typeface="Cambria Math" panose="02040503050406030204" pitchFamily="18" charset="0"/>
                            <a:ea typeface="Cambria Math" panose="02040503050406030204" pitchFamily="18" charset="0"/>
                          </a:rPr>
                          <m:t>18</m:t>
                        </m:r>
                      </m:den>
                    </m:f>
                    <m:r>
                      <a:rPr lang="de-DE" sz="1600" b="0" i="1" dirty="0" smtClean="0">
                        <a:latin typeface="Cambria Math" panose="02040503050406030204" pitchFamily="18" charset="0"/>
                        <a:ea typeface="Cambria Math" panose="02040503050406030204" pitchFamily="18" charset="0"/>
                      </a:rPr>
                      <m:t>∙</m:t>
                    </m:r>
                    <m:f>
                      <m:fPr>
                        <m:ctrlPr>
                          <a:rPr lang="de-DE" sz="1600" b="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6</m:t>
                        </m:r>
                      </m:num>
                      <m:den>
                        <m:r>
                          <a:rPr lang="de-DE" sz="1600" b="0" i="1" dirty="0" smtClean="0">
                            <a:latin typeface="Cambria Math" panose="02040503050406030204" pitchFamily="18" charset="0"/>
                            <a:ea typeface="Cambria Math" panose="02040503050406030204" pitchFamily="18" charset="0"/>
                          </a:rPr>
                          <m:t>17</m:t>
                        </m:r>
                      </m:den>
                    </m:f>
                    <m:r>
                      <a:rPr lang="de-DE" sz="1600" b="0" i="1" dirty="0" smtClean="0">
                        <a:latin typeface="Cambria Math" panose="02040503050406030204" pitchFamily="18" charset="0"/>
                        <a:ea typeface="Cambria Math" panose="02040503050406030204" pitchFamily="18" charset="0"/>
                      </a:rPr>
                      <m:t>=</m:t>
                    </m:r>
                    <m:f>
                      <m:fPr>
                        <m:ctrlPr>
                          <a:rPr lang="de-DE" sz="1600" b="0" i="1" dirty="0" smtClean="0">
                            <a:latin typeface="Cambria Math" panose="02040503050406030204" pitchFamily="18" charset="0"/>
                            <a:ea typeface="Cambria Math" panose="02040503050406030204" pitchFamily="18" charset="0"/>
                          </a:rPr>
                        </m:ctrlPr>
                      </m:fPr>
                      <m:num>
                        <m:r>
                          <a:rPr lang="de-DE" sz="1600" b="0" i="1" dirty="0" smtClean="0">
                            <a:latin typeface="Cambria Math" panose="02040503050406030204" pitchFamily="18" charset="0"/>
                            <a:ea typeface="Cambria Math" panose="02040503050406030204" pitchFamily="18" charset="0"/>
                          </a:rPr>
                          <m:t>29</m:t>
                        </m:r>
                      </m:num>
                      <m:den>
                        <m:r>
                          <a:rPr lang="de-DE" sz="1600" b="0" i="1" dirty="0" smtClean="0">
                            <a:latin typeface="Cambria Math" panose="02040503050406030204" pitchFamily="18" charset="0"/>
                            <a:ea typeface="Cambria Math" panose="02040503050406030204" pitchFamily="18" charset="0"/>
                          </a:rPr>
                          <m:t>51</m:t>
                        </m:r>
                      </m:den>
                    </m:f>
                    <m:r>
                      <a:rPr lang="de-DE" sz="1600" i="1" dirty="0">
                        <a:latin typeface="Cambria Math" panose="02040503050406030204" pitchFamily="18" charset="0"/>
                        <a:ea typeface="Cambria Math" panose="02040503050406030204" pitchFamily="18" charset="0"/>
                      </a:rPr>
                      <m:t>≈</m:t>
                    </m:r>
                    <m:r>
                      <a:rPr lang="de-DE" sz="1600" b="0" i="1" dirty="0" smtClean="0">
                        <a:latin typeface="Cambria Math" panose="02040503050406030204" pitchFamily="18" charset="0"/>
                        <a:ea typeface="Cambria Math" panose="02040503050406030204" pitchFamily="18" charset="0"/>
                      </a:rPr>
                      <m:t>0,569≈56,9 %</m:t>
                    </m:r>
                  </m:oMath>
                </a14:m>
                <a:endParaRPr lang="de-DE" sz="1600" b="0" dirty="0">
                  <a:ea typeface="Cambria Math" panose="02040503050406030204" pitchFamily="18" charset="0"/>
                </a:endParaRPr>
              </a:p>
              <a:p>
                <a:r>
                  <a:rPr lang="de-DE" sz="1600" b="0" dirty="0"/>
                  <a:t>*b) </a:t>
                </a:r>
                <a14:m>
                  <m:oMath xmlns:m="http://schemas.openxmlformats.org/officeDocument/2006/math">
                    <m:r>
                      <a:rPr lang="de-DE" sz="1600" b="0" i="1" dirty="0" smtClean="0">
                        <a:latin typeface="Cambria Math" panose="02040503050406030204" pitchFamily="18" charset="0"/>
                      </a:rPr>
                      <m:t>𝐸</m:t>
                    </m:r>
                    <m:r>
                      <a:rPr lang="de-DE" sz="1600" b="0" i="1" dirty="0" smtClean="0">
                        <a:latin typeface="Cambria Math" panose="02040503050406030204" pitchFamily="18" charset="0"/>
                      </a:rPr>
                      <m:t>={</m:t>
                    </m:r>
                    <m:r>
                      <a:rPr lang="de-DE" sz="1600" b="0" i="1" dirty="0" smtClean="0">
                        <a:latin typeface="Cambria Math" panose="02040503050406030204" pitchFamily="18" charset="0"/>
                      </a:rPr>
                      <m:t>𝐸𝑠</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𝑤𝑒𝑟𝑑𝑒𝑛</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𝑧𝑤𝑒𝑖</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𝑔𝑙𝑒𝑖𝑐h𝑓𝑎𝑟𝑏𝑖𝑔𝑒</m:t>
                    </m:r>
                    <m:r>
                      <a:rPr lang="de-DE" sz="1600" b="0" i="1" dirty="0" smtClean="0">
                        <a:latin typeface="Cambria Math" panose="02040503050406030204" pitchFamily="18" charset="0"/>
                      </a:rPr>
                      <m:t> </m:t>
                    </m:r>
                    <m:r>
                      <a:rPr lang="de-DE" sz="1600" b="0" i="1" dirty="0" smtClean="0">
                        <a:latin typeface="Cambria Math" panose="02040503050406030204" pitchFamily="18" charset="0"/>
                      </a:rPr>
                      <m:t>𝐾𝑢𝑔𝑒𝑙𝑛</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𝑔𝑒𝑧𝑜𝑔𝑒𝑛</m:t>
                    </m:r>
                    <m:r>
                      <a:rPr lang="de-DE" sz="1600" b="0" i="1" dirty="0" smtClean="0">
                        <a:latin typeface="Cambria Math" panose="02040503050406030204" pitchFamily="18" charset="0"/>
                      </a:rPr>
                      <m:t>}={</m:t>
                    </m:r>
                    <m:r>
                      <a:rPr lang="de-DE" sz="1600" b="0" i="1" dirty="0" err="1" smtClean="0">
                        <a:latin typeface="Cambria Math" panose="02040503050406030204" pitchFamily="18" charset="0"/>
                      </a:rPr>
                      <m:t>𝑟𝑟</m:t>
                    </m:r>
                    <m:r>
                      <a:rPr lang="de-DE" sz="1600" b="0" i="1" dirty="0" smtClean="0">
                        <a:latin typeface="Cambria Math" panose="02040503050406030204" pitchFamily="18" charset="0"/>
                      </a:rPr>
                      <m:t>, </m:t>
                    </m:r>
                    <m:r>
                      <a:rPr lang="de-DE" sz="1600" b="0" i="1" dirty="0" err="1" smtClean="0">
                        <a:latin typeface="Cambria Math" panose="02040503050406030204" pitchFamily="18" charset="0"/>
                      </a:rPr>
                      <m:t>𝑤𝑤</m:t>
                    </m:r>
                    <m:r>
                      <a:rPr lang="de-DE" sz="1600" b="0" i="1" dirty="0" smtClean="0">
                        <a:latin typeface="Cambria Math" panose="02040503050406030204" pitchFamily="18" charset="0"/>
                      </a:rPr>
                      <m:t>}</m:t>
                    </m:r>
                  </m:oMath>
                </a14:m>
                <a:endParaRPr lang="de-DE" sz="1600" b="0" dirty="0"/>
              </a:p>
              <a:p>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3 </a:t>
                </a:r>
                <a:r>
                  <a:rPr lang="de-DE" sz="1600" dirty="0">
                    <a:effectLst/>
                    <a:latin typeface="Calibri" panose="020F0502020204030204" pitchFamily="34" charset="0"/>
                    <a:ea typeface="Calibri" panose="020F0502020204030204" pitchFamily="34" charset="0"/>
                    <a:cs typeface="Calibri" panose="020F0502020204030204" pitchFamily="34" charset="0"/>
                  </a:rPr>
                  <a:t>[MSA 2015 N A4]</a:t>
                </a:r>
              </a:p>
              <a:p>
                <a:r>
                  <a:rPr lang="de-DE" sz="1600" dirty="0">
                    <a:effectLst/>
                    <a:latin typeface="Calibri" panose="020F0502020204030204" pitchFamily="34" charset="0"/>
                    <a:ea typeface="Calibri" panose="020F0502020204030204" pitchFamily="34" charset="0"/>
                    <a:cs typeface="Calibri" panose="020F0502020204030204" pitchFamily="34" charset="0"/>
                  </a:rPr>
                  <a:t>*a) </a:t>
                </a:r>
                <a14:m>
                  <m:oMath xmlns:m="http://schemas.openxmlformats.org/officeDocument/2006/math">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𝑃</m:t>
                    </m:r>
                    <m:d>
                      <m:dPr>
                        <m:ctrlPr>
                          <a:rPr lang="de-DE" sz="1600" i="1" dirty="0" smtClean="0">
                            <a:effectLst/>
                            <a:latin typeface="Cambria Math" panose="02040503050406030204" pitchFamily="18" charset="0"/>
                            <a:ea typeface="Calibri" panose="020F0502020204030204" pitchFamily="34" charset="0"/>
                            <a:cs typeface="Calibri" panose="020F0502020204030204" pitchFamily="34" charset="0"/>
                          </a:rPr>
                        </m:ctrlPr>
                      </m:dPr>
                      <m:e>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𝐹𝑟𝑎𝑢</m:t>
                        </m:r>
                        <m:r>
                          <a:rPr lang="de-DE" sz="1600" i="1" dirty="0">
                            <a:effectLst/>
                            <a:latin typeface="Cambria Math" panose="02040503050406030204" pitchFamily="18" charset="0"/>
                            <a:ea typeface="Calibri" panose="020F0502020204030204" pitchFamily="34" charset="0"/>
                            <a:cs typeface="Calibri" panose="020F0502020204030204" pitchFamily="34" charset="0"/>
                          </a:rPr>
                          <m:t> </m:t>
                        </m:r>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𝑀𝑒𝑖𝑒𝑟</m:t>
                        </m:r>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 </m:t>
                        </m:r>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𝑔𝑒𝑤𝑖𝑛𝑛𝑡</m:t>
                        </m:r>
                      </m:e>
                    </m:d>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m:t>
                    </m:r>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𝑃</m:t>
                    </m:r>
                    <m:d>
                      <m:dPr>
                        <m:ctrlPr>
                          <a:rPr lang="de-DE" sz="1600" i="1" dirty="0" smtClean="0">
                            <a:effectLst/>
                            <a:latin typeface="Cambria Math" panose="02040503050406030204" pitchFamily="18" charset="0"/>
                            <a:ea typeface="Calibri" panose="020F0502020204030204" pitchFamily="34" charset="0"/>
                            <a:cs typeface="Calibri" panose="020F0502020204030204" pitchFamily="34" charset="0"/>
                          </a:rPr>
                        </m:ctrlPr>
                      </m:dPr>
                      <m:e>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𝐺</m:t>
                        </m:r>
                      </m:e>
                    </m:d>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m:t>
                    </m:r>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𝑃</m:t>
                    </m:r>
                    <m:d>
                      <m:dPr>
                        <m:ctrlPr>
                          <a:rPr lang="de-DE" sz="1600" i="1" dirty="0" smtClean="0">
                            <a:effectLst/>
                            <a:latin typeface="Cambria Math" panose="02040503050406030204" pitchFamily="18" charset="0"/>
                            <a:ea typeface="Calibri" panose="020F0502020204030204" pitchFamily="34" charset="0"/>
                            <a:cs typeface="Calibri" panose="020F0502020204030204" pitchFamily="34" charset="0"/>
                          </a:rPr>
                        </m:ctrlPr>
                      </m:dPr>
                      <m:e>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𝑋𝐺</m:t>
                        </m:r>
                      </m:e>
                    </m:d>
                    <m:r>
                      <a:rPr lang="de-DE" sz="1600" i="1" dirty="0" smtClean="0">
                        <a:effectLst/>
                        <a:latin typeface="Cambria Math" panose="02040503050406030204" pitchFamily="18" charset="0"/>
                        <a:ea typeface="Calibri" panose="020F0502020204030204" pitchFamily="34" charset="0"/>
                        <a:cs typeface="Calibri" panose="020F0502020204030204" pitchFamily="34" charset="0"/>
                      </a:rPr>
                      <m:t>=</m:t>
                    </m:r>
                    <m:f>
                      <m:fPr>
                        <m:ctrlPr>
                          <a:rPr lang="de-DE" sz="1600" i="1" dirty="0" smtClean="0">
                            <a:effectLst/>
                            <a:latin typeface="Cambria Math" panose="02040503050406030204" pitchFamily="18" charset="0"/>
                            <a:cs typeface="Calibri" panose="020F0502020204030204" pitchFamily="34" charset="0"/>
                          </a:rPr>
                        </m:ctrlPr>
                      </m:fPr>
                      <m:num>
                        <m:r>
                          <a:rPr lang="de-DE" sz="1600" b="0" i="1" dirty="0" smtClean="0">
                            <a:effectLst/>
                            <a:latin typeface="Cambria Math" panose="02040503050406030204" pitchFamily="18" charset="0"/>
                            <a:cs typeface="Calibri" panose="020F0502020204030204" pitchFamily="34" charset="0"/>
                          </a:rPr>
                          <m:t>2</m:t>
                        </m:r>
                      </m:num>
                      <m:den>
                        <m:r>
                          <a:rPr lang="de-DE" sz="1600" b="0" i="1" dirty="0" smtClean="0">
                            <a:effectLst/>
                            <a:latin typeface="Cambria Math" panose="02040503050406030204" pitchFamily="18" charset="0"/>
                            <a:cs typeface="Calibri" panose="020F0502020204030204" pitchFamily="34" charset="0"/>
                          </a:rPr>
                          <m:t>100</m:t>
                        </m:r>
                      </m:den>
                    </m:f>
                    <m:r>
                      <a:rPr lang="de-DE" sz="1600" b="0" i="1" dirty="0" smtClean="0">
                        <a:effectLst/>
                        <a:latin typeface="Cambria Math" panose="02040503050406030204" pitchFamily="18" charset="0"/>
                        <a:cs typeface="Calibri" panose="020F0502020204030204" pitchFamily="34" charset="0"/>
                      </a:rPr>
                      <m:t>+</m:t>
                    </m:r>
                    <m:f>
                      <m:fPr>
                        <m:ctrlPr>
                          <a:rPr lang="de-DE" sz="1600" b="0" i="1" dirty="0" smtClean="0">
                            <a:effectLst/>
                            <a:latin typeface="Cambria Math" panose="02040503050406030204" pitchFamily="18" charset="0"/>
                            <a:cs typeface="Calibri" panose="020F0502020204030204" pitchFamily="34" charset="0"/>
                          </a:rPr>
                        </m:ctrlPr>
                      </m:fPr>
                      <m:num>
                        <m:r>
                          <a:rPr lang="de-DE" sz="1600" b="0" i="1" dirty="0" smtClean="0">
                            <a:effectLst/>
                            <a:latin typeface="Cambria Math" panose="02040503050406030204" pitchFamily="18" charset="0"/>
                            <a:cs typeface="Calibri" panose="020F0502020204030204" pitchFamily="34" charset="0"/>
                          </a:rPr>
                          <m:t>98</m:t>
                        </m:r>
                      </m:num>
                      <m:den>
                        <m:r>
                          <a:rPr lang="de-DE" sz="1600" b="0" i="1" dirty="0" smtClean="0">
                            <a:effectLst/>
                            <a:latin typeface="Cambria Math" panose="02040503050406030204" pitchFamily="18" charset="0"/>
                            <a:cs typeface="Calibri" panose="020F0502020204030204" pitchFamily="34" charset="0"/>
                          </a:rPr>
                          <m:t>100</m:t>
                        </m:r>
                      </m:den>
                    </m:f>
                    <m:r>
                      <a:rPr lang="de-DE" sz="1600" b="0" i="1" dirty="0" smtClean="0">
                        <a:effectLst/>
                        <a:latin typeface="Cambria Math" panose="02040503050406030204" pitchFamily="18" charset="0"/>
                        <a:ea typeface="Cambria Math" panose="02040503050406030204" pitchFamily="18" charset="0"/>
                        <a:cs typeface="Calibri" panose="020F0502020204030204" pitchFamily="34" charset="0"/>
                      </a:rPr>
                      <m:t>∙</m:t>
                    </m:r>
                    <m:f>
                      <m:fPr>
                        <m:ctrlPr>
                          <a:rPr lang="de-DE" sz="1600" b="0" i="1" dirty="0" smtClean="0">
                            <a:effectLst/>
                            <a:latin typeface="Cambria Math" panose="02040503050406030204" pitchFamily="18" charset="0"/>
                            <a:ea typeface="Cambria Math" panose="02040503050406030204" pitchFamily="18" charset="0"/>
                            <a:cs typeface="Calibri" panose="020F0502020204030204" pitchFamily="34" charset="0"/>
                          </a:rPr>
                        </m:ctrlPr>
                      </m:fPr>
                      <m:num>
                        <m:r>
                          <a:rPr lang="de-DE" sz="1600" b="0" i="1" dirty="0" smtClean="0">
                            <a:effectLst/>
                            <a:latin typeface="Cambria Math" panose="02040503050406030204" pitchFamily="18" charset="0"/>
                            <a:ea typeface="Cambria Math" panose="02040503050406030204" pitchFamily="18" charset="0"/>
                            <a:cs typeface="Calibri" panose="020F0502020204030204" pitchFamily="34" charset="0"/>
                          </a:rPr>
                          <m:t>2</m:t>
                        </m:r>
                      </m:num>
                      <m:den>
                        <m:r>
                          <a:rPr lang="de-DE" sz="1600" b="0" i="1" dirty="0" smtClean="0">
                            <a:effectLst/>
                            <a:latin typeface="Cambria Math" panose="02040503050406030204" pitchFamily="18" charset="0"/>
                            <a:ea typeface="Cambria Math" panose="02040503050406030204" pitchFamily="18" charset="0"/>
                            <a:cs typeface="Calibri" panose="020F0502020204030204" pitchFamily="34" charset="0"/>
                          </a:rPr>
                          <m:t>99</m:t>
                        </m:r>
                      </m:den>
                    </m:f>
                    <m:r>
                      <a:rPr lang="de-DE" sz="1600" b="0" i="1" dirty="0" smtClean="0">
                        <a:effectLst/>
                        <a:latin typeface="Cambria Math" panose="02040503050406030204" pitchFamily="18" charset="0"/>
                        <a:ea typeface="Cambria Math" panose="02040503050406030204" pitchFamily="18" charset="0"/>
                        <a:cs typeface="Calibri" panose="020F0502020204030204" pitchFamily="34" charset="0"/>
                      </a:rPr>
                      <m:t>≈0,020+0,019≈0,04≈4 %</m:t>
                    </m:r>
                  </m:oMath>
                </a14:m>
                <a:endParaRPr lang="de-DE" sz="16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b="0" dirty="0"/>
              </a:p>
              <a:p>
                <a:endParaRPr lang="de-DE" sz="1600" dirty="0"/>
              </a:p>
            </p:txBody>
          </p:sp>
        </mc:Choice>
        <mc:Fallback xmlns="">
          <p:sp>
            <p:nvSpPr>
              <p:cNvPr id="2" name="Inhaltsplatzhalter 1">
                <a:extLst>
                  <a:ext uri="{FF2B5EF4-FFF2-40B4-BE49-F238E27FC236}">
                    <a16:creationId xmlns:a16="http://schemas.microsoft.com/office/drawing/2014/main" id="{7E1D510E-2316-9AFA-C5A9-7CC2DEDC4CA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81D931BE-0107-3A16-FDAF-5387EA9FF7EE}"/>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4" name="Titel 3">
            <a:extLst>
              <a:ext uri="{FF2B5EF4-FFF2-40B4-BE49-F238E27FC236}">
                <a16:creationId xmlns:a16="http://schemas.microsoft.com/office/drawing/2014/main" id="{8D170953-92F9-DB85-21CD-B483CBCCBE9F}"/>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1</a:t>
            </a:r>
          </a:p>
        </p:txBody>
      </p:sp>
      <p:pic>
        <p:nvPicPr>
          <p:cNvPr id="3" name="Grafik 2">
            <a:extLst>
              <a:ext uri="{FF2B5EF4-FFF2-40B4-BE49-F238E27FC236}">
                <a16:creationId xmlns:a16="http://schemas.microsoft.com/office/drawing/2014/main" id="{71B928E0-1BBF-BD6B-FE90-CF1CB40078E6}"/>
              </a:ext>
            </a:extLst>
          </p:cNvPr>
          <p:cNvPicPr>
            <a:picLocks noChangeAspect="1"/>
          </p:cNvPicPr>
          <p:nvPr/>
        </p:nvPicPr>
        <p:blipFill>
          <a:blip r:embed="rId3"/>
          <a:stretch>
            <a:fillRect/>
          </a:stretch>
        </p:blipFill>
        <p:spPr>
          <a:xfrm>
            <a:off x="5946350" y="1108711"/>
            <a:ext cx="2808312" cy="2398589"/>
          </a:xfrm>
          <a:prstGeom prst="rect">
            <a:avLst/>
          </a:prstGeom>
        </p:spPr>
      </p:pic>
    </p:spTree>
    <p:extLst>
      <p:ext uri="{BB962C8B-B14F-4D97-AF65-F5344CB8AC3E}">
        <p14:creationId xmlns:p14="http://schemas.microsoft.com/office/powerpoint/2010/main" val="419466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D930B5F9-C172-583D-5ED6-C4F6EB0C2C2E}"/>
                  </a:ext>
                </a:extLst>
              </p:cNvPr>
              <p:cNvSpPr>
                <a:spLocks noGrp="1"/>
              </p:cNvSpPr>
              <p:nvPr>
                <p:ph idx="1"/>
              </p:nvPr>
            </p:nvSpPr>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Calibri" panose="020F0502020204030204" pitchFamily="34" charset="0"/>
                  </a:rPr>
                  <a:t>[MSA 2014 N A6]</a:t>
                </a: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Bei einem Spiel mit zwei Würfeln gewinnt man, wenn ein Würfel eine Eins zeigt und der andere eine Zwei. </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 </a:t>
                </a:r>
                <a:r>
                  <a:rPr lang="de-DE" sz="1600" dirty="0">
                    <a:effectLst/>
                    <a:latin typeface="Calibri" panose="020F0502020204030204" pitchFamily="34" charset="0"/>
                    <a:ea typeface="Calibri" panose="020F0502020204030204" pitchFamily="34" charset="0"/>
                    <a:cs typeface="Calibri" panose="020F0502020204030204" pitchFamily="34" charset="0"/>
                  </a:rPr>
                  <a:t>Bestimmen Sie die Wahrscheinlichkeit, bei diesem Spiel zu gewinnen.</a:t>
                </a:r>
                <a:br>
                  <a:rPr lang="de-DE" sz="1600" dirty="0">
                    <a:effectLst/>
                    <a:latin typeface="Calibri" panose="020F0502020204030204" pitchFamily="34" charset="0"/>
                    <a:ea typeface="Calibri" panose="020F0502020204030204" pitchFamily="34" charset="0"/>
                    <a:cs typeface="Calibri" panose="020F0502020204030204" pitchFamily="34" charset="0"/>
                  </a:rPr>
                </a:br>
                <a:r>
                  <a:rPr lang="de-DE" sz="1600" dirty="0">
                    <a:effectLst/>
                    <a:latin typeface="Calibri" panose="020F0502020204030204" pitchFamily="34" charset="0"/>
                    <a:ea typeface="Calibri" panose="020F0502020204030204" pitchFamily="34" charset="0"/>
                    <a:cs typeface="Calibri" panose="020F0502020204030204" pitchFamily="34" charset="0"/>
                  </a:rPr>
                  <a:t>*b) Geben Sie die Wahrscheinlichkeit an, nicht zu gewinnen.</a:t>
                </a:r>
              </a:p>
              <a:p>
                <a:endParaRPr lang="de-DE" sz="300" b="1" dirty="0">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[vgl. MSA 2020 A6]</a:t>
                </a: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effectLst/>
                    <a:latin typeface="Calibri" panose="020F0502020204030204" pitchFamily="34" charset="0"/>
                    <a:ea typeface="Calibri" panose="020F0502020204030204" pitchFamily="34" charset="0"/>
                    <a:cs typeface="Calibri" panose="020F0502020204030204" pitchFamily="34" charset="0"/>
                  </a:rPr>
                  <a:t>Ein Kartenspiel mit 32 Karten enthält 4 Asse. Paula und Carlos wetten. Paula sagt, wenn du bei dreimal ziehen ohne Zurücklegen mindestens zweimal ein Ass ziehst, bekommst du 50 € von mir. </a:t>
                </a:r>
              </a:p>
              <a:p>
                <a:r>
                  <a:rPr lang="de-DE" sz="1600" dirty="0">
                    <a:latin typeface="Calibri" panose="020F0502020204030204" pitchFamily="34" charset="0"/>
                    <a:ea typeface="Calibri" panose="020F0502020204030204" pitchFamily="34" charset="0"/>
                    <a:cs typeface="Calibri" panose="020F0502020204030204" pitchFamily="34" charset="0"/>
                  </a:rPr>
                  <a:t>*a) </a:t>
                </a:r>
                <a:r>
                  <a:rPr lang="de-DE" sz="1600" dirty="0">
                    <a:effectLst/>
                    <a:latin typeface="Calibri" panose="020F0502020204030204" pitchFamily="34" charset="0"/>
                    <a:ea typeface="Calibri" panose="020F0502020204030204" pitchFamily="34" charset="0"/>
                    <a:cs typeface="Calibri" panose="020F0502020204030204" pitchFamily="34" charset="0"/>
                  </a:rPr>
                  <a:t>Zeichnen Sie ein geschicktes Baumdiagramm.</a:t>
                </a:r>
              </a:p>
              <a:p>
                <a:r>
                  <a:rPr lang="de-DE" sz="1600" dirty="0">
                    <a:effectLst/>
                    <a:latin typeface="Calibri" panose="020F0502020204030204" pitchFamily="34" charset="0"/>
                    <a:ea typeface="Calibri" panose="020F0502020204030204" pitchFamily="34" charset="0"/>
                    <a:cs typeface="Calibri" panose="020F0502020204030204" pitchFamily="34" charset="0"/>
                  </a:rPr>
                  <a:t>*b) Berechnen Sie die Wahrscheinlichkeit dafür, dass Paula die Wette verliert. </a:t>
                </a:r>
              </a:p>
              <a:p>
                <a:endParaRPr lang="de-DE" sz="300" b="1" dirty="0">
                  <a:effectLst/>
                  <a:latin typeface="Calibri" panose="020F0502020204030204" pitchFamily="34" charset="0"/>
                  <a:ea typeface="Calibri" panose="020F0502020204030204" pitchFamily="34" charset="0"/>
                  <a:cs typeface="Calibri" panose="020F0502020204030204" pitchFamily="34" charset="0"/>
                </a:endParaRPr>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3 </a:t>
                </a:r>
                <a:r>
                  <a:rPr lang="de-DE" sz="1600" dirty="0">
                    <a:effectLst/>
                    <a:latin typeface="Calibri" panose="020F0502020204030204" pitchFamily="34" charset="0"/>
                    <a:ea typeface="Calibri" panose="020F0502020204030204" pitchFamily="34" charset="0"/>
                    <a:cs typeface="Calibri" panose="020F0502020204030204" pitchFamily="34" charset="0"/>
                  </a:rPr>
                  <a:t>[MSA 2012 A8] </a:t>
                </a:r>
              </a:p>
              <a:p>
                <a:r>
                  <a:rPr lang="de-DE" sz="1600" dirty="0">
                    <a:effectLst/>
                    <a:latin typeface="Calibri" panose="020F0502020204030204" pitchFamily="34" charset="0"/>
                    <a:ea typeface="Calibri" panose="020F0502020204030204" pitchFamily="34" charset="0"/>
                    <a:cs typeface="Calibri" panose="020F0502020204030204" pitchFamily="34" charset="0"/>
                  </a:rPr>
                  <a:t>*a) In einem Los-Topf befinden sich 250 Lose, darunter 5 Hauptgewinne und 50 kleinere Gewinne. Alle anderen Lose sind Nieten. Nachdem bereits 20 Lose, leider alles Nieten, aus dem Topf verkauft wurden, zieht Tim nacheinander zwei Lose. Tim und Selina berechnen die Wahrscheinlichkeit für das Ereignis:</a:t>
                </a:r>
              </a:p>
              <a:p>
                <a:r>
                  <a:rPr lang="de-DE" sz="1600" dirty="0">
                    <a:effectLst/>
                    <a:latin typeface="Calibri" panose="020F0502020204030204" pitchFamily="34" charset="0"/>
                    <a:ea typeface="Calibri" panose="020F0502020204030204" pitchFamily="34" charset="0"/>
                    <a:cs typeface="Calibri" panose="020F0502020204030204" pitchFamily="34" charset="0"/>
                  </a:rPr>
                  <a:t>E3: „Tim zieht einen Hauptgewinn und eine Niete.“ Beide haben falsch gerechnet. Erklären Sie, was Tim und Selina falsch gemacht haben.</a:t>
                </a:r>
              </a:p>
              <a:p>
                <a:r>
                  <a:rPr lang="de-DE" sz="1600" dirty="0">
                    <a:effectLst/>
                    <a:latin typeface="Calibri" panose="020F0502020204030204" pitchFamily="34" charset="0"/>
                    <a:ea typeface="Calibri" panose="020F0502020204030204" pitchFamily="34" charset="0"/>
                    <a:cs typeface="Calibri" panose="020F0502020204030204" pitchFamily="34" charset="0"/>
                  </a:rPr>
                  <a:t>Tim rechnet: </a:t>
                </a:r>
                <a14:m>
                  <m:oMath xmlns:m="http://schemas.openxmlformats.org/officeDocument/2006/math">
                    <m:r>
                      <a:rPr lang="de-DE" sz="1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e-DE"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de-DE" sz="1600" i="1">
                                <a:effectLst/>
                                <a:latin typeface="Cambria Math" panose="02040503050406030204" pitchFamily="18" charset="0"/>
                                <a:ea typeface="Calibri" panose="020F0502020204030204" pitchFamily="34" charset="0"/>
                                <a:cs typeface="Times New Roman" panose="02020603050405020304" pitchFamily="18" charset="0"/>
                              </a:rPr>
                              <m:t>3</m:t>
                            </m:r>
                          </m:sub>
                        </m:sSub>
                      </m:e>
                    </m:d>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230</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175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229</m:t>
                        </m:r>
                      </m:den>
                    </m:f>
                  </m:oMath>
                </a14:m>
                <a:endParaRPr lang="de-DE" sz="1600"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effectLst/>
                    <a:latin typeface="Calibri" panose="020F0502020204030204" pitchFamily="34" charset="0"/>
                    <a:ea typeface="Calibri" panose="020F0502020204030204" pitchFamily="34" charset="0"/>
                    <a:cs typeface="Calibri" panose="020F0502020204030204" pitchFamily="34" charset="0"/>
                  </a:rPr>
                  <a:t>Selina rechnet: </a:t>
                </a:r>
                <a14:m>
                  <m:oMath xmlns:m="http://schemas.openxmlformats.org/officeDocument/2006/math">
                    <m:r>
                      <a:rPr lang="de-DE" sz="1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e-DE"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de-DE" sz="1600" i="1">
                                <a:effectLst/>
                                <a:latin typeface="Cambria Math" panose="02040503050406030204" pitchFamily="18" charset="0"/>
                                <a:ea typeface="Calibri" panose="020F0502020204030204" pitchFamily="34" charset="0"/>
                                <a:cs typeface="Times New Roman" panose="02020603050405020304" pitchFamily="18" charset="0"/>
                              </a:rPr>
                              <m:t>3</m:t>
                            </m:r>
                          </m:sub>
                        </m:sSub>
                      </m:e>
                    </m:d>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250</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175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249</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de-DE" sz="16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175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250</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249</m:t>
                        </m:r>
                      </m:den>
                    </m:f>
                  </m:oMath>
                </a14:m>
                <a:endParaRPr lang="de-DE" sz="1600"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effectLst/>
                    <a:latin typeface="Calibri" panose="020F0502020204030204" pitchFamily="34" charset="0"/>
                    <a:ea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D930B5F9-C172-583D-5ED6-C4F6EB0C2C2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BEAFFCDA-64E8-5480-BA4A-908DFEA6A97B}"/>
              </a:ext>
            </a:extLst>
          </p:cNvPr>
          <p:cNvSpPr>
            <a:spLocks noGrp="1"/>
          </p:cNvSpPr>
          <p:nvPr>
            <p:ph type="title"/>
          </p:nvPr>
        </p:nvSpPr>
        <p:spPr/>
        <p:txBody>
          <a:bodyPr/>
          <a:lstStyle/>
          <a:p>
            <a:r>
              <a:rPr lang="de-DE" dirty="0"/>
              <a:t>Summenregel II</a:t>
            </a:r>
          </a:p>
        </p:txBody>
      </p:sp>
      <p:sp>
        <p:nvSpPr>
          <p:cNvPr id="8" name="Fußzeilenplatzhalter 5">
            <a:extLst>
              <a:ext uri="{FF2B5EF4-FFF2-40B4-BE49-F238E27FC236}">
                <a16:creationId xmlns:a16="http://schemas.microsoft.com/office/drawing/2014/main" id="{6BAE0440-16E8-C247-08D3-128C69D4C283}"/>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3B6344AB-8C92-A7ED-C799-30FE5ADF7EFF}"/>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 </a:t>
            </a:r>
          </a:p>
        </p:txBody>
      </p:sp>
      <p:grpSp>
        <p:nvGrpSpPr>
          <p:cNvPr id="3" name="Knopf5">
            <a:extLst>
              <a:ext uri="{FF2B5EF4-FFF2-40B4-BE49-F238E27FC236}">
                <a16:creationId xmlns:a16="http://schemas.microsoft.com/office/drawing/2014/main" id="{E29A7AF2-B738-F1D3-26ED-1C73E3CD2B35}"/>
              </a:ext>
            </a:extLst>
          </p:cNvPr>
          <p:cNvGrpSpPr/>
          <p:nvPr/>
        </p:nvGrpSpPr>
        <p:grpSpPr>
          <a:xfrm>
            <a:off x="9383011" y="3574973"/>
            <a:ext cx="525690" cy="504000"/>
            <a:chOff x="8550142" y="4941168"/>
            <a:chExt cx="593858" cy="576064"/>
          </a:xfrm>
          <a:solidFill>
            <a:schemeClr val="accent1"/>
          </a:solidFill>
        </p:grpSpPr>
        <p:sp>
          <p:nvSpPr>
            <p:cNvPr id="7" name="Rechteck 6">
              <a:extLst>
                <a:ext uri="{FF2B5EF4-FFF2-40B4-BE49-F238E27FC236}">
                  <a16:creationId xmlns:a16="http://schemas.microsoft.com/office/drawing/2014/main" id="{C10F02A8-3033-D2B2-05D5-51BEACA73EF8}"/>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llipse 16">
              <a:extLst>
                <a:ext uri="{FF2B5EF4-FFF2-40B4-BE49-F238E27FC236}">
                  <a16:creationId xmlns:a16="http://schemas.microsoft.com/office/drawing/2014/main" id="{396164CB-0B49-7407-911E-6249679E8885}"/>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0" name="Hilfe 5 Grafik">
            <a:extLst>
              <a:ext uri="{FF2B5EF4-FFF2-40B4-BE49-F238E27FC236}">
                <a16:creationId xmlns:a16="http://schemas.microsoft.com/office/drawing/2014/main" id="{85746C16-AAA6-D1ED-614E-EE756FFE7E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5568" y="1466745"/>
            <a:ext cx="7912398" cy="4484760"/>
          </a:xfrm>
          <a:prstGeom prst="rect">
            <a:avLst/>
          </a:prstGeom>
          <a:effectLst>
            <a:glow rad="190500">
              <a:schemeClr val="accent1">
                <a:lumMod val="20000"/>
                <a:lumOff val="80000"/>
                <a:alpha val="85000"/>
              </a:schemeClr>
            </a:glow>
          </a:effectLst>
        </p:spPr>
      </p:pic>
      <p:grpSp>
        <p:nvGrpSpPr>
          <p:cNvPr id="11" name="Knopf4">
            <a:extLst>
              <a:ext uri="{FF2B5EF4-FFF2-40B4-BE49-F238E27FC236}">
                <a16:creationId xmlns:a16="http://schemas.microsoft.com/office/drawing/2014/main" id="{EEE1DC0C-3C09-2C06-A485-B3E36BF51D8D}"/>
              </a:ext>
            </a:extLst>
          </p:cNvPr>
          <p:cNvGrpSpPr/>
          <p:nvPr/>
        </p:nvGrpSpPr>
        <p:grpSpPr>
          <a:xfrm>
            <a:off x="9383011" y="2942492"/>
            <a:ext cx="525690" cy="504000"/>
            <a:chOff x="8550142" y="4941168"/>
            <a:chExt cx="593858" cy="576064"/>
          </a:xfrm>
          <a:solidFill>
            <a:schemeClr val="accent1"/>
          </a:solidFill>
        </p:grpSpPr>
        <p:sp>
          <p:nvSpPr>
            <p:cNvPr id="12" name="Rechteck 11">
              <a:extLst>
                <a:ext uri="{FF2B5EF4-FFF2-40B4-BE49-F238E27FC236}">
                  <a16:creationId xmlns:a16="http://schemas.microsoft.com/office/drawing/2014/main" id="{C7F056C5-698C-8778-538B-193737B15AF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9">
              <a:extLst>
                <a:ext uri="{FF2B5EF4-FFF2-40B4-BE49-F238E27FC236}">
                  <a16:creationId xmlns:a16="http://schemas.microsoft.com/office/drawing/2014/main" id="{17E80FEB-B3B6-4366-2B1E-D1B08DB0D6DF}"/>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4" name="Hilfe 4 Grafik">
            <a:extLst>
              <a:ext uri="{FF2B5EF4-FFF2-40B4-BE49-F238E27FC236}">
                <a16:creationId xmlns:a16="http://schemas.microsoft.com/office/drawing/2014/main" id="{AC71ABA2-3686-8084-982A-A8969E2BB7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5568" y="1284915"/>
            <a:ext cx="7905986" cy="4492037"/>
          </a:xfrm>
          <a:prstGeom prst="rect">
            <a:avLst/>
          </a:prstGeom>
          <a:effectLst>
            <a:glow rad="190500">
              <a:schemeClr val="accent1">
                <a:lumMod val="20000"/>
                <a:lumOff val="80000"/>
                <a:alpha val="85000"/>
              </a:schemeClr>
            </a:glow>
          </a:effectLst>
        </p:spPr>
      </p:pic>
      <p:grpSp>
        <p:nvGrpSpPr>
          <p:cNvPr id="15" name="Knopf 7">
            <a:extLst>
              <a:ext uri="{FF2B5EF4-FFF2-40B4-BE49-F238E27FC236}">
                <a16:creationId xmlns:a16="http://schemas.microsoft.com/office/drawing/2014/main" id="{FAE2C553-BE7C-280E-113D-A692116BFB2B}"/>
              </a:ext>
            </a:extLst>
          </p:cNvPr>
          <p:cNvGrpSpPr/>
          <p:nvPr/>
        </p:nvGrpSpPr>
        <p:grpSpPr>
          <a:xfrm>
            <a:off x="9379302" y="4839935"/>
            <a:ext cx="513769" cy="504000"/>
            <a:chOff x="9312680" y="5062255"/>
            <a:chExt cx="580391" cy="576064"/>
          </a:xfrm>
          <a:solidFill>
            <a:schemeClr val="accent1"/>
          </a:solidFill>
        </p:grpSpPr>
        <p:sp>
          <p:nvSpPr>
            <p:cNvPr id="16" name="Rechteck 15">
              <a:extLst>
                <a:ext uri="{FF2B5EF4-FFF2-40B4-BE49-F238E27FC236}">
                  <a16:creationId xmlns:a16="http://schemas.microsoft.com/office/drawing/2014/main" id="{3AA626EC-0321-F38F-47CB-5F0026289C4F}"/>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Knop7">
              <a:extLst>
                <a:ext uri="{FF2B5EF4-FFF2-40B4-BE49-F238E27FC236}">
                  <a16:creationId xmlns:a16="http://schemas.microsoft.com/office/drawing/2014/main" id="{CE5ECC1C-825F-D366-B3EE-BAF2566893BA}"/>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pic>
        <p:nvPicPr>
          <p:cNvPr id="18" name="Hilfe 7 Grafik">
            <a:extLst>
              <a:ext uri="{FF2B5EF4-FFF2-40B4-BE49-F238E27FC236}">
                <a16:creationId xmlns:a16="http://schemas.microsoft.com/office/drawing/2014/main" id="{CF2A22D8-3D3E-5211-1BC9-575519CD946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5568" y="1815641"/>
            <a:ext cx="7940325" cy="4499731"/>
          </a:xfrm>
          <a:prstGeom prst="rect">
            <a:avLst/>
          </a:prstGeom>
          <a:effectLst>
            <a:glow rad="190500">
              <a:schemeClr val="accent1">
                <a:lumMod val="20000"/>
                <a:lumOff val="80000"/>
                <a:alpha val="85000"/>
              </a:schemeClr>
            </a:glow>
          </a:effectLst>
        </p:spPr>
      </p:pic>
      <p:grpSp>
        <p:nvGrpSpPr>
          <p:cNvPr id="5" name="Knopf 9">
            <a:extLst>
              <a:ext uri="{FF2B5EF4-FFF2-40B4-BE49-F238E27FC236}">
                <a16:creationId xmlns:a16="http://schemas.microsoft.com/office/drawing/2014/main" id="{65CD02C6-707A-1BC4-4310-0B1B06D192BE}"/>
              </a:ext>
            </a:extLst>
          </p:cNvPr>
          <p:cNvGrpSpPr/>
          <p:nvPr/>
        </p:nvGrpSpPr>
        <p:grpSpPr>
          <a:xfrm>
            <a:off x="9384140" y="6104896"/>
            <a:ext cx="513769" cy="504000"/>
            <a:chOff x="9312680" y="5062255"/>
            <a:chExt cx="580391" cy="576064"/>
          </a:xfrm>
          <a:solidFill>
            <a:schemeClr val="accent1"/>
          </a:solidFill>
        </p:grpSpPr>
        <p:sp>
          <p:nvSpPr>
            <p:cNvPr id="19" name="Rechteck 18">
              <a:extLst>
                <a:ext uri="{FF2B5EF4-FFF2-40B4-BE49-F238E27FC236}">
                  <a16:creationId xmlns:a16="http://schemas.microsoft.com/office/drawing/2014/main" id="{99ED98CF-00B2-52B2-3F9B-1236201BA61B}"/>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Knop9">
              <a:extLst>
                <a:ext uri="{FF2B5EF4-FFF2-40B4-BE49-F238E27FC236}">
                  <a16:creationId xmlns:a16="http://schemas.microsoft.com/office/drawing/2014/main" id="{6A102AA4-9DD8-85F2-F7E8-13A2299FB1AB}"/>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pic>
        <p:nvPicPr>
          <p:cNvPr id="21" name="Hilfe 9 Grafik">
            <a:extLst>
              <a:ext uri="{FF2B5EF4-FFF2-40B4-BE49-F238E27FC236}">
                <a16:creationId xmlns:a16="http://schemas.microsoft.com/office/drawing/2014/main" id="{89540DBA-FA3D-E03B-80B6-05691C47B0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5568" y="2183545"/>
            <a:ext cx="7903050" cy="4476687"/>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1522376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87179E-6 -7.40741E-7 L -0.88092 -7.40741E-7 " pathEditMode="relative" rAng="0" ptsTypes="AA">
                                      <p:cBhvr>
                                        <p:cTn id="6" dur="2000" fill="hold"/>
                                        <p:tgtEl>
                                          <p:spTgt spid="10"/>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2 -7.40741E-7 L -4.87179E-6 -7.40741E-7 " pathEditMode="relative" rAng="0" ptsTypes="AA">
                                      <p:cBhvr>
                                        <p:cTn id="10" dur="2000" fill="hold"/>
                                        <p:tgtEl>
                                          <p:spTgt spid="10"/>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35897E-6 -4.81481E-6 L -0.88093 -4.81481E-6 " pathEditMode="relative" rAng="0" ptsTypes="AA">
                                      <p:cBhvr>
                                        <p:cTn id="15" dur="2000" fill="hold"/>
                                        <p:tgtEl>
                                          <p:spTgt spid="14"/>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4.81481E-6 L -4.35897E-6 -4.81481E-6 " pathEditMode="relative" rAng="0" ptsTypes="AA">
                                      <p:cBhvr>
                                        <p:cTn id="19" dur="2000" fill="hold"/>
                                        <p:tgtEl>
                                          <p:spTgt spid="14"/>
                                        </p:tgtEl>
                                        <p:attrNameLst>
                                          <p:attrName>ppt_x</p:attrName>
                                          <p:attrName>ppt_y</p:attrName>
                                        </p:attrNameLst>
                                      </p:cBhvr>
                                      <p:rCtr x="44038" y="0"/>
                                    </p:animMotion>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3.07692E-6 -4.07407E-6 L -0.88093 -4.07407E-6 " pathEditMode="relative" rAng="0" ptsTypes="AA">
                                      <p:cBhvr>
                                        <p:cTn id="24" dur="2000" fill="hold"/>
                                        <p:tgtEl>
                                          <p:spTgt spid="18"/>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4.07407E-6 L 3.07692E-6 -4.07407E-6 " pathEditMode="relative" rAng="0" ptsTypes="AA">
                                      <p:cBhvr>
                                        <p:cTn id="28" dur="2000" fill="hold"/>
                                        <p:tgtEl>
                                          <p:spTgt spid="18"/>
                                        </p:tgtEl>
                                        <p:attrNameLst>
                                          <p:attrName>ppt_x</p:attrName>
                                          <p:attrName>ppt_y</p:attrName>
                                        </p:attrNameLst>
                                      </p:cBhvr>
                                      <p:rCtr x="44038" y="0"/>
                                    </p:animMotion>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4.10256E-6 4.07407E-6 L -0.88093 4.07407E-6 " pathEditMode="relative" rAng="0" ptsTypes="AA">
                                      <p:cBhvr>
                                        <p:cTn id="33" dur="2000" fill="hold"/>
                                        <p:tgtEl>
                                          <p:spTgt spid="21"/>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4.07407E-6 L -4.10256E-6 4.07407E-6 " pathEditMode="relative" rAng="0" ptsTypes="AA">
                                      <p:cBhvr>
                                        <p:cTn id="37" dur="2000" fill="hold"/>
                                        <p:tgtEl>
                                          <p:spTgt spid="21"/>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2BA69FA-85DD-8AF2-06B6-F3374CDEFCD2}"/>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Calibri" panose="020F0502020204030204" pitchFamily="34" charset="0"/>
                  </a:rPr>
                  <a:t>[MSA 2014 N A6]</a:t>
                </a: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t>*a) </a:t>
                </a:r>
                <a14:m>
                  <m:oMath xmlns:m="http://schemas.openxmlformats.org/officeDocument/2006/math">
                    <m:r>
                      <a:rPr lang="de-DE" sz="1600" b="0" i="1" smtClean="0">
                        <a:latin typeface="Cambria Math" panose="02040503050406030204" pitchFamily="18" charset="0"/>
                      </a:rPr>
                      <m:t>𝑃</m:t>
                    </m:r>
                    <m:d>
                      <m:dPr>
                        <m:ctrlPr>
                          <a:rPr lang="de-DE" sz="1600" b="0" i="1" smtClean="0">
                            <a:latin typeface="Cambria Math" panose="02040503050406030204" pitchFamily="18" charset="0"/>
                          </a:rPr>
                        </m:ctrlPr>
                      </m:dPr>
                      <m:e>
                        <m:d>
                          <m:dPr>
                            <m:ctrlPr>
                              <a:rPr lang="de-DE" sz="1600" b="0" i="1" smtClean="0">
                                <a:latin typeface="Cambria Math" panose="02040503050406030204" pitchFamily="18" charset="0"/>
                              </a:rPr>
                            </m:ctrlPr>
                          </m:dPr>
                          <m:e>
                            <m:r>
                              <a:rPr lang="de-DE" sz="1600" b="0" i="1" smtClean="0">
                                <a:latin typeface="Cambria Math" panose="02040503050406030204" pitchFamily="18" charset="0"/>
                              </a:rPr>
                              <m:t>1,2</m:t>
                            </m:r>
                          </m:e>
                        </m:d>
                        <m:r>
                          <a:rPr lang="de-DE" sz="1600" b="0" i="1" smtClean="0">
                            <a:latin typeface="Cambria Math" panose="02040503050406030204" pitchFamily="18" charset="0"/>
                          </a:rPr>
                          <m:t>,</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2,1</m:t>
                            </m:r>
                          </m:e>
                        </m:d>
                      </m:e>
                    </m:d>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6</m:t>
                        </m:r>
                      </m:den>
                    </m:f>
                    <m:r>
                      <a:rPr lang="de-DE" sz="1600" b="0" i="1" smtClean="0">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6</m:t>
                        </m:r>
                      </m:den>
                    </m:f>
                    <m:r>
                      <a:rPr lang="de-DE" sz="1600" b="0" i="1" smtClean="0">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6</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6</m:t>
                        </m:r>
                      </m:den>
                    </m:f>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18</m:t>
                        </m:r>
                      </m:den>
                    </m:f>
                  </m:oMath>
                </a14:m>
                <a:endParaRPr lang="de-DE" sz="1600" dirty="0"/>
              </a:p>
              <a:p>
                <a:endParaRPr lang="de-DE" sz="1200" dirty="0"/>
              </a:p>
              <a:p>
                <a:r>
                  <a:rPr lang="de-DE" sz="1600" dirty="0"/>
                  <a:t>*b) Gegenereignis:</a:t>
                </a:r>
              </a:p>
              <a:p>
                <a:endParaRPr lang="de-DE" sz="1600" dirty="0"/>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[vgl. MSA 2020 A6]</a:t>
                </a:r>
              </a:p>
              <a:p>
                <a:r>
                  <a:rPr lang="de-DE" sz="1600" dirty="0">
                    <a:latin typeface="Calibri" panose="020F0502020204030204" pitchFamily="34" charset="0"/>
                    <a:ea typeface="Calibri" panose="020F0502020204030204" pitchFamily="34" charset="0"/>
                    <a:cs typeface="Calibri" panose="020F0502020204030204" pitchFamily="34" charset="0"/>
                  </a:rPr>
                  <a:t>*a) siehe rechts &gt;&gt; A = Ass, K = kein Ass</a:t>
                </a:r>
                <a:endParaRPr lang="de-DE" sz="1600" b="0" i="1" dirty="0">
                  <a:latin typeface="Cambria Math" panose="02040503050406030204" pitchFamily="18" charset="0"/>
                  <a:ea typeface="Calibri" panose="020F0502020204030204" pitchFamily="34" charset="0"/>
                  <a:cs typeface="Calibri" panose="020F0502020204030204" pitchFamily="34" charset="0"/>
                </a:endParaRPr>
              </a:p>
              <a:p>
                <a:r>
                  <a:rPr lang="de-DE" sz="1600" b="0" dirty="0">
                    <a:ea typeface="Calibri" panose="020F0502020204030204" pitchFamily="34" charset="0"/>
                    <a:cs typeface="Calibri" panose="020F0502020204030204" pitchFamily="34" charset="0"/>
                  </a:rPr>
                  <a:t>*b) </a:t>
                </a:r>
                <a14:m>
                  <m:oMath xmlns:m="http://schemas.openxmlformats.org/officeDocument/2006/math">
                    <m:r>
                      <a:rPr lang="de-DE" sz="1500" b="0" i="1" dirty="0" smtClean="0">
                        <a:latin typeface="Cambria Math" panose="02040503050406030204" pitchFamily="18" charset="0"/>
                        <a:ea typeface="Calibri" panose="020F0502020204030204" pitchFamily="34" charset="0"/>
                        <a:cs typeface="Calibri" panose="020F0502020204030204" pitchFamily="34" charset="0"/>
                      </a:rPr>
                      <m:t>𝑃</m:t>
                    </m:r>
                    <m:d>
                      <m:dPr>
                        <m:ctrlPr>
                          <a:rPr lang="de-DE" sz="1500" b="0" i="1" dirty="0" smtClean="0">
                            <a:latin typeface="Cambria Math" panose="02040503050406030204" pitchFamily="18" charset="0"/>
                            <a:ea typeface="Calibri" panose="020F0502020204030204" pitchFamily="34" charset="0"/>
                            <a:cs typeface="Calibri" panose="020F0502020204030204" pitchFamily="34" charset="0"/>
                          </a:rPr>
                        </m:ctrlPr>
                      </m:dPr>
                      <m:e>
                        <m:r>
                          <a:rPr lang="de-DE" sz="1500" b="0" i="1" dirty="0" smtClean="0">
                            <a:latin typeface="Cambria Math" panose="02040503050406030204" pitchFamily="18" charset="0"/>
                            <a:ea typeface="Calibri" panose="020F0502020204030204" pitchFamily="34" charset="0"/>
                            <a:cs typeface="Calibri" panose="020F0502020204030204" pitchFamily="34" charset="0"/>
                          </a:rPr>
                          <m:t>𝑚𝑖𝑛</m:t>
                        </m:r>
                        <m:r>
                          <a:rPr lang="de-DE" sz="1500" b="0" i="1" dirty="0" smtClean="0">
                            <a:latin typeface="Cambria Math" panose="02040503050406030204" pitchFamily="18" charset="0"/>
                            <a:ea typeface="Calibri" panose="020F0502020204030204" pitchFamily="34" charset="0"/>
                            <a:cs typeface="Calibri" panose="020F0502020204030204" pitchFamily="34" charset="0"/>
                          </a:rPr>
                          <m:t>. 2 </m:t>
                        </m:r>
                        <m:r>
                          <a:rPr lang="de-DE" sz="1500" b="0" i="1" dirty="0" smtClean="0">
                            <a:latin typeface="Cambria Math" panose="02040503050406030204" pitchFamily="18" charset="0"/>
                            <a:ea typeface="Calibri" panose="020F0502020204030204" pitchFamily="34" charset="0"/>
                            <a:cs typeface="Calibri" panose="020F0502020204030204" pitchFamily="34" charset="0"/>
                          </a:rPr>
                          <m:t>𝐴𝑠𝑠𝑒</m:t>
                        </m:r>
                      </m:e>
                    </m:d>
                    <m:r>
                      <a:rPr lang="de-DE" sz="1500" b="0" i="1" dirty="0" smtClean="0">
                        <a:latin typeface="Cambria Math" panose="02040503050406030204" pitchFamily="18" charset="0"/>
                        <a:ea typeface="Calibri" panose="020F0502020204030204" pitchFamily="34" charset="0"/>
                        <a:cs typeface="Calibri" panose="020F0502020204030204" pitchFamily="34" charset="0"/>
                      </a:rPr>
                      <m:t>=</m:t>
                    </m:r>
                    <m:r>
                      <a:rPr lang="de-DE" sz="1500" b="0" i="1" dirty="0" smtClean="0">
                        <a:latin typeface="Cambria Math" panose="02040503050406030204" pitchFamily="18" charset="0"/>
                        <a:ea typeface="Calibri" panose="020F0502020204030204" pitchFamily="34" charset="0"/>
                        <a:cs typeface="Calibri" panose="020F0502020204030204" pitchFamily="34" charset="0"/>
                      </a:rPr>
                      <m:t>𝑃</m:t>
                    </m:r>
                    <m:d>
                      <m:dPr>
                        <m:ctrlPr>
                          <a:rPr lang="de-DE" sz="1500" b="0" i="1" dirty="0" smtClean="0">
                            <a:latin typeface="Cambria Math" panose="02040503050406030204" pitchFamily="18" charset="0"/>
                            <a:ea typeface="Calibri" panose="020F0502020204030204" pitchFamily="34" charset="0"/>
                            <a:cs typeface="Calibri" panose="020F0502020204030204" pitchFamily="34" charset="0"/>
                          </a:rPr>
                        </m:ctrlPr>
                      </m:dPr>
                      <m:e>
                        <m:r>
                          <a:rPr lang="de-DE" sz="1500" b="0" i="1" dirty="0" smtClean="0">
                            <a:latin typeface="Cambria Math" panose="02040503050406030204" pitchFamily="18" charset="0"/>
                            <a:ea typeface="Calibri" panose="020F0502020204030204" pitchFamily="34" charset="0"/>
                            <a:cs typeface="Calibri" panose="020F0502020204030204" pitchFamily="34" charset="0"/>
                          </a:rPr>
                          <m:t>𝐴𝐴𝐴</m:t>
                        </m:r>
                      </m:e>
                    </m:d>
                    <m:r>
                      <a:rPr lang="de-DE" sz="1500" b="0" i="1" dirty="0" smtClean="0">
                        <a:latin typeface="Cambria Math" panose="02040503050406030204" pitchFamily="18" charset="0"/>
                        <a:ea typeface="Calibri" panose="020F0502020204030204" pitchFamily="34" charset="0"/>
                        <a:cs typeface="Calibri" panose="020F0502020204030204" pitchFamily="34" charset="0"/>
                      </a:rPr>
                      <m:t>+</m:t>
                    </m:r>
                    <m:r>
                      <a:rPr lang="de-DE" sz="1500" b="0" i="1" dirty="0" smtClean="0">
                        <a:latin typeface="Cambria Math" panose="02040503050406030204" pitchFamily="18" charset="0"/>
                        <a:ea typeface="Calibri" panose="020F0502020204030204" pitchFamily="34" charset="0"/>
                        <a:cs typeface="Calibri" panose="020F0502020204030204" pitchFamily="34" charset="0"/>
                      </a:rPr>
                      <m:t>𝑃</m:t>
                    </m:r>
                    <m:d>
                      <m:dPr>
                        <m:ctrlPr>
                          <a:rPr lang="de-DE" sz="1500" b="0" i="1" dirty="0" smtClean="0">
                            <a:latin typeface="Cambria Math" panose="02040503050406030204" pitchFamily="18" charset="0"/>
                            <a:ea typeface="Calibri" panose="020F0502020204030204" pitchFamily="34" charset="0"/>
                            <a:cs typeface="Calibri" panose="020F0502020204030204" pitchFamily="34" charset="0"/>
                          </a:rPr>
                        </m:ctrlPr>
                      </m:dPr>
                      <m:e>
                        <m:r>
                          <a:rPr lang="de-DE" sz="1500" b="0" i="1" dirty="0" smtClean="0">
                            <a:latin typeface="Cambria Math" panose="02040503050406030204" pitchFamily="18" charset="0"/>
                            <a:ea typeface="Calibri" panose="020F0502020204030204" pitchFamily="34" charset="0"/>
                            <a:cs typeface="Calibri" panose="020F0502020204030204" pitchFamily="34" charset="0"/>
                          </a:rPr>
                          <m:t>𝐴𝐴𝐾</m:t>
                        </m:r>
                      </m:e>
                    </m:d>
                    <m:r>
                      <a:rPr lang="de-DE" sz="1500" b="0" i="1" dirty="0" smtClean="0">
                        <a:latin typeface="Cambria Math" panose="02040503050406030204" pitchFamily="18" charset="0"/>
                        <a:ea typeface="Calibri" panose="020F0502020204030204" pitchFamily="34" charset="0"/>
                        <a:cs typeface="Calibri" panose="020F0502020204030204" pitchFamily="34" charset="0"/>
                      </a:rPr>
                      <m:t>+</m:t>
                    </m:r>
                    <m:r>
                      <a:rPr lang="de-DE" sz="1500" b="0" i="1" dirty="0" smtClean="0">
                        <a:latin typeface="Cambria Math" panose="02040503050406030204" pitchFamily="18" charset="0"/>
                        <a:ea typeface="Calibri" panose="020F0502020204030204" pitchFamily="34" charset="0"/>
                        <a:cs typeface="Calibri" panose="020F0502020204030204" pitchFamily="34" charset="0"/>
                      </a:rPr>
                      <m:t>𝑃</m:t>
                    </m:r>
                    <m:d>
                      <m:dPr>
                        <m:ctrlPr>
                          <a:rPr lang="de-DE" sz="1500" b="0" i="1" dirty="0" smtClean="0">
                            <a:latin typeface="Cambria Math" panose="02040503050406030204" pitchFamily="18" charset="0"/>
                            <a:ea typeface="Calibri" panose="020F0502020204030204" pitchFamily="34" charset="0"/>
                            <a:cs typeface="Calibri" panose="020F0502020204030204" pitchFamily="34" charset="0"/>
                          </a:rPr>
                        </m:ctrlPr>
                      </m:dPr>
                      <m:e>
                        <m:r>
                          <a:rPr lang="de-DE" sz="1500" b="0" i="1" dirty="0" smtClean="0">
                            <a:latin typeface="Cambria Math" panose="02040503050406030204" pitchFamily="18" charset="0"/>
                            <a:ea typeface="Calibri" panose="020F0502020204030204" pitchFamily="34" charset="0"/>
                            <a:cs typeface="Calibri" panose="020F0502020204030204" pitchFamily="34" charset="0"/>
                          </a:rPr>
                          <m:t>𝐴𝐾𝐴</m:t>
                        </m:r>
                      </m:e>
                    </m:d>
                    <m:r>
                      <a:rPr lang="de-DE" sz="1500" b="0" i="1" dirty="0" smtClean="0">
                        <a:latin typeface="Cambria Math" panose="02040503050406030204" pitchFamily="18" charset="0"/>
                        <a:ea typeface="Calibri" panose="020F0502020204030204" pitchFamily="34" charset="0"/>
                        <a:cs typeface="Calibri" panose="020F0502020204030204" pitchFamily="34" charset="0"/>
                      </a:rPr>
                      <m:t>+</m:t>
                    </m:r>
                    <m:r>
                      <a:rPr lang="de-DE" sz="1500" b="0" i="1" dirty="0" smtClean="0">
                        <a:latin typeface="Cambria Math" panose="02040503050406030204" pitchFamily="18" charset="0"/>
                        <a:ea typeface="Calibri" panose="020F0502020204030204" pitchFamily="34" charset="0"/>
                        <a:cs typeface="Calibri" panose="020F0502020204030204" pitchFamily="34" charset="0"/>
                      </a:rPr>
                      <m:t>𝑃</m:t>
                    </m:r>
                    <m:d>
                      <m:dPr>
                        <m:ctrlPr>
                          <a:rPr lang="de-DE" sz="1500" b="0" i="1" dirty="0" smtClean="0">
                            <a:latin typeface="Cambria Math" panose="02040503050406030204" pitchFamily="18" charset="0"/>
                            <a:ea typeface="Calibri" panose="020F0502020204030204" pitchFamily="34" charset="0"/>
                            <a:cs typeface="Calibri" panose="020F0502020204030204" pitchFamily="34" charset="0"/>
                          </a:rPr>
                        </m:ctrlPr>
                      </m:dPr>
                      <m:e>
                        <m:r>
                          <a:rPr lang="de-DE" sz="1500" b="0" i="1" dirty="0" smtClean="0">
                            <a:latin typeface="Cambria Math" panose="02040503050406030204" pitchFamily="18" charset="0"/>
                            <a:ea typeface="Calibri" panose="020F0502020204030204" pitchFamily="34" charset="0"/>
                            <a:cs typeface="Calibri" panose="020F0502020204030204" pitchFamily="34" charset="0"/>
                          </a:rPr>
                          <m:t>𝐾𝐴𝐴</m:t>
                        </m:r>
                      </m:e>
                    </m:d>
                  </m:oMath>
                </a14:m>
                <a:endParaRPr lang="de-DE" sz="1500" b="0" i="1" dirty="0">
                  <a:latin typeface="Cambria Math" panose="02040503050406030204" pitchFamily="18" charset="0"/>
                  <a:ea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de-DE" sz="1400" b="0" i="1" dirty="0" smtClean="0">
                          <a:latin typeface="Cambria Math" panose="02040503050406030204" pitchFamily="18" charset="0"/>
                          <a:ea typeface="Calibri" panose="020F0502020204030204" pitchFamily="34" charset="0"/>
                          <a:cs typeface="Calibri" panose="020F0502020204030204" pitchFamily="34" charset="0"/>
                        </a:rPr>
                        <m:t>=</m:t>
                      </m:r>
                      <m:f>
                        <m:fPr>
                          <m:ctrlPr>
                            <a:rPr lang="de-DE" sz="1400" b="0" i="1" dirty="0" smtClean="0">
                              <a:latin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cs typeface="Calibri" panose="020F0502020204030204" pitchFamily="34" charset="0"/>
                            </a:rPr>
                            <m:t>4</m:t>
                          </m:r>
                        </m:num>
                        <m:den>
                          <m:r>
                            <a:rPr lang="de-DE" sz="1400" b="0" i="1" dirty="0" smtClean="0">
                              <a:latin typeface="Cambria Math" panose="02040503050406030204" pitchFamily="18" charset="0"/>
                              <a:cs typeface="Calibri" panose="020F0502020204030204" pitchFamily="34" charset="0"/>
                            </a:rPr>
                            <m:t>32</m:t>
                          </m:r>
                        </m:den>
                      </m:f>
                      <m:r>
                        <a:rPr lang="de-DE" sz="1400" b="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de-DE" sz="1400" b="0" i="1" dirty="0" smtClean="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3</m:t>
                          </m:r>
                        </m:num>
                        <m:den>
                          <m:r>
                            <a:rPr lang="de-DE" sz="1400" b="0" i="1" dirty="0" smtClean="0">
                              <a:latin typeface="Cambria Math" panose="02040503050406030204" pitchFamily="18" charset="0"/>
                              <a:ea typeface="Cambria Math" panose="02040503050406030204" pitchFamily="18" charset="0"/>
                              <a:cs typeface="Calibri" panose="020F0502020204030204" pitchFamily="34" charset="0"/>
                            </a:rPr>
                            <m:t>31</m:t>
                          </m:r>
                        </m:den>
                      </m:f>
                      <m:r>
                        <a:rPr lang="de-DE" sz="1400" b="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de-DE" sz="1400" b="0" i="1" dirty="0" smtClean="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2</m:t>
                          </m:r>
                        </m:num>
                        <m:den>
                          <m:r>
                            <a:rPr lang="de-DE" sz="1400" b="0" i="1" dirty="0" smtClean="0">
                              <a:latin typeface="Cambria Math" panose="02040503050406030204" pitchFamily="18" charset="0"/>
                              <a:ea typeface="Cambria Math" panose="02040503050406030204" pitchFamily="18" charset="0"/>
                              <a:cs typeface="Calibri" panose="020F0502020204030204" pitchFamily="34" charset="0"/>
                            </a:rPr>
                            <m:t>30</m:t>
                          </m:r>
                        </m:den>
                      </m:f>
                      <m:r>
                        <a:rPr lang="de-DE" sz="1400" b="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cs typeface="Calibri" panose="020F0502020204030204" pitchFamily="34" charset="0"/>
                            </a:rPr>
                          </m:ctrlPr>
                        </m:fPr>
                        <m:num>
                          <m:r>
                            <a:rPr lang="de-DE" sz="1400" i="1" dirty="0">
                              <a:latin typeface="Cambria Math" panose="02040503050406030204" pitchFamily="18" charset="0"/>
                              <a:cs typeface="Calibri" panose="020F0502020204030204" pitchFamily="34" charset="0"/>
                            </a:rPr>
                            <m:t>4</m:t>
                          </m:r>
                        </m:num>
                        <m:den>
                          <m:r>
                            <a:rPr lang="de-DE" sz="1400" i="1" dirty="0">
                              <a:latin typeface="Cambria Math" panose="02040503050406030204" pitchFamily="18" charset="0"/>
                              <a:cs typeface="Calibri" panose="020F0502020204030204" pitchFamily="34" charset="0"/>
                            </a:rPr>
                            <m:t>32</m:t>
                          </m:r>
                        </m:den>
                      </m:f>
                      <m:r>
                        <a:rPr lang="de-DE" sz="1400" i="1" dirty="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3</m:t>
                          </m:r>
                        </m:num>
                        <m:den>
                          <m:r>
                            <a:rPr lang="de-DE" sz="1400" i="1" dirty="0">
                              <a:latin typeface="Cambria Math" panose="02040503050406030204" pitchFamily="18" charset="0"/>
                              <a:ea typeface="Cambria Math" panose="02040503050406030204" pitchFamily="18" charset="0"/>
                              <a:cs typeface="Calibri" panose="020F0502020204030204" pitchFamily="34" charset="0"/>
                            </a:rPr>
                            <m:t>31</m:t>
                          </m:r>
                        </m:den>
                      </m:f>
                      <m:r>
                        <a:rPr lang="de-DE" sz="1400" i="1" dirty="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28</m:t>
                          </m:r>
                        </m:num>
                        <m:den>
                          <m:r>
                            <a:rPr lang="de-DE" sz="1400" i="1" dirty="0">
                              <a:latin typeface="Cambria Math" panose="02040503050406030204" pitchFamily="18" charset="0"/>
                              <a:ea typeface="Cambria Math" panose="02040503050406030204" pitchFamily="18" charset="0"/>
                              <a:cs typeface="Calibri" panose="020F0502020204030204" pitchFamily="34" charset="0"/>
                            </a:rPr>
                            <m:t>30</m:t>
                          </m:r>
                        </m:den>
                      </m:f>
                      <m:r>
                        <a:rPr lang="de-DE" sz="1400" b="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cs typeface="Calibri" panose="020F0502020204030204" pitchFamily="34" charset="0"/>
                            </a:rPr>
                          </m:ctrlPr>
                        </m:fPr>
                        <m:num>
                          <m:r>
                            <a:rPr lang="de-DE" sz="1400" i="1" dirty="0">
                              <a:latin typeface="Cambria Math" panose="02040503050406030204" pitchFamily="18" charset="0"/>
                              <a:cs typeface="Calibri" panose="020F0502020204030204" pitchFamily="34" charset="0"/>
                            </a:rPr>
                            <m:t>4</m:t>
                          </m:r>
                        </m:num>
                        <m:den>
                          <m:r>
                            <a:rPr lang="de-DE" sz="1400" i="1" dirty="0">
                              <a:latin typeface="Cambria Math" panose="02040503050406030204" pitchFamily="18" charset="0"/>
                              <a:cs typeface="Calibri" panose="020F0502020204030204" pitchFamily="34" charset="0"/>
                            </a:rPr>
                            <m:t>32</m:t>
                          </m:r>
                        </m:den>
                      </m:f>
                      <m:r>
                        <a:rPr lang="de-DE" sz="1400" i="1" dirty="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28</m:t>
                          </m:r>
                        </m:num>
                        <m:den>
                          <m:r>
                            <a:rPr lang="de-DE" sz="1400" i="1" dirty="0">
                              <a:latin typeface="Cambria Math" panose="02040503050406030204" pitchFamily="18" charset="0"/>
                              <a:ea typeface="Cambria Math" panose="02040503050406030204" pitchFamily="18" charset="0"/>
                              <a:cs typeface="Calibri" panose="020F0502020204030204" pitchFamily="34" charset="0"/>
                            </a:rPr>
                            <m:t>31</m:t>
                          </m:r>
                        </m:den>
                      </m:f>
                      <m:r>
                        <a:rPr lang="de-DE" sz="1400" i="1" dirty="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3</m:t>
                          </m:r>
                        </m:num>
                        <m:den>
                          <m:r>
                            <a:rPr lang="de-DE" sz="1400" i="1" dirty="0">
                              <a:latin typeface="Cambria Math" panose="02040503050406030204" pitchFamily="18" charset="0"/>
                              <a:ea typeface="Cambria Math" panose="02040503050406030204" pitchFamily="18" charset="0"/>
                              <a:cs typeface="Calibri" panose="020F0502020204030204" pitchFamily="34" charset="0"/>
                            </a:rPr>
                            <m:t>30</m:t>
                          </m:r>
                        </m:den>
                      </m:f>
                      <m:r>
                        <a:rPr lang="de-DE" sz="1400" b="0" i="1" dirty="0" smtClean="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cs typeface="Calibri" panose="020F0502020204030204" pitchFamily="34" charset="0"/>
                            </a:rPr>
                            <m:t>28</m:t>
                          </m:r>
                        </m:num>
                        <m:den>
                          <m:r>
                            <a:rPr lang="de-DE" sz="1400" i="1" dirty="0">
                              <a:latin typeface="Cambria Math" panose="02040503050406030204" pitchFamily="18" charset="0"/>
                              <a:cs typeface="Calibri" panose="020F0502020204030204" pitchFamily="34" charset="0"/>
                            </a:rPr>
                            <m:t>32</m:t>
                          </m:r>
                        </m:den>
                      </m:f>
                      <m:r>
                        <a:rPr lang="de-DE" sz="1400" i="1" dirty="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4</m:t>
                          </m:r>
                        </m:num>
                        <m:den>
                          <m:r>
                            <a:rPr lang="de-DE" sz="1400" i="1" dirty="0">
                              <a:latin typeface="Cambria Math" panose="02040503050406030204" pitchFamily="18" charset="0"/>
                              <a:ea typeface="Cambria Math" panose="02040503050406030204" pitchFamily="18" charset="0"/>
                              <a:cs typeface="Calibri" panose="020F0502020204030204" pitchFamily="34" charset="0"/>
                            </a:rPr>
                            <m:t>31</m:t>
                          </m:r>
                        </m:den>
                      </m:f>
                      <m:r>
                        <a:rPr lang="de-DE" sz="1400" i="1" dirty="0">
                          <a:latin typeface="Cambria Math" panose="02040503050406030204" pitchFamily="18" charset="0"/>
                          <a:ea typeface="Cambria Math" panose="02040503050406030204" pitchFamily="18" charset="0"/>
                          <a:cs typeface="Calibri" panose="020F0502020204030204" pitchFamily="34" charset="0"/>
                        </a:rPr>
                        <m:t>∙</m:t>
                      </m:r>
                      <m:f>
                        <m:fPr>
                          <m:ctrlPr>
                            <a:rPr lang="de-DE" sz="1400" i="1" dirty="0">
                              <a:latin typeface="Cambria Math" panose="02040503050406030204" pitchFamily="18" charset="0"/>
                              <a:ea typeface="Cambria Math" panose="02040503050406030204" pitchFamily="18" charset="0"/>
                              <a:cs typeface="Calibri" panose="020F0502020204030204" pitchFamily="34" charset="0"/>
                            </a:rPr>
                          </m:ctrlPr>
                        </m:fPr>
                        <m:num>
                          <m:r>
                            <a:rPr lang="de-DE" sz="1400" b="0" i="1" dirty="0" smtClean="0">
                              <a:latin typeface="Cambria Math" panose="02040503050406030204" pitchFamily="18" charset="0"/>
                              <a:ea typeface="Cambria Math" panose="02040503050406030204" pitchFamily="18" charset="0"/>
                              <a:cs typeface="Calibri" panose="020F0502020204030204" pitchFamily="34" charset="0"/>
                            </a:rPr>
                            <m:t>3</m:t>
                          </m:r>
                        </m:num>
                        <m:den>
                          <m:r>
                            <a:rPr lang="de-DE" sz="1400" i="1" dirty="0">
                              <a:latin typeface="Cambria Math" panose="02040503050406030204" pitchFamily="18" charset="0"/>
                              <a:ea typeface="Cambria Math" panose="02040503050406030204" pitchFamily="18" charset="0"/>
                              <a:cs typeface="Calibri" panose="020F0502020204030204" pitchFamily="34" charset="0"/>
                            </a:rPr>
                            <m:t>30</m:t>
                          </m:r>
                        </m:den>
                      </m:f>
                    </m:oMath>
                  </m:oMathPara>
                </a14:m>
                <a:endParaRPr lang="de-DE" sz="1400" i="1" dirty="0">
                  <a:latin typeface="Cambria Math" panose="02040503050406030204" pitchFamily="18" charset="0"/>
                  <a:ea typeface="Cambria Math" panose="02040503050406030204" pitchFamily="18"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de-DE" sz="1500" b="0" i="1" dirty="0" smtClean="0">
                          <a:latin typeface="Cambria Math" panose="02040503050406030204" pitchFamily="18" charset="0"/>
                          <a:ea typeface="Cambria Math" panose="02040503050406030204" pitchFamily="18" charset="0"/>
                          <a:cs typeface="Calibri" panose="020F0502020204030204" pitchFamily="34" charset="0"/>
                        </a:rPr>
                        <m:t>≈0,035</m:t>
                      </m:r>
                      <m:r>
                        <a:rPr lang="de-DE" sz="1500" i="1" dirty="0">
                          <a:latin typeface="Cambria Math" panose="02040503050406030204" pitchFamily="18" charset="0"/>
                          <a:ea typeface="Cambria Math" panose="02040503050406030204" pitchFamily="18" charset="0"/>
                          <a:cs typeface="Calibri" panose="020F0502020204030204" pitchFamily="34" charset="0"/>
                        </a:rPr>
                        <m:t>≈</m:t>
                      </m:r>
                      <m:r>
                        <a:rPr lang="de-DE" sz="1500" b="0" i="1" dirty="0" smtClean="0">
                          <a:latin typeface="Cambria Math" panose="02040503050406030204" pitchFamily="18" charset="0"/>
                          <a:ea typeface="Cambria Math" panose="02040503050406030204" pitchFamily="18" charset="0"/>
                          <a:cs typeface="Calibri" panose="020F0502020204030204" pitchFamily="34" charset="0"/>
                        </a:rPr>
                        <m:t>3,5 %</m:t>
                      </m:r>
                    </m:oMath>
                  </m:oMathPara>
                </a14:m>
                <a:endParaRPr lang="de-DE" sz="15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3 </a:t>
                </a:r>
                <a:r>
                  <a:rPr lang="de-DE" sz="1600" dirty="0">
                    <a:effectLst/>
                    <a:latin typeface="Calibri" panose="020F0502020204030204" pitchFamily="34" charset="0"/>
                    <a:ea typeface="Calibri" panose="020F0502020204030204" pitchFamily="34" charset="0"/>
                    <a:cs typeface="Calibri" panose="020F0502020204030204" pitchFamily="34" charset="0"/>
                  </a:rPr>
                  <a:t>[MSA 2012 A8] </a:t>
                </a:r>
              </a:p>
              <a:p>
                <a:r>
                  <a:rPr lang="de-DE" sz="1600" dirty="0"/>
                  <a:t>*a) Tim hat vergessen, dass zuerst eine Niete und dann ein </a:t>
                </a:r>
              </a:p>
              <a:p>
                <a:r>
                  <a:rPr lang="de-DE" sz="1600" dirty="0"/>
                  <a:t>Hauptgewinn gezogen werden kann.</a:t>
                </a:r>
              </a:p>
              <a:p>
                <a:r>
                  <a:rPr lang="de-DE" sz="1600" dirty="0"/>
                  <a:t>Selina hat vergessen, dass schon 20 Lose aus dem Topf fehlen.</a:t>
                </a:r>
              </a:p>
              <a:p>
                <a:r>
                  <a:rPr lang="de-DE" sz="1600" dirty="0"/>
                  <a:t>Das wurde im Nenner nicht berücksichtigt. Korrekt wäre: </a:t>
                </a:r>
                <a14:m>
                  <m:oMath xmlns:m="http://schemas.openxmlformats.org/officeDocument/2006/math">
                    <m:r>
                      <a:rPr lang="de-DE" sz="16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e-DE" sz="16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de-DE" sz="1600" i="1">
                                <a:effectLst/>
                                <a:latin typeface="Cambria Math" panose="02040503050406030204" pitchFamily="18" charset="0"/>
                                <a:ea typeface="Calibri" panose="020F0502020204030204" pitchFamily="34" charset="0"/>
                                <a:cs typeface="Times New Roman" panose="02020603050405020304" pitchFamily="18" charset="0"/>
                              </a:rPr>
                              <m:t>3</m:t>
                            </m:r>
                          </m:sub>
                        </m:sSub>
                      </m:e>
                    </m:d>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m:t>
                        </m:r>
                        <m:r>
                          <a:rPr lang="de-DE" sz="1600" b="0" i="1" smtClean="0">
                            <a:effectLst/>
                            <a:latin typeface="Cambria Math" panose="02040503050406030204" pitchFamily="18" charset="0"/>
                            <a:ea typeface="Calibri" panose="020F0502020204030204" pitchFamily="34" charset="0"/>
                            <a:cs typeface="Times New Roman" panose="02020603050405020304" pitchFamily="18" charset="0"/>
                          </a:rPr>
                          <m:t>30</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175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m:t>
                        </m:r>
                        <m:r>
                          <a:rPr lang="de-DE" sz="16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de-DE" sz="1600" i="1">
                            <a:effectLst/>
                            <a:latin typeface="Cambria Math" panose="02040503050406030204" pitchFamily="18" charset="0"/>
                            <a:ea typeface="Calibri" panose="020F0502020204030204" pitchFamily="34" charset="0"/>
                            <a:cs typeface="Times New Roman" panose="02020603050405020304" pitchFamily="18" charset="0"/>
                          </a:rPr>
                          <m:t>9</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de-DE" sz="1600" dirty="0">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175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m:t>
                        </m:r>
                        <m:r>
                          <a:rPr lang="de-DE" sz="1600" b="0" i="1" smtClean="0">
                            <a:effectLst/>
                            <a:latin typeface="Cambria Math" panose="02040503050406030204" pitchFamily="18" charset="0"/>
                            <a:ea typeface="Calibri" panose="020F0502020204030204" pitchFamily="34" charset="0"/>
                            <a:cs typeface="Times New Roman" panose="02020603050405020304" pitchFamily="18" charset="0"/>
                          </a:rPr>
                          <m:t>30</m:t>
                        </m:r>
                      </m:den>
                    </m:f>
                    <m:r>
                      <a:rPr lang="de-DE"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2</m:t>
                        </m:r>
                        <m:r>
                          <a:rPr lang="de-DE" sz="16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de-DE" sz="1600" i="1">
                            <a:effectLst/>
                            <a:latin typeface="Cambria Math" panose="02040503050406030204" pitchFamily="18" charset="0"/>
                            <a:ea typeface="Calibri" panose="020F0502020204030204" pitchFamily="34" charset="0"/>
                            <a:cs typeface="Times New Roman" panose="02020603050405020304" pitchFamily="18" charset="0"/>
                          </a:rPr>
                          <m:t>9</m:t>
                        </m:r>
                      </m:den>
                    </m:f>
                  </m:oMath>
                </a14:m>
                <a:r>
                  <a:rPr lang="de-DE" sz="1600" dirty="0"/>
                  <a:t> </a:t>
                </a:r>
              </a:p>
            </p:txBody>
          </p:sp>
        </mc:Choice>
        <mc:Fallback xmlns="">
          <p:sp>
            <p:nvSpPr>
              <p:cNvPr id="2" name="Inhaltsplatzhalter 1">
                <a:extLst>
                  <a:ext uri="{FF2B5EF4-FFF2-40B4-BE49-F238E27FC236}">
                    <a16:creationId xmlns:a16="http://schemas.microsoft.com/office/drawing/2014/main" id="{72BA69FA-85DD-8AF2-06B6-F3374CDEFCD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Fußzeilenplatzhalter 5">
            <a:extLst>
              <a:ext uri="{FF2B5EF4-FFF2-40B4-BE49-F238E27FC236}">
                <a16:creationId xmlns:a16="http://schemas.microsoft.com/office/drawing/2014/main" id="{E157E7A2-1466-9D7C-4A41-8AC54FA7F6F8}"/>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5" name="Titel 3">
            <a:extLst>
              <a:ext uri="{FF2B5EF4-FFF2-40B4-BE49-F238E27FC236}">
                <a16:creationId xmlns:a16="http://schemas.microsoft.com/office/drawing/2014/main" id="{1B1C4C0A-8761-6134-D902-A895EFF55C0E}"/>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2</a:t>
            </a:r>
          </a:p>
        </p:txBody>
      </p:sp>
      <p:pic>
        <p:nvPicPr>
          <p:cNvPr id="9" name="Grafik 8">
            <a:extLst>
              <a:ext uri="{FF2B5EF4-FFF2-40B4-BE49-F238E27FC236}">
                <a16:creationId xmlns:a16="http://schemas.microsoft.com/office/drawing/2014/main" id="{85417559-6981-501D-C300-81D062EF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951" y="1991356"/>
            <a:ext cx="1044809" cy="429532"/>
          </a:xfrm>
          <a:prstGeom prst="rect">
            <a:avLst/>
          </a:prstGeom>
        </p:spPr>
      </p:pic>
      <p:pic>
        <p:nvPicPr>
          <p:cNvPr id="24" name="Grafik 23">
            <a:extLst>
              <a:ext uri="{FF2B5EF4-FFF2-40B4-BE49-F238E27FC236}">
                <a16:creationId xmlns:a16="http://schemas.microsoft.com/office/drawing/2014/main" id="{EC7BB883-EBD3-D2DA-1716-A8A456CB2927}"/>
              </a:ext>
            </a:extLst>
          </p:cNvPr>
          <p:cNvPicPr>
            <a:picLocks noChangeAspect="1"/>
          </p:cNvPicPr>
          <p:nvPr/>
        </p:nvPicPr>
        <p:blipFill>
          <a:blip r:embed="rId4"/>
          <a:stretch>
            <a:fillRect/>
          </a:stretch>
        </p:blipFill>
        <p:spPr>
          <a:xfrm>
            <a:off x="5313040" y="2100066"/>
            <a:ext cx="3600400" cy="2949814"/>
          </a:xfrm>
          <a:prstGeom prst="rect">
            <a:avLst/>
          </a:prstGeom>
        </p:spPr>
      </p:pic>
      <p:pic>
        <p:nvPicPr>
          <p:cNvPr id="68" name="Grafik 67">
            <a:extLst>
              <a:ext uri="{FF2B5EF4-FFF2-40B4-BE49-F238E27FC236}">
                <a16:creationId xmlns:a16="http://schemas.microsoft.com/office/drawing/2014/main" id="{EF3B2DEA-2B81-3060-0535-4717D88D5C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2478" y="1051330"/>
            <a:ext cx="3872880" cy="1589118"/>
          </a:xfrm>
          <a:prstGeom prst="rect">
            <a:avLst/>
          </a:prstGeom>
        </p:spPr>
      </p:pic>
    </p:spTree>
    <p:extLst>
      <p:ext uri="{BB962C8B-B14F-4D97-AF65-F5344CB8AC3E}">
        <p14:creationId xmlns:p14="http://schemas.microsoft.com/office/powerpoint/2010/main" val="2344123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724694A-3691-5221-8737-E9C93ACA8CA0}"/>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Calibri" panose="020F0502020204030204" pitchFamily="34" charset="0"/>
                  </a:rPr>
                  <a:t>[MSA 2016 A5]</a:t>
                </a: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*a) Es werden 800 Lose verkauft, die mit den dreistelligen Zahlen von </a:t>
                </a:r>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101 bis 900 beschriftet sind. Anne hat sich ein Los gekauft. Sie öffnet es </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vorsichtig.</a:t>
                </a:r>
                <a:r>
                  <a:rPr lang="de-DE" sz="1600" dirty="0">
                    <a:latin typeface="Calibri" panose="020F0502020204030204" pitchFamily="34" charset="0"/>
                    <a:ea typeface="Calibri" panose="020F0502020204030204" pitchFamily="34" charset="0"/>
                    <a:cs typeface="Calibri" panose="020F0502020204030204" pitchFamily="34" charset="0"/>
                  </a:rPr>
                  <a:t> </a:t>
                </a:r>
                <a:r>
                  <a:rPr lang="de-DE" sz="1600" dirty="0">
                    <a:effectLst/>
                    <a:latin typeface="Calibri" panose="020F0502020204030204" pitchFamily="34" charset="0"/>
                    <a:ea typeface="Calibri" panose="020F0502020204030204" pitchFamily="34" charset="0"/>
                    <a:cs typeface="Calibri" panose="020F0502020204030204" pitchFamily="34" charset="0"/>
                  </a:rPr>
                  <a:t>Sie sieht zuerst die letzte Ziffer 6 und sagt: </a:t>
                </a:r>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„Ich habe eine Gewinnchance von </a:t>
                </a:r>
                <a14:m>
                  <m:oMath xmlns:m="http://schemas.openxmlformats.org/officeDocument/2006/math">
                    <m:f>
                      <m:fPr>
                        <m:ctrlPr>
                          <a:rPr lang="de-DE" sz="1600" i="1">
                            <a:effectLst/>
                            <a:latin typeface="Cambria Math" panose="02040503050406030204" pitchFamily="18" charset="0"/>
                            <a:ea typeface="Calibri" panose="020F0502020204030204" pitchFamily="34" charset="0"/>
                            <a:cs typeface="Times New Roman" panose="02020603050405020304" pitchFamily="18" charset="0"/>
                          </a:rPr>
                        </m:ctrlPr>
                      </m:fPr>
                      <m:num>
                        <m:r>
                          <a:rPr lang="de-DE" sz="1600" i="1">
                            <a:effectLst/>
                            <a:latin typeface="Cambria Math" panose="02040503050406030204" pitchFamily="18" charset="0"/>
                            <a:ea typeface="Calibri" panose="020F0502020204030204" pitchFamily="34" charset="0"/>
                            <a:cs typeface="Times New Roman" panose="02020603050405020304" pitchFamily="18" charset="0"/>
                          </a:rPr>
                          <m:t>7</m:t>
                        </m:r>
                      </m:num>
                      <m:den>
                        <m:r>
                          <a:rPr lang="de-DE" sz="1600" i="1">
                            <a:effectLst/>
                            <a:latin typeface="Cambria Math" panose="02040503050406030204" pitchFamily="18" charset="0"/>
                            <a:ea typeface="Calibri" panose="020F0502020204030204" pitchFamily="34" charset="0"/>
                            <a:cs typeface="Times New Roman" panose="02020603050405020304" pitchFamily="18" charset="0"/>
                          </a:rPr>
                          <m:t>80</m:t>
                        </m:r>
                      </m:den>
                    </m:f>
                  </m:oMath>
                </a14:m>
                <a:r>
                  <a:rPr lang="de-DE" sz="1600" dirty="0">
                    <a:effectLst/>
                    <a:latin typeface="Calibri" panose="020F0502020204030204" pitchFamily="34" charset="0"/>
                    <a:ea typeface="Calibri" panose="020F0502020204030204" pitchFamily="34" charset="0"/>
                    <a:cs typeface="Calibri" panose="020F0502020204030204" pitchFamily="34" charset="0"/>
                  </a:rPr>
                  <a:t> auf eine Tafel Schokolade.“ </a:t>
                </a:r>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Hat sie recht? Begründen Sie.</a:t>
                </a:r>
              </a:p>
              <a:p>
                <a:pPr marL="0">
                  <a:spcBef>
                    <a:spcPts val="0"/>
                  </a:spcBef>
                </a:pPr>
                <a:endParaRPr lang="de-DE" sz="1600" dirty="0">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[MSA 2014 X A5]</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 Das abgebildete Glücksrad wird zweimal gedreht. </a:t>
                </a:r>
                <a:r>
                  <a:rPr lang="de-DE" sz="1600" dirty="0">
                    <a:effectLst/>
                    <a:latin typeface="Calibri" panose="020F0502020204030204" pitchFamily="34" charset="0"/>
                    <a:ea typeface="Times New Roman" panose="02020603050405020304" pitchFamily="18" charset="0"/>
                    <a:cs typeface="Calibri" panose="020F0502020204030204" pitchFamily="34" charset="0"/>
                  </a:rPr>
                  <a:t>Man gewinnt eine große Tüte </a:t>
                </a:r>
              </a:p>
              <a:p>
                <a:pPr marL="0">
                  <a:spcBef>
                    <a:spcPts val="0"/>
                  </a:spcBef>
                </a:pPr>
                <a:r>
                  <a:rPr lang="de-DE" sz="1600" dirty="0">
                    <a:effectLst/>
                    <a:latin typeface="Calibri" panose="020F0502020204030204" pitchFamily="34" charset="0"/>
                    <a:ea typeface="Times New Roman" panose="02020603050405020304" pitchFamily="18" charset="0"/>
                    <a:cs typeface="Calibri" panose="020F0502020204030204" pitchFamily="34" charset="0"/>
                  </a:rPr>
                  <a:t>Gummibärchen, wenn man zuerst eine „1“ und dann eine „3" dreht. Die Wahrscheinlichkeit </a:t>
                </a:r>
              </a:p>
              <a:p>
                <a:pPr marL="0">
                  <a:spcBef>
                    <a:spcPts val="0"/>
                  </a:spcBef>
                </a:pPr>
                <a:r>
                  <a:rPr lang="de-DE" sz="1600" dirty="0">
                    <a:effectLst/>
                    <a:latin typeface="Calibri" panose="020F0502020204030204" pitchFamily="34" charset="0"/>
                    <a:ea typeface="Times New Roman" panose="02020603050405020304" pitchFamily="18" charset="0"/>
                    <a:cs typeface="Calibri" panose="020F0502020204030204" pitchFamily="34" charset="0"/>
                  </a:rPr>
                  <a:t>dafür ist </a:t>
                </a:r>
                <a14:m>
                  <m:oMath xmlns:m="http://schemas.openxmlformats.org/officeDocument/2006/math">
                    <m:r>
                      <a:rPr lang="de-DE" sz="1600" i="1" dirty="0" smtClean="0">
                        <a:effectLst/>
                        <a:latin typeface="Cambria Math" panose="02040503050406030204" pitchFamily="18" charset="0"/>
                        <a:ea typeface="Times New Roman" panose="02020603050405020304" pitchFamily="18" charset="0"/>
                        <a:cs typeface="Calibri" panose="020F0502020204030204" pitchFamily="34" charset="0"/>
                      </a:rPr>
                      <m:t>𝑃</m:t>
                    </m:r>
                    <m:r>
                      <a:rPr lang="de-DE" sz="1600" i="1" dirty="0" smtClean="0">
                        <a:effectLst/>
                        <a:latin typeface="Cambria Math" panose="02040503050406030204" pitchFamily="18" charset="0"/>
                        <a:ea typeface="Times New Roman" panose="02020603050405020304" pitchFamily="18" charset="0"/>
                        <a:cs typeface="Calibri" panose="020F0502020204030204" pitchFamily="34" charset="0"/>
                      </a:rPr>
                      <m:t>((1,3)) =</m:t>
                    </m:r>
                    <m:f>
                      <m:fPr>
                        <m:ctrlPr>
                          <a:rPr lang="de-DE" sz="1600" i="1" dirty="0" smtClean="0">
                            <a:effectLst/>
                            <a:latin typeface="Cambria Math" panose="02040503050406030204" pitchFamily="18" charset="0"/>
                            <a:cs typeface="Calibri" panose="020F0502020204030204" pitchFamily="34" charset="0"/>
                          </a:rPr>
                        </m:ctrlPr>
                      </m:fPr>
                      <m:num>
                        <m:r>
                          <a:rPr lang="de-DE" sz="1600" b="0" i="1" dirty="0" smtClean="0">
                            <a:effectLst/>
                            <a:latin typeface="Cambria Math" panose="02040503050406030204" pitchFamily="18" charset="0"/>
                            <a:cs typeface="Calibri" panose="020F0502020204030204" pitchFamily="34" charset="0"/>
                          </a:rPr>
                          <m:t>1</m:t>
                        </m:r>
                      </m:num>
                      <m:den>
                        <m:r>
                          <a:rPr lang="de-DE" sz="1600" b="0" i="1" dirty="0" smtClean="0">
                            <a:effectLst/>
                            <a:latin typeface="Cambria Math" panose="02040503050406030204" pitchFamily="18" charset="0"/>
                            <a:cs typeface="Calibri" panose="020F0502020204030204" pitchFamily="34" charset="0"/>
                          </a:rPr>
                          <m:t>16</m:t>
                        </m:r>
                      </m:den>
                    </m:f>
                  </m:oMath>
                </a14:m>
                <a:r>
                  <a:rPr lang="de-DE" sz="1600" dirty="0">
                    <a:effectLst/>
                    <a:latin typeface="Calibri" panose="020F0502020204030204" pitchFamily="34" charset="0"/>
                    <a:ea typeface="Calibri" panose="020F0502020204030204" pitchFamily="34" charset="0"/>
                    <a:cs typeface="Calibri" panose="020F0502020204030204" pitchFamily="34" charset="0"/>
                  </a:rPr>
                  <a:t> . Klara entschließt sich 16-mal zu spielen. </a:t>
                </a:r>
                <a:r>
                  <a:rPr lang="de-DE" sz="1600" dirty="0">
                    <a:effectLst/>
                    <a:latin typeface="Calibri" panose="020F0502020204030204" pitchFamily="34" charset="0"/>
                    <a:ea typeface="Times New Roman" panose="02020603050405020304" pitchFamily="18" charset="0"/>
                    <a:cs typeface="Calibri" panose="020F0502020204030204" pitchFamily="34" charset="0"/>
                  </a:rPr>
                  <a:t>"Dann gewinne ich </a:t>
                </a:r>
              </a:p>
              <a:p>
                <a:pPr marL="0">
                  <a:spcBef>
                    <a:spcPts val="0"/>
                  </a:spcBef>
                </a:pPr>
                <a:r>
                  <a:rPr lang="de-DE" sz="1600" dirty="0">
                    <a:effectLst/>
                    <a:latin typeface="Calibri" panose="020F0502020204030204" pitchFamily="34" charset="0"/>
                    <a:ea typeface="Times New Roman" panose="02020603050405020304" pitchFamily="18" charset="0"/>
                    <a:cs typeface="Calibri" panose="020F0502020204030204" pitchFamily="34" charset="0"/>
                  </a:rPr>
                  <a:t>mindestens einmal</a:t>
                </a:r>
                <a:r>
                  <a:rPr lang="de-DE" sz="1600" dirty="0">
                    <a:latin typeface="Calibri" panose="020F0502020204030204" pitchFamily="34" charset="0"/>
                    <a:ea typeface="Times New Roman" panose="02020603050405020304" pitchFamily="18" charset="0"/>
                    <a:cs typeface="Calibri" panose="020F0502020204030204" pitchFamily="34" charset="0"/>
                  </a:rPr>
                  <a:t>!“, meint sie. Hat Klara recht? Entscheiden und begründen Sie.</a:t>
                </a: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r>
                  <a:rPr lang="de-DE" sz="1600" b="1" dirty="0">
                    <a:effectLst/>
                    <a:latin typeface="Calibri" panose="020F0502020204030204" pitchFamily="34" charset="0"/>
                    <a:ea typeface="Calibri" panose="020F0502020204030204" pitchFamily="34" charset="0"/>
                    <a:cs typeface="Calibri" panose="020F0502020204030204" pitchFamily="34" charset="0"/>
                  </a:rPr>
                  <a:t>Aufgabe 3 </a:t>
                </a:r>
                <a:r>
                  <a:rPr lang="de-DE" sz="1600" dirty="0">
                    <a:effectLst/>
                    <a:latin typeface="Calibri" panose="020F0502020204030204" pitchFamily="34" charset="0"/>
                    <a:ea typeface="Calibri" panose="020F0502020204030204" pitchFamily="34" charset="0"/>
                    <a:cs typeface="Calibri" panose="020F0502020204030204" pitchFamily="34" charset="0"/>
                  </a:rPr>
                  <a:t>[MSA 2013 N A8]</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In der Vorrunde eines Handballturniers spielen 8 verschiedene Mannschaften genau einmal gegeneinander. </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 Geben Sie an, wie viele Spiele jede Mannschaft in der Vorrunde hat.</a:t>
                </a:r>
              </a:p>
              <a:p>
                <a:pPr marL="0">
                  <a:spcBef>
                    <a:spcPts val="0"/>
                  </a:spcBef>
                </a:pPr>
                <a:r>
                  <a:rPr lang="de-DE" sz="1600" dirty="0">
                    <a:effectLst/>
                    <a:latin typeface="Calibri" panose="020F0502020204030204" pitchFamily="34" charset="0"/>
                    <a:ea typeface="Calibri" panose="020F0502020204030204" pitchFamily="34" charset="0"/>
                    <a:cs typeface="Calibri" panose="020F0502020204030204" pitchFamily="34" charset="0"/>
                  </a:rPr>
                  <a:t>*b) </a:t>
                </a:r>
                <a:r>
                  <a:rPr lang="de-DE" sz="1600" dirty="0">
                    <a:latin typeface="Calibri" panose="020F0502020204030204" pitchFamily="34" charset="0"/>
                    <a:ea typeface="Calibri" panose="020F0502020204030204" pitchFamily="34" charset="0"/>
                    <a:cs typeface="Calibri" panose="020F0502020204030204" pitchFamily="34" charset="0"/>
                  </a:rPr>
                  <a:t>Geben Sie an, wie viele Spiele in der Vorrunde insgesamt stattfinden.</a:t>
                </a: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effectLst/>
                  <a:latin typeface="Calibri" panose="020F0502020204030204" pitchFamily="34" charset="0"/>
                  <a:ea typeface="Calibri" panose="020F0502020204030204" pitchFamily="34" charset="0"/>
                  <a:cs typeface="Calibri" panose="020F0502020204030204" pitchFamily="34" charset="0"/>
                </a:endParaRPr>
              </a:p>
              <a:p>
                <a:pPr marL="0">
                  <a:spcBef>
                    <a:spcPts val="0"/>
                  </a:spcBef>
                </a:pPr>
                <a:endParaRPr lang="de-DE"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de-DE" sz="1600" dirty="0">
                  <a:latin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7724694A-3691-5221-8737-E9C93ACA8CA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pic>
        <p:nvPicPr>
          <p:cNvPr id="38" name="Grafik 37" descr="Ein Bild, das Kreis, Diagramm, Reihe enthält.&#10;&#10;Automatisch generierte Beschreibung">
            <a:extLst>
              <a:ext uri="{FF2B5EF4-FFF2-40B4-BE49-F238E27FC236}">
                <a16:creationId xmlns:a16="http://schemas.microsoft.com/office/drawing/2014/main" id="{363836A1-8045-BE57-3E16-A1ECADC023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69" b="-1"/>
          <a:stretch/>
        </p:blipFill>
        <p:spPr>
          <a:xfrm>
            <a:off x="7795136" y="3284984"/>
            <a:ext cx="1170391" cy="1358713"/>
          </a:xfrm>
          <a:prstGeom prst="rect">
            <a:avLst/>
          </a:prstGeom>
        </p:spPr>
      </p:pic>
      <p:sp>
        <p:nvSpPr>
          <p:cNvPr id="4" name="Titel 3">
            <a:extLst>
              <a:ext uri="{FF2B5EF4-FFF2-40B4-BE49-F238E27FC236}">
                <a16:creationId xmlns:a16="http://schemas.microsoft.com/office/drawing/2014/main" id="{AA55B382-57B1-F397-4506-276235D3DA66}"/>
              </a:ext>
            </a:extLst>
          </p:cNvPr>
          <p:cNvSpPr>
            <a:spLocks noGrp="1"/>
          </p:cNvSpPr>
          <p:nvPr>
            <p:ph type="title"/>
          </p:nvPr>
        </p:nvSpPr>
        <p:spPr/>
        <p:txBody>
          <a:bodyPr/>
          <a:lstStyle/>
          <a:p>
            <a:r>
              <a:rPr lang="de-DE" dirty="0"/>
              <a:t>Verschiedene Aufgaben</a:t>
            </a:r>
          </a:p>
        </p:txBody>
      </p:sp>
      <p:grpSp>
        <p:nvGrpSpPr>
          <p:cNvPr id="7" name="Gruppieren 6">
            <a:extLst>
              <a:ext uri="{FF2B5EF4-FFF2-40B4-BE49-F238E27FC236}">
                <a16:creationId xmlns:a16="http://schemas.microsoft.com/office/drawing/2014/main" id="{FFB9E3A6-657F-1FEF-2B3C-1D3ADB4BAEFC}"/>
              </a:ext>
            </a:extLst>
          </p:cNvPr>
          <p:cNvGrpSpPr>
            <a:grpSpLocks noChangeAspect="1"/>
          </p:cNvGrpSpPr>
          <p:nvPr/>
        </p:nvGrpSpPr>
        <p:grpSpPr bwMode="auto">
          <a:xfrm>
            <a:off x="6256220" y="1095119"/>
            <a:ext cx="2722151" cy="2117857"/>
            <a:chOff x="5717" y="6862"/>
            <a:chExt cx="4811" cy="3743"/>
          </a:xfrm>
        </p:grpSpPr>
        <p:sp>
          <p:nvSpPr>
            <p:cNvPr id="8" name="AutoShape 267">
              <a:extLst>
                <a:ext uri="{FF2B5EF4-FFF2-40B4-BE49-F238E27FC236}">
                  <a16:creationId xmlns:a16="http://schemas.microsoft.com/office/drawing/2014/main" id="{19176A81-FD04-9FCF-5D3D-605260C5634E}"/>
                </a:ext>
              </a:extLst>
            </p:cNvPr>
            <p:cNvSpPr>
              <a:spLocks noChangeAspect="1" noEditPoints="1" noChangeArrowheads="1" noChangeShapeType="1" noTextEdit="1"/>
            </p:cNvSpPr>
            <p:nvPr/>
          </p:nvSpPr>
          <p:spPr bwMode="auto">
            <a:xfrm>
              <a:off x="5717" y="6862"/>
              <a:ext cx="4811" cy="3743"/>
            </a:xfrm>
            <a:prstGeom prst="verticalScroll">
              <a:avLst>
                <a:gd name="adj" fmla="val 125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algn="ctr">
                <a:spcBef>
                  <a:spcPts val="600"/>
                </a:spcBef>
              </a:pPr>
              <a:r>
                <a:rPr lang="de-DE" sz="1000" b="1" u="sng" dirty="0">
                  <a:solidFill>
                    <a:srgbClr val="000000"/>
                  </a:solidFill>
                  <a:effectLst/>
                  <a:latin typeface="Arial" panose="020B0604020202020204" pitchFamily="34" charset="0"/>
                  <a:ea typeface="Times New Roman" panose="02020603050405020304" pitchFamily="18" charset="0"/>
                </a:rPr>
                <a:t>Großes Gewinnspiel</a:t>
              </a:r>
              <a:endParaRPr lang="de-DE" sz="1200" dirty="0">
                <a:solidFill>
                  <a:srgbClr val="000000"/>
                </a:solidFill>
                <a:effectLst/>
                <a:latin typeface="Arial" panose="020B0604020202020204" pitchFamily="34" charset="0"/>
                <a:ea typeface="Times New Roman" panose="02020603050405020304" pitchFamily="18" charset="0"/>
              </a:endParaRPr>
            </a:p>
            <a:p>
              <a:pPr algn="ctr"/>
              <a:r>
                <a:rPr lang="de-DE" sz="1000" b="1" dirty="0">
                  <a:solidFill>
                    <a:srgbClr val="000000"/>
                  </a:solidFill>
                  <a:effectLst/>
                  <a:latin typeface="Arial" panose="020B0604020202020204" pitchFamily="34" charset="0"/>
                  <a:ea typeface="Times New Roman" panose="02020603050405020304" pitchFamily="18" charset="0"/>
                </a:rPr>
                <a:t>Hauptgewinn: MP3-Player</a:t>
              </a:r>
              <a:endParaRPr lang="de-DE" sz="1200" dirty="0">
                <a:solidFill>
                  <a:srgbClr val="000000"/>
                </a:solidFill>
                <a:effectLst/>
                <a:latin typeface="Arial" panose="020B0604020202020204" pitchFamily="34" charset="0"/>
                <a:ea typeface="Times New Roman" panose="02020603050405020304" pitchFamily="18" charset="0"/>
              </a:endParaRPr>
            </a:p>
            <a:p>
              <a:r>
                <a:rPr lang="de-DE" sz="10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r>
                <a:rPr lang="de-DE" sz="1000" dirty="0">
                  <a:solidFill>
                    <a:srgbClr val="000000"/>
                  </a:solidFill>
                  <a:effectLst/>
                  <a:latin typeface="Arial" panose="020B0604020202020204" pitchFamily="34" charset="0"/>
                  <a:ea typeface="Times New Roman" panose="02020603050405020304" pitchFamily="18" charset="0"/>
                </a:rPr>
                <a:t>        Es gewinnt Los-Nr.:</a:t>
              </a:r>
              <a:endParaRPr lang="de-DE" sz="1200" dirty="0">
                <a:solidFill>
                  <a:srgbClr val="000000"/>
                </a:solidFill>
                <a:effectLst/>
                <a:latin typeface="Arial" panose="020B0604020202020204" pitchFamily="34" charset="0"/>
                <a:ea typeface="Times New Roman" panose="02020603050405020304" pitchFamily="18" charset="0"/>
              </a:endParaRPr>
            </a:p>
            <a:p>
              <a:pPr algn="ctr"/>
              <a:r>
                <a:rPr lang="de-DE" sz="6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pPr algn="ctr"/>
              <a:r>
                <a:rPr lang="de-DE" sz="1000" b="1"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pPr algn="ctr">
                <a:spcAft>
                  <a:spcPts val="600"/>
                </a:spcAft>
              </a:pPr>
              <a:r>
                <a:rPr lang="de-DE" sz="1000" b="1" dirty="0">
                  <a:solidFill>
                    <a:srgbClr val="000000"/>
                  </a:solidFill>
                  <a:effectLst/>
                  <a:latin typeface="Arial" panose="020B0604020202020204" pitchFamily="34" charset="0"/>
                  <a:ea typeface="Times New Roman" panose="02020603050405020304" pitchFamily="18" charset="0"/>
                </a:rPr>
                <a:t>Trostpreise: Schokolade</a:t>
              </a:r>
              <a:endParaRPr lang="de-DE" sz="1200" dirty="0">
                <a:solidFill>
                  <a:srgbClr val="000000"/>
                </a:solidFill>
                <a:effectLst/>
                <a:latin typeface="Arial" panose="020B0604020202020204" pitchFamily="34" charset="0"/>
                <a:ea typeface="Times New Roman" panose="02020603050405020304" pitchFamily="18" charset="0"/>
              </a:endParaRPr>
            </a:p>
            <a:p>
              <a:pPr algn="ctr"/>
              <a:r>
                <a:rPr lang="de-DE" sz="1000" dirty="0">
                  <a:solidFill>
                    <a:srgbClr val="000000"/>
                  </a:solidFill>
                  <a:effectLst/>
                  <a:latin typeface="Arial" panose="020B0604020202020204" pitchFamily="34" charset="0"/>
                  <a:ea typeface="Times New Roman" panose="02020603050405020304" pitchFamily="18" charset="0"/>
                </a:rPr>
                <a:t>(Nur die letzten beiden Ziffern sind richtig, aber nicht die ganze Zahl.)</a:t>
              </a:r>
              <a:endParaRPr lang="de-DE" sz="1200" dirty="0">
                <a:solidFill>
                  <a:srgbClr val="000000"/>
                </a:solidFill>
                <a:effectLst/>
                <a:latin typeface="Arial" panose="020B0604020202020204" pitchFamily="34" charset="0"/>
                <a:ea typeface="Times New Roman" panose="02020603050405020304" pitchFamily="18" charset="0"/>
              </a:endParaRPr>
            </a:p>
            <a:p>
              <a:pPr algn="ctr"/>
              <a:r>
                <a:rPr lang="de-DE" sz="10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p:txBody>
        </p:sp>
        <p:sp>
          <p:nvSpPr>
            <p:cNvPr id="9" name="AutoShape 268">
              <a:extLst>
                <a:ext uri="{FF2B5EF4-FFF2-40B4-BE49-F238E27FC236}">
                  <a16:creationId xmlns:a16="http://schemas.microsoft.com/office/drawing/2014/main" id="{A1850D8B-26C6-C700-9BA4-395AA532C67B}"/>
                </a:ext>
              </a:extLst>
            </p:cNvPr>
            <p:cNvSpPr>
              <a:spLocks noChangeAspect="1" noEditPoints="1" noChangeArrowheads="1" noChangeShapeType="1" noTextEdit="1"/>
            </p:cNvSpPr>
            <p:nvPr/>
          </p:nvSpPr>
          <p:spPr bwMode="auto">
            <a:xfrm>
              <a:off x="8886" y="8135"/>
              <a:ext cx="906" cy="436"/>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de-DE" sz="1000" b="1">
                  <a:solidFill>
                    <a:srgbClr val="000000"/>
                  </a:solidFill>
                  <a:effectLst/>
                  <a:latin typeface="Arial" panose="020B0604020202020204" pitchFamily="34" charset="0"/>
                  <a:ea typeface="Times New Roman" panose="02020603050405020304" pitchFamily="18" charset="0"/>
                </a:rPr>
                <a:t>326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0" name="AutoShape 268">
              <a:extLst>
                <a:ext uri="{FF2B5EF4-FFF2-40B4-BE49-F238E27FC236}">
                  <a16:creationId xmlns:a16="http://schemas.microsoft.com/office/drawing/2014/main" id="{CF1900DA-240D-7013-2DC0-88EE040CC077}"/>
                </a:ext>
              </a:extLst>
            </p:cNvPr>
            <p:cNvSpPr>
              <a:spLocks noChangeAspect="1" noEditPoints="1" noChangeArrowheads="1" noChangeShapeType="1" noTextEdit="1"/>
            </p:cNvSpPr>
            <p:nvPr/>
          </p:nvSpPr>
          <p:spPr bwMode="auto">
            <a:xfrm>
              <a:off x="7669" y="9959"/>
              <a:ext cx="906" cy="436"/>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de-DE" sz="1000" b="1">
                  <a:solidFill>
                    <a:srgbClr val="000000"/>
                  </a:solidFill>
                  <a:effectLst/>
                  <a:latin typeface="Arial" panose="020B0604020202020204" pitchFamily="34" charset="0"/>
                  <a:ea typeface="Times New Roman" panose="02020603050405020304" pitchFamily="18" charset="0"/>
                  <a:sym typeface="Wingdings" pitchFamily="2" charset="2"/>
                </a:rPr>
                <a:t></a:t>
              </a:r>
              <a:r>
                <a:rPr lang="de-DE" sz="1000" b="1">
                  <a:solidFill>
                    <a:srgbClr val="000000"/>
                  </a:solidFill>
                  <a:effectLst/>
                  <a:latin typeface="Arial" panose="020B0604020202020204" pitchFamily="34" charset="0"/>
                  <a:ea typeface="Times New Roman" panose="02020603050405020304" pitchFamily="18" charset="0"/>
                </a:rPr>
                <a:t>26</a:t>
              </a:r>
              <a:endParaRPr lang="de-DE" sz="1200">
                <a:solidFill>
                  <a:srgbClr val="000000"/>
                </a:solidFill>
                <a:effectLst/>
                <a:latin typeface="Arial" panose="020B0604020202020204" pitchFamily="34" charset="0"/>
                <a:ea typeface="Times New Roman" panose="02020603050405020304" pitchFamily="18" charset="0"/>
              </a:endParaRPr>
            </a:p>
          </p:txBody>
        </p:sp>
      </p:grpSp>
      <p:sp>
        <p:nvSpPr>
          <p:cNvPr id="62" name="Fußzeilenplatzhalter 5">
            <a:extLst>
              <a:ext uri="{FF2B5EF4-FFF2-40B4-BE49-F238E27FC236}">
                <a16:creationId xmlns:a16="http://schemas.microsoft.com/office/drawing/2014/main" id="{5C238F1C-05BB-575F-F694-9868E1C26AD5}"/>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239024C0-87DB-8A9B-D118-7AC8AB3F3CA1}"/>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grpSp>
        <p:nvGrpSpPr>
          <p:cNvPr id="3" name="Knopf 8">
            <a:extLst>
              <a:ext uri="{FF2B5EF4-FFF2-40B4-BE49-F238E27FC236}">
                <a16:creationId xmlns:a16="http://schemas.microsoft.com/office/drawing/2014/main" id="{41CD4A9B-6ACB-22F9-2C74-6824A650D00E}"/>
              </a:ext>
            </a:extLst>
          </p:cNvPr>
          <p:cNvGrpSpPr/>
          <p:nvPr/>
        </p:nvGrpSpPr>
        <p:grpSpPr>
          <a:xfrm>
            <a:off x="9381389" y="5472416"/>
            <a:ext cx="513769" cy="504000"/>
            <a:chOff x="9312680" y="5062255"/>
            <a:chExt cx="580391" cy="576064"/>
          </a:xfrm>
          <a:solidFill>
            <a:schemeClr val="accent1"/>
          </a:solidFill>
        </p:grpSpPr>
        <p:sp>
          <p:nvSpPr>
            <p:cNvPr id="11" name="Rechteck 10">
              <a:extLst>
                <a:ext uri="{FF2B5EF4-FFF2-40B4-BE49-F238E27FC236}">
                  <a16:creationId xmlns:a16="http://schemas.microsoft.com/office/drawing/2014/main" id="{E4844F1C-D761-1320-D4E1-C0A1830BB6F3}"/>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Knop8">
              <a:extLst>
                <a:ext uri="{FF2B5EF4-FFF2-40B4-BE49-F238E27FC236}">
                  <a16:creationId xmlns:a16="http://schemas.microsoft.com/office/drawing/2014/main" id="{9E8AB5A5-B51D-4546-ED8D-6F71FFF84FCD}"/>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pic>
        <p:nvPicPr>
          <p:cNvPr id="13" name="Hilfe 8 Grafik">
            <a:extLst>
              <a:ext uri="{FF2B5EF4-FFF2-40B4-BE49-F238E27FC236}">
                <a16:creationId xmlns:a16="http://schemas.microsoft.com/office/drawing/2014/main" id="{D695FBE9-93C5-1F37-474B-5FDF3E0D1E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8291" y="1983441"/>
            <a:ext cx="7952756" cy="4520513"/>
          </a:xfrm>
          <a:prstGeom prst="rect">
            <a:avLst/>
          </a:prstGeom>
          <a:effectLst>
            <a:glow rad="190500">
              <a:schemeClr val="accent1">
                <a:lumMod val="20000"/>
                <a:lumOff val="80000"/>
                <a:alpha val="85000"/>
              </a:schemeClr>
            </a:glow>
          </a:effectLst>
        </p:spPr>
      </p:pic>
      <p:grpSp>
        <p:nvGrpSpPr>
          <p:cNvPr id="5" name="Knopf6">
            <a:extLst>
              <a:ext uri="{FF2B5EF4-FFF2-40B4-BE49-F238E27FC236}">
                <a16:creationId xmlns:a16="http://schemas.microsoft.com/office/drawing/2014/main" id="{50F44DF2-B720-6670-B853-683903B8F2E8}"/>
              </a:ext>
            </a:extLst>
          </p:cNvPr>
          <p:cNvGrpSpPr/>
          <p:nvPr/>
        </p:nvGrpSpPr>
        <p:grpSpPr>
          <a:xfrm>
            <a:off x="9383011" y="4207454"/>
            <a:ext cx="525690" cy="504000"/>
            <a:chOff x="8550142" y="4941168"/>
            <a:chExt cx="593858" cy="576064"/>
          </a:xfrm>
          <a:solidFill>
            <a:schemeClr val="accent1"/>
          </a:solidFill>
        </p:grpSpPr>
        <p:sp>
          <p:nvSpPr>
            <p:cNvPr id="18" name="Rechteck 17">
              <a:extLst>
                <a:ext uri="{FF2B5EF4-FFF2-40B4-BE49-F238E27FC236}">
                  <a16:creationId xmlns:a16="http://schemas.microsoft.com/office/drawing/2014/main" id="{8E2D5A37-E857-1ECF-8369-ED85E11E29F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Ellipse 13">
              <a:extLst>
                <a:ext uri="{FF2B5EF4-FFF2-40B4-BE49-F238E27FC236}">
                  <a16:creationId xmlns:a16="http://schemas.microsoft.com/office/drawing/2014/main" id="{682A47EF-3FDD-0717-A47B-6671EEADCAB8}"/>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0" name="Hilfe 6 Grafik">
            <a:extLst>
              <a:ext uri="{FF2B5EF4-FFF2-40B4-BE49-F238E27FC236}">
                <a16:creationId xmlns:a16="http://schemas.microsoft.com/office/drawing/2014/main" id="{B3E92AA1-2122-3683-759E-768600CCF4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9950" y="1641226"/>
            <a:ext cx="7932996" cy="4492179"/>
          </a:xfrm>
          <a:prstGeom prst="rect">
            <a:avLst/>
          </a:prstGeom>
          <a:effectLst>
            <a:glow rad="190500">
              <a:schemeClr val="accent1">
                <a:lumMod val="20000"/>
                <a:lumOff val="80000"/>
                <a:alpha val="85000"/>
              </a:schemeClr>
            </a:glow>
          </a:effectLst>
        </p:spPr>
      </p:pic>
    </p:spTree>
    <p:extLst>
      <p:ext uri="{BB962C8B-B14F-4D97-AF65-F5344CB8AC3E}">
        <p14:creationId xmlns:p14="http://schemas.microsoft.com/office/powerpoint/2010/main" val="2507662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53846E-6 1.11022E-16 L -0.88093 1.11022E-16 " pathEditMode="relative" rAng="0" ptsTypes="AA">
                                      <p:cBhvr>
                                        <p:cTn id="6" dur="2000" fill="hold"/>
                                        <p:tgtEl>
                                          <p:spTgt spid="13"/>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1.11022E-16 L 1.53846E-6 1.11022E-16 " pathEditMode="relative" rAng="0" ptsTypes="AA">
                                      <p:cBhvr>
                                        <p:cTn id="10" dur="2000" fill="hold"/>
                                        <p:tgtEl>
                                          <p:spTgt spid="13"/>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2.82051E-6 3.33333E-6 L -0.88093 3.33333E-6 " pathEditMode="relative" rAng="0" ptsTypes="AA">
                                      <p:cBhvr>
                                        <p:cTn id="15" dur="2000" fill="hold"/>
                                        <p:tgtEl>
                                          <p:spTgt spid="20"/>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3.33333E-6 L 2.82051E-6 3.33333E-6 " pathEditMode="relative" rAng="0" ptsTypes="AA">
                                      <p:cBhvr>
                                        <p:cTn id="19" dur="2000" fill="hold"/>
                                        <p:tgtEl>
                                          <p:spTgt spid="20"/>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6486BEE-FFBC-1D97-0A80-2895E38F5639}"/>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Calibri" panose="020F0502020204030204" pitchFamily="34" charset="0"/>
                  </a:rPr>
                  <a:t>Aufgabe 1 </a:t>
                </a:r>
                <a:r>
                  <a:rPr lang="de-DE" sz="1600" dirty="0">
                    <a:effectLst/>
                    <a:latin typeface="Calibri" panose="020F0502020204030204" pitchFamily="34" charset="0"/>
                    <a:ea typeface="Calibri" panose="020F0502020204030204" pitchFamily="34" charset="0"/>
                    <a:cs typeface="Calibri" panose="020F0502020204030204" pitchFamily="34" charset="0"/>
                  </a:rPr>
                  <a:t>[MSA 2016 A5]</a:t>
                </a:r>
                <a:endParaRPr lang="de-DE" sz="1600" b="1" dirty="0">
                  <a:effectLst/>
                  <a:latin typeface="Calibri" panose="020F0502020204030204" pitchFamily="34" charset="0"/>
                  <a:ea typeface="Calibri" panose="020F0502020204030204" pitchFamily="34" charset="0"/>
                  <a:cs typeface="Calibri" panose="020F0502020204030204" pitchFamily="34" charset="0"/>
                </a:endParaRPr>
              </a:p>
              <a:p>
                <a:r>
                  <a:rPr lang="de-DE" sz="1600" dirty="0"/>
                  <a:t>*a) Sie hat Recht. Es gibt 80 Lose, die mit der Ziffer 6 enden. Die Lose mit den Nummern</a:t>
                </a:r>
              </a:p>
              <a:p>
                <a:r>
                  <a:rPr lang="de-DE" sz="1600" dirty="0"/>
                  <a:t>126, 226, 426, 526, 626, 726 und 826 gewinnen einen Trostpreis. Das sind 7 von 80 Losen.</a:t>
                </a:r>
              </a:p>
              <a:p>
                <a:endParaRPr lang="de-DE" sz="1600" dirty="0"/>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2 </a:t>
                </a:r>
                <a:r>
                  <a:rPr lang="de-DE" sz="1600" dirty="0">
                    <a:effectLst/>
                    <a:latin typeface="Calibri" panose="020F0502020204030204" pitchFamily="34" charset="0"/>
                    <a:ea typeface="Calibri" panose="020F0502020204030204" pitchFamily="34" charset="0"/>
                    <a:cs typeface="Calibri" panose="020F0502020204030204" pitchFamily="34" charset="0"/>
                  </a:rPr>
                  <a:t>[MSA 2014 X A5]</a:t>
                </a:r>
              </a:p>
              <a:p>
                <a:pPr marL="0">
                  <a:spcBef>
                    <a:spcPts val="0"/>
                  </a:spcBef>
                </a:pPr>
                <a:r>
                  <a:rPr lang="de-DE" sz="1600" dirty="0">
                    <a:latin typeface="Calibri" panose="020F0502020204030204" pitchFamily="34" charset="0"/>
                    <a:ea typeface="Calibri" panose="020F0502020204030204" pitchFamily="34" charset="0"/>
                    <a:cs typeface="Calibri" panose="020F0502020204030204" pitchFamily="34" charset="0"/>
                  </a:rPr>
                  <a:t>*a) Sie hat nicht Recht. Es handelt sich um ein Zufallsexperiment. Die Wahrscheinlichkeit </a:t>
                </a:r>
                <a14:m>
                  <m:oMath xmlns:m="http://schemas.openxmlformats.org/officeDocument/2006/math">
                    <m:f>
                      <m:fPr>
                        <m:ctrlPr>
                          <a:rPr lang="de-DE" sz="1600" i="1" smtClean="0">
                            <a:latin typeface="Cambria Math" panose="02040503050406030204" pitchFamily="18" charset="0"/>
                            <a:cs typeface="Calibri" panose="020F0502020204030204" pitchFamily="34" charset="0"/>
                          </a:rPr>
                        </m:ctrlPr>
                      </m:fPr>
                      <m:num>
                        <m:r>
                          <a:rPr lang="de-DE" sz="1600" b="0" i="1" smtClean="0">
                            <a:latin typeface="Cambria Math" panose="02040503050406030204" pitchFamily="18" charset="0"/>
                            <a:cs typeface="Calibri" panose="020F0502020204030204" pitchFamily="34" charset="0"/>
                          </a:rPr>
                          <m:t>1</m:t>
                        </m:r>
                      </m:num>
                      <m:den>
                        <m:r>
                          <a:rPr lang="de-DE" sz="1600" b="0" i="1" smtClean="0">
                            <a:latin typeface="Cambria Math" panose="02040503050406030204" pitchFamily="18" charset="0"/>
                            <a:cs typeface="Calibri" panose="020F0502020204030204" pitchFamily="34" charset="0"/>
                          </a:rPr>
                          <m:t>16</m:t>
                        </m:r>
                      </m:den>
                    </m:f>
                  </m:oMath>
                </a14:m>
                <a:r>
                  <a:rPr lang="de-DE" sz="1600" dirty="0">
                    <a:effectLst/>
                    <a:latin typeface="Calibri" panose="020F0502020204030204" pitchFamily="34" charset="0"/>
                    <a:ea typeface="Calibri" panose="020F0502020204030204" pitchFamily="34" charset="0"/>
                    <a:cs typeface="Calibri" panose="020F0502020204030204" pitchFamily="34" charset="0"/>
                  </a:rPr>
                  <a:t> bedeutet nicht, dass bei 16 Versuchen auf jeden Fall ein Gewinn dabei ist.</a:t>
                </a:r>
              </a:p>
              <a:p>
                <a:endParaRPr lang="de-DE" sz="1600" dirty="0">
                  <a:latin typeface="Calibri" panose="020F0502020204030204" pitchFamily="34" charset="0"/>
                  <a:ea typeface="Calibri" panose="020F0502020204030204" pitchFamily="34" charset="0"/>
                  <a:cs typeface="Calibri" panose="020F0502020204030204" pitchFamily="34" charset="0"/>
                </a:endParaRPr>
              </a:p>
              <a:p>
                <a:r>
                  <a:rPr lang="de-DE" sz="1600" b="1" dirty="0">
                    <a:effectLst/>
                    <a:latin typeface="Calibri" panose="020F0502020204030204" pitchFamily="34" charset="0"/>
                    <a:ea typeface="Calibri" panose="020F0502020204030204" pitchFamily="34" charset="0"/>
                    <a:cs typeface="Calibri" panose="020F0502020204030204" pitchFamily="34" charset="0"/>
                  </a:rPr>
                  <a:t>Aufgabe 3 </a:t>
                </a:r>
                <a:r>
                  <a:rPr lang="de-DE" sz="1600" dirty="0">
                    <a:effectLst/>
                    <a:latin typeface="Calibri" panose="020F0502020204030204" pitchFamily="34" charset="0"/>
                    <a:ea typeface="Calibri" panose="020F0502020204030204" pitchFamily="34" charset="0"/>
                    <a:cs typeface="Calibri" panose="020F0502020204030204" pitchFamily="34" charset="0"/>
                  </a:rPr>
                  <a:t>[MSA 2013 N A8]</a:t>
                </a:r>
              </a:p>
              <a:p>
                <a:r>
                  <a:rPr lang="de-DE" sz="1600" dirty="0">
                    <a:latin typeface="Calibri" panose="020F0502020204030204" pitchFamily="34" charset="0"/>
                    <a:ea typeface="Calibri" panose="020F0502020204030204" pitchFamily="34" charset="0"/>
                    <a:cs typeface="Calibri" panose="020F0502020204030204" pitchFamily="34" charset="0"/>
                  </a:rPr>
                  <a:t>*a) Jeder spielt gegen alle Teams außer sich selbst. Es sind folglich 7 Spiele pro Mannschaft.</a:t>
                </a:r>
              </a:p>
              <a:p>
                <a:r>
                  <a:rPr lang="de-DE" sz="1600" dirty="0">
                    <a:effectLst/>
                    <a:latin typeface="Calibri" panose="020F0502020204030204" pitchFamily="34" charset="0"/>
                    <a:ea typeface="Calibri" panose="020F0502020204030204" pitchFamily="34" charset="0"/>
                    <a:cs typeface="Calibri" panose="020F0502020204030204" pitchFamily="34" charset="0"/>
                  </a:rPr>
                  <a:t>*b) </a:t>
                </a:r>
                <a:r>
                  <a:rPr lang="de-DE" sz="1600" dirty="0">
                    <a:latin typeface="Calibri" panose="020F0502020204030204" pitchFamily="34" charset="0"/>
                    <a:ea typeface="Calibri" panose="020F0502020204030204" pitchFamily="34" charset="0"/>
                    <a:cs typeface="Calibri" panose="020F0502020204030204" pitchFamily="34" charset="0"/>
                  </a:rPr>
                  <a:t>Jedes Team hat somit 7 Spiele. Da es 8 Mannschaften gibt, sind es </a:t>
                </a:r>
                <a14:m>
                  <m:oMath xmlns:m="http://schemas.openxmlformats.org/officeDocument/2006/math">
                    <m:f>
                      <m:fPr>
                        <m:ctrlPr>
                          <a:rPr lang="de-DE" sz="1600" b="0" i="1" smtClean="0">
                            <a:latin typeface="Cambria Math" panose="02040503050406030204" pitchFamily="18" charset="0"/>
                            <a:cs typeface="Calibri" panose="020F0502020204030204" pitchFamily="34" charset="0"/>
                          </a:rPr>
                        </m:ctrlPr>
                      </m:fPr>
                      <m:num>
                        <m:r>
                          <a:rPr lang="de-DE" sz="1600" i="1">
                            <a:latin typeface="Cambria Math" panose="02040503050406030204" pitchFamily="18" charset="0"/>
                            <a:ea typeface="Calibri" panose="020F0502020204030204" pitchFamily="34" charset="0"/>
                            <a:cs typeface="Calibri" panose="020F0502020204030204" pitchFamily="34" charset="0"/>
                          </a:rPr>
                          <m:t>8</m:t>
                        </m:r>
                        <m:r>
                          <a:rPr lang="de-DE" sz="1600" i="1">
                            <a:latin typeface="Cambria Math" panose="02040503050406030204" pitchFamily="18" charset="0"/>
                            <a:ea typeface="Cambria Math" panose="02040503050406030204" pitchFamily="18" charset="0"/>
                            <a:cs typeface="Calibri" panose="020F0502020204030204" pitchFamily="34" charset="0"/>
                          </a:rPr>
                          <m:t>∙7</m:t>
                        </m:r>
                      </m:num>
                      <m:den>
                        <m:r>
                          <a:rPr lang="de-DE" sz="1600" b="0" i="1" smtClean="0">
                            <a:latin typeface="Cambria Math" panose="02040503050406030204" pitchFamily="18" charset="0"/>
                            <a:cs typeface="Calibri" panose="020F0502020204030204" pitchFamily="34" charset="0"/>
                          </a:rPr>
                          <m:t>2</m:t>
                        </m:r>
                      </m:den>
                    </m:f>
                    <m:r>
                      <a:rPr lang="de-DE" sz="1600" b="0" i="1" smtClean="0">
                        <a:latin typeface="Cambria Math" panose="02040503050406030204" pitchFamily="18" charset="0"/>
                        <a:ea typeface="Cambria Math" panose="02040503050406030204" pitchFamily="18" charset="0"/>
                        <a:cs typeface="Calibri" panose="020F0502020204030204" pitchFamily="34" charset="0"/>
                      </a:rPr>
                      <m:t>=28</m:t>
                    </m:r>
                  </m:oMath>
                </a14:m>
                <a:r>
                  <a:rPr lang="de-DE" sz="1600" dirty="0">
                    <a:effectLst/>
                    <a:latin typeface="Calibri" panose="020F0502020204030204" pitchFamily="34" charset="0"/>
                    <a:ea typeface="Calibri" panose="020F0502020204030204" pitchFamily="34" charset="0"/>
                    <a:cs typeface="Calibri" panose="020F0502020204030204" pitchFamily="34" charset="0"/>
                  </a:rPr>
                  <a:t> Spiele. </a:t>
                </a:r>
                <a:r>
                  <a:rPr lang="de-DE" sz="1600" dirty="0">
                    <a:latin typeface="Calibri" panose="020F0502020204030204" pitchFamily="34" charset="0"/>
                    <a:ea typeface="Calibri" panose="020F0502020204030204" pitchFamily="34" charset="0"/>
                    <a:cs typeface="Calibri" panose="020F0502020204030204" pitchFamily="34" charset="0"/>
                  </a:rPr>
                  <a:t>D</a:t>
                </a:r>
                <a:r>
                  <a:rPr lang="de-DE" sz="1600" dirty="0">
                    <a:effectLst/>
                    <a:latin typeface="Calibri" panose="020F0502020204030204" pitchFamily="34" charset="0"/>
                    <a:ea typeface="Calibri" panose="020F0502020204030204" pitchFamily="34" charset="0"/>
                    <a:cs typeface="Calibri" panose="020F0502020204030204" pitchFamily="34" charset="0"/>
                  </a:rPr>
                  <a:t>a in jeder Partei zwei Teams gegeneinander antreten, muss man durch 2 teilen. </a:t>
                </a:r>
              </a:p>
              <a:p>
                <a:endParaRPr lang="de-DE" sz="1600" dirty="0">
                  <a:effectLst/>
                  <a:latin typeface="Calibri" panose="020F0502020204030204" pitchFamily="34" charset="0"/>
                  <a:ea typeface="Calibri" panose="020F0502020204030204" pitchFamily="34" charset="0"/>
                  <a:cs typeface="Calibri" panose="020F0502020204030204" pitchFamily="34" charset="0"/>
                </a:endParaRPr>
              </a:p>
              <a:p>
                <a:endParaRPr lang="de-DE" sz="1600" dirty="0"/>
              </a:p>
            </p:txBody>
          </p:sp>
        </mc:Choice>
        <mc:Fallback xmlns="">
          <p:sp>
            <p:nvSpPr>
              <p:cNvPr id="2" name="Inhaltsplatzhalter 1">
                <a:extLst>
                  <a:ext uri="{FF2B5EF4-FFF2-40B4-BE49-F238E27FC236}">
                    <a16:creationId xmlns:a16="http://schemas.microsoft.com/office/drawing/2014/main" id="{16486BEE-FFBC-1D97-0A80-2895E38F563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C4D2211E-79A6-BF33-95F6-67733F06B080}"/>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4" name="Titel 3">
            <a:extLst>
              <a:ext uri="{FF2B5EF4-FFF2-40B4-BE49-F238E27FC236}">
                <a16:creationId xmlns:a16="http://schemas.microsoft.com/office/drawing/2014/main" id="{A98BD406-CAC8-78CC-8A3F-7C742E817228}"/>
              </a:ext>
            </a:extLst>
          </p:cNvPr>
          <p:cNvSpPr txBox="1">
            <a:spLocks/>
          </p:cNvSpPr>
          <p:nvPr/>
        </p:nvSpPr>
        <p:spPr>
          <a:xfrm>
            <a:off x="87739" y="48809"/>
            <a:ext cx="2344981" cy="850103"/>
          </a:xfrm>
          <a:prstGeom prst="roundRect">
            <a:avLst/>
          </a:prstGeom>
          <a:solidFill>
            <a:schemeClr val="accent4"/>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625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Erweiterungsniveau</a:t>
            </a:r>
          </a:p>
          <a:p>
            <a:r>
              <a:rPr lang="de-DE" dirty="0"/>
              <a:t>Karte 3</a:t>
            </a:r>
          </a:p>
        </p:txBody>
      </p:sp>
    </p:spTree>
    <p:extLst>
      <p:ext uri="{BB962C8B-B14F-4D97-AF65-F5344CB8AC3E}">
        <p14:creationId xmlns:p14="http://schemas.microsoft.com/office/powerpoint/2010/main" val="194009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a:extLst>
              <a:ext uri="{FF2B5EF4-FFF2-40B4-BE49-F238E27FC236}">
                <a16:creationId xmlns:a16="http://schemas.microsoft.com/office/drawing/2014/main" id="{84338A25-2620-CCD0-6902-73115DA44C92}"/>
              </a:ext>
            </a:extLst>
          </p:cNvPr>
          <p:cNvSpPr>
            <a:spLocks noGrp="1"/>
          </p:cNvSpPr>
          <p:nvPr>
            <p:ph idx="1"/>
          </p:nvPr>
        </p:nvSpPr>
        <p:spPr>
          <a:xfrm>
            <a:off x="64289" y="1065689"/>
            <a:ext cx="9203968" cy="5192120"/>
          </a:xfrm>
        </p:spPr>
        <p:txBody>
          <a:bodyPr/>
          <a:lstStyle/>
          <a:p>
            <a:r>
              <a:rPr lang="de-DE" sz="1600" b="1" dirty="0"/>
              <a:t>Aufgabe 1</a:t>
            </a:r>
          </a:p>
          <a:p>
            <a:r>
              <a:rPr lang="de-DE" sz="1600" dirty="0"/>
              <a:t>Gib den dunklen Anteil als Bruch und in Prozent an.</a:t>
            </a:r>
          </a:p>
          <a:p>
            <a:r>
              <a:rPr lang="de-DE" sz="1600" dirty="0"/>
              <a:t>a) 		b)		c) 		d)	</a:t>
            </a:r>
          </a:p>
          <a:p>
            <a:endParaRPr lang="de-DE" sz="1600" dirty="0"/>
          </a:p>
          <a:p>
            <a:endParaRPr lang="de-DE" sz="1600" dirty="0"/>
          </a:p>
          <a:p>
            <a:r>
              <a:rPr lang="de-DE" sz="1600" dirty="0" err="1"/>
              <a:t>e</a:t>
            </a:r>
            <a:r>
              <a:rPr lang="de-DE" sz="1600" dirty="0"/>
              <a:t>)		      f)</a:t>
            </a:r>
          </a:p>
          <a:p>
            <a:endParaRPr lang="de-DE" sz="1600" dirty="0"/>
          </a:p>
          <a:p>
            <a:endParaRPr lang="de-DE" sz="1600" dirty="0"/>
          </a:p>
          <a:p>
            <a:endParaRPr lang="de-DE" sz="1600" b="1" dirty="0"/>
          </a:p>
          <a:p>
            <a:r>
              <a:rPr lang="de-DE" sz="1600" b="1" dirty="0"/>
              <a:t>Aufgabe 2</a:t>
            </a:r>
          </a:p>
          <a:p>
            <a:r>
              <a:rPr lang="de-DE" sz="1600" dirty="0"/>
              <a:t>Gib den dunklen Anteil als Bruch und in Prozent an.</a:t>
            </a:r>
          </a:p>
          <a:p>
            <a:r>
              <a:rPr lang="de-DE" sz="1600" dirty="0"/>
              <a:t>a)		b) 		c)		d) 		 </a:t>
            </a:r>
          </a:p>
        </p:txBody>
      </p:sp>
      <p:pic>
        <p:nvPicPr>
          <p:cNvPr id="5" name="Grafik 4" descr="Ein Bild, das Kreis, Farbigkeit, Wasser, Türkis enthält.&#10;&#10;Automatisch generierte Beschreibung">
            <a:extLst>
              <a:ext uri="{FF2B5EF4-FFF2-40B4-BE49-F238E27FC236}">
                <a16:creationId xmlns:a16="http://schemas.microsoft.com/office/drawing/2014/main" id="{07B6D45C-1468-CB3C-7852-697745F39D8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416496" y="1700808"/>
            <a:ext cx="1132304" cy="888752"/>
          </a:xfrm>
          <a:prstGeom prst="rect">
            <a:avLst/>
          </a:prstGeom>
        </p:spPr>
      </p:pic>
      <p:pic>
        <p:nvPicPr>
          <p:cNvPr id="6" name="Grafik 5" descr="Ein Bild, das Kreis, Farbigkeit enthält.&#10;&#10;Automatisch generierte Beschreibung">
            <a:extLst>
              <a:ext uri="{FF2B5EF4-FFF2-40B4-BE49-F238E27FC236}">
                <a16:creationId xmlns:a16="http://schemas.microsoft.com/office/drawing/2014/main" id="{ED29BCD1-5C21-A7F3-B51E-E0D9580371D7}"/>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397152" y="1700808"/>
            <a:ext cx="1147785" cy="888752"/>
          </a:xfrm>
          <a:prstGeom prst="rect">
            <a:avLst/>
          </a:prstGeom>
        </p:spPr>
      </p:pic>
      <p:pic>
        <p:nvPicPr>
          <p:cNvPr id="7" name="Grafik 6" descr="Ein Bild, das Kreis, Farbigkeit, Screenshot, Muster enthält.&#10;&#10;Automatisch generierte Beschreibung">
            <a:extLst>
              <a:ext uri="{FF2B5EF4-FFF2-40B4-BE49-F238E27FC236}">
                <a16:creationId xmlns:a16="http://schemas.microsoft.com/office/drawing/2014/main" id="{77133D2C-C71D-9CDD-229A-FA1001CDE44A}"/>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4346650" y="1700808"/>
            <a:ext cx="1132304" cy="917988"/>
          </a:xfrm>
          <a:prstGeom prst="rect">
            <a:avLst/>
          </a:prstGeom>
        </p:spPr>
      </p:pic>
      <p:pic>
        <p:nvPicPr>
          <p:cNvPr id="8" name="Grafik 7" descr="Ein Bild, das Kreis, Farbigkeit, Grün enthält.&#10;&#10;Automatisch generierte Beschreibung">
            <a:extLst>
              <a:ext uri="{FF2B5EF4-FFF2-40B4-BE49-F238E27FC236}">
                <a16:creationId xmlns:a16="http://schemas.microsoft.com/office/drawing/2014/main" id="{E5B8B6D3-4BAB-0BBE-A1AF-C774BC8FCBB1}"/>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6280667" y="1686190"/>
            <a:ext cx="1207154" cy="917988"/>
          </a:xfrm>
          <a:prstGeom prst="rect">
            <a:avLst/>
          </a:prstGeom>
        </p:spPr>
      </p:pic>
      <p:pic>
        <p:nvPicPr>
          <p:cNvPr id="9" name="Grafik 8" descr="Ein Bild, das Kreis, Wasser, Farbigkeit, Türkis enthält.&#10;&#10;Automatisch generierte Beschreibung">
            <a:extLst>
              <a:ext uri="{FF2B5EF4-FFF2-40B4-BE49-F238E27FC236}">
                <a16:creationId xmlns:a16="http://schemas.microsoft.com/office/drawing/2014/main" id="{A1D8A283-262B-836B-143E-673C2295EE14}"/>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416496" y="2618796"/>
            <a:ext cx="1771394" cy="917988"/>
          </a:xfrm>
          <a:prstGeom prst="rect">
            <a:avLst/>
          </a:prstGeom>
        </p:spPr>
      </p:pic>
      <p:pic>
        <p:nvPicPr>
          <p:cNvPr id="10" name="Grafik 9" descr="Ein Bild, das Kreis, Farbigkeit, Wasser, Türkis enthält.&#10;&#10;Automatisch generierte Beschreibung">
            <a:extLst>
              <a:ext uri="{FF2B5EF4-FFF2-40B4-BE49-F238E27FC236}">
                <a16:creationId xmlns:a16="http://schemas.microsoft.com/office/drawing/2014/main" id="{4B174421-F732-C49F-7CC4-E37D466CF965}"/>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2594930" y="2618796"/>
            <a:ext cx="1487611" cy="917988"/>
          </a:xfrm>
          <a:prstGeom prst="rect">
            <a:avLst/>
          </a:prstGeom>
        </p:spPr>
      </p:pic>
      <p:pic>
        <p:nvPicPr>
          <p:cNvPr id="11" name="Grafik 10" descr="Ein Bild, das Reihe, Dreieck, Origami, Design enthält.&#10;&#10;Automatisch generierte Beschreibung">
            <a:extLst>
              <a:ext uri="{FF2B5EF4-FFF2-40B4-BE49-F238E27FC236}">
                <a16:creationId xmlns:a16="http://schemas.microsoft.com/office/drawing/2014/main" id="{5EDC7220-5B74-4856-C673-9E6B55E7C2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124" y="4511712"/>
            <a:ext cx="1266134" cy="1290960"/>
          </a:xfrm>
          <a:prstGeom prst="rect">
            <a:avLst/>
          </a:prstGeom>
        </p:spPr>
      </p:pic>
      <p:pic>
        <p:nvPicPr>
          <p:cNvPr id="12" name="Grafik 11" descr="Ein Bild, das Kreis, Farbigkeit, Flieder, pink enthält.&#10;&#10;Automatisch generierte Beschreibung">
            <a:extLst>
              <a:ext uri="{FF2B5EF4-FFF2-40B4-BE49-F238E27FC236}">
                <a16:creationId xmlns:a16="http://schemas.microsoft.com/office/drawing/2014/main" id="{5508B039-75A8-AD5F-CED1-32C80BFD0F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7152" y="4511712"/>
            <a:ext cx="1346431" cy="1290960"/>
          </a:xfrm>
          <a:prstGeom prst="rect">
            <a:avLst/>
          </a:prstGeom>
        </p:spPr>
      </p:pic>
      <p:pic>
        <p:nvPicPr>
          <p:cNvPr id="13" name="Grafik 12" descr="Ein Bild, das Kreis, Farbigkeit, pink, Flieder enthält.&#10;&#10;Automatisch generierte Beschreibung">
            <a:extLst>
              <a:ext uri="{FF2B5EF4-FFF2-40B4-BE49-F238E27FC236}">
                <a16:creationId xmlns:a16="http://schemas.microsoft.com/office/drawing/2014/main" id="{CB849845-A715-E184-59AB-C3576B3E4CE4}"/>
              </a:ext>
            </a:extLst>
          </p:cNvPr>
          <p:cNvPicPr>
            <a:picLocks noChangeAspect="1"/>
          </p:cNvPicPr>
          <p:nvPr/>
        </p:nvPicPr>
        <p:blipFill rotWithShape="1">
          <a:blip r:embed="rId10">
            <a:extLst>
              <a:ext uri="{28A0092B-C50C-407E-A947-70E740481C1C}">
                <a14:useLocalDpi xmlns:a14="http://schemas.microsoft.com/office/drawing/2010/main" val="0"/>
              </a:ext>
            </a:extLst>
          </a:blip>
          <a:srcRect t="1132"/>
          <a:stretch/>
        </p:blipFill>
        <p:spPr>
          <a:xfrm>
            <a:off x="4302477" y="4526330"/>
            <a:ext cx="1301046" cy="1276342"/>
          </a:xfrm>
          <a:prstGeom prst="rect">
            <a:avLst/>
          </a:prstGeom>
        </p:spPr>
      </p:pic>
      <p:pic>
        <p:nvPicPr>
          <p:cNvPr id="14" name="Grafik 13" descr="Ein Bild, das Kreis, Diagramm, Reihe, Design enthält.&#10;&#10;Automatisch generierte Beschreibung">
            <a:extLst>
              <a:ext uri="{FF2B5EF4-FFF2-40B4-BE49-F238E27FC236}">
                <a16:creationId xmlns:a16="http://schemas.microsoft.com/office/drawing/2014/main" id="{5F03E1FF-60E8-8DD4-56FC-0F5531A6EE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7281" y="4526330"/>
            <a:ext cx="1370540" cy="1290960"/>
          </a:xfrm>
          <a:prstGeom prst="rect">
            <a:avLst/>
          </a:prstGeom>
        </p:spPr>
      </p:pic>
      <p:sp>
        <p:nvSpPr>
          <p:cNvPr id="15" name="Titel 3">
            <a:extLst>
              <a:ext uri="{FF2B5EF4-FFF2-40B4-BE49-F238E27FC236}">
                <a16:creationId xmlns:a16="http://schemas.microsoft.com/office/drawing/2014/main" id="{04BAC8A5-4CE6-88C9-4F70-27D4266B4B91}"/>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1</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17B98472-327D-5400-63C6-852C17BB58BB}"/>
                  </a:ext>
                </a:extLst>
              </p:cNvPr>
              <p:cNvSpPr txBox="1"/>
              <p:nvPr/>
            </p:nvSpPr>
            <p:spPr>
              <a:xfrm>
                <a:off x="246257" y="1929992"/>
                <a:ext cx="2111872"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6</m:t>
                          </m:r>
                        </m:num>
                        <m:den>
                          <m:r>
                            <a:rPr lang="de-DE" sz="1400" b="0" i="1" smtClean="0">
                              <a:latin typeface="Cambria Math" panose="02040503050406030204" pitchFamily="18" charset="0"/>
                            </a:rPr>
                            <m:t>12</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2</m:t>
                          </m:r>
                        </m:num>
                        <m:den>
                          <m:r>
                            <a:rPr lang="de-DE" sz="1400" b="0" i="1" smtClean="0">
                              <a:latin typeface="Cambria Math" panose="02040503050406030204" pitchFamily="18" charset="0"/>
                            </a:rPr>
                            <m:t>4</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2</m:t>
                          </m:r>
                        </m:den>
                      </m:f>
                      <m:r>
                        <a:rPr lang="de-DE" sz="1400" b="0" i="1" smtClean="0">
                          <a:latin typeface="Cambria Math" panose="02040503050406030204" pitchFamily="18" charset="0"/>
                        </a:rPr>
                        <m:t>=0,5=50%</m:t>
                      </m:r>
                    </m:oMath>
                  </m:oMathPara>
                </a14:m>
                <a:endParaRPr lang="de-DE" sz="1400" dirty="0"/>
              </a:p>
            </p:txBody>
          </p:sp>
        </mc:Choice>
        <mc:Fallback xmlns="">
          <p:sp>
            <p:nvSpPr>
              <p:cNvPr id="16" name="Textfeld 15">
                <a:extLst>
                  <a:ext uri="{FF2B5EF4-FFF2-40B4-BE49-F238E27FC236}">
                    <a16:creationId xmlns:a16="http://schemas.microsoft.com/office/drawing/2014/main" id="{17B98472-327D-5400-63C6-852C17BB58BB}"/>
                  </a:ext>
                </a:extLst>
              </p:cNvPr>
              <p:cNvSpPr txBox="1">
                <a:spLocks noRot="1" noChangeAspect="1" noMove="1" noResize="1" noEditPoints="1" noAdjustHandles="1" noChangeArrowheads="1" noChangeShapeType="1" noTextEdit="1"/>
              </p:cNvSpPr>
              <p:nvPr/>
            </p:nvSpPr>
            <p:spPr>
              <a:xfrm>
                <a:off x="246257" y="1929992"/>
                <a:ext cx="2111872" cy="495649"/>
              </a:xfrm>
              <a:prstGeom prst="rect">
                <a:avLst/>
              </a:prstGeom>
              <a:blipFill>
                <a:blip r:embed="rId1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12F8E082-4ACA-53A0-F29A-A160C213B4B7}"/>
                  </a:ext>
                </a:extLst>
              </p:cNvPr>
              <p:cNvSpPr txBox="1"/>
              <p:nvPr/>
            </p:nvSpPr>
            <p:spPr>
              <a:xfrm>
                <a:off x="2373837" y="1923690"/>
                <a:ext cx="1972813"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4</m:t>
                          </m:r>
                        </m:num>
                        <m:den>
                          <m:r>
                            <a:rPr lang="de-DE" sz="1400" b="0" i="1" smtClean="0">
                              <a:latin typeface="Cambria Math" panose="02040503050406030204" pitchFamily="18" charset="0"/>
                            </a:rPr>
                            <m:t>12</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3</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0,333</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33</m:t>
                      </m:r>
                      <m:r>
                        <a:rPr lang="de-DE" sz="1400" b="0" i="1" smtClean="0">
                          <a:latin typeface="Cambria Math" panose="02040503050406030204" pitchFamily="18" charset="0"/>
                        </a:rPr>
                        <m:t>%</m:t>
                      </m:r>
                    </m:oMath>
                  </m:oMathPara>
                </a14:m>
                <a:endParaRPr lang="de-DE" sz="1400" dirty="0"/>
              </a:p>
            </p:txBody>
          </p:sp>
        </mc:Choice>
        <mc:Fallback xmlns="">
          <p:sp>
            <p:nvSpPr>
              <p:cNvPr id="18" name="Textfeld 17">
                <a:extLst>
                  <a:ext uri="{FF2B5EF4-FFF2-40B4-BE49-F238E27FC236}">
                    <a16:creationId xmlns:a16="http://schemas.microsoft.com/office/drawing/2014/main" id="{12F8E082-4ACA-53A0-F29A-A160C213B4B7}"/>
                  </a:ext>
                </a:extLst>
              </p:cNvPr>
              <p:cNvSpPr txBox="1">
                <a:spLocks noRot="1" noChangeAspect="1" noMove="1" noResize="1" noEditPoints="1" noAdjustHandles="1" noChangeArrowheads="1" noChangeShapeType="1" noTextEdit="1"/>
              </p:cNvSpPr>
              <p:nvPr/>
            </p:nvSpPr>
            <p:spPr>
              <a:xfrm>
                <a:off x="2373837" y="1923690"/>
                <a:ext cx="1972813" cy="497059"/>
              </a:xfrm>
              <a:prstGeom prst="rect">
                <a:avLst/>
              </a:prstGeom>
              <a:blipFill>
                <a:blip r:embed="rId14"/>
                <a:stretch>
                  <a:fillRect b="-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4D04F92D-44CC-D18E-5DDA-91E111402000}"/>
                  </a:ext>
                </a:extLst>
              </p:cNvPr>
              <p:cNvSpPr txBox="1"/>
              <p:nvPr/>
            </p:nvSpPr>
            <p:spPr>
              <a:xfrm>
                <a:off x="4250462" y="1911272"/>
                <a:ext cx="1972813"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4</m:t>
                          </m:r>
                        </m:num>
                        <m:den>
                          <m:r>
                            <a:rPr lang="de-DE" sz="1400" b="0" i="1" smtClean="0">
                              <a:latin typeface="Cambria Math" panose="02040503050406030204" pitchFamily="18" charset="0"/>
                            </a:rPr>
                            <m:t>20</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5</m:t>
                          </m:r>
                        </m:den>
                      </m:f>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0,2=20</m:t>
                      </m:r>
                      <m:r>
                        <a:rPr lang="de-DE" sz="1400" b="0" i="1" smtClean="0">
                          <a:latin typeface="Cambria Math" panose="02040503050406030204" pitchFamily="18" charset="0"/>
                        </a:rPr>
                        <m:t>%</m:t>
                      </m:r>
                    </m:oMath>
                  </m:oMathPara>
                </a14:m>
                <a:endParaRPr lang="de-DE" sz="1400" dirty="0"/>
              </a:p>
            </p:txBody>
          </p:sp>
        </mc:Choice>
        <mc:Fallback xmlns="">
          <p:sp>
            <p:nvSpPr>
              <p:cNvPr id="19" name="Textfeld 18">
                <a:extLst>
                  <a:ext uri="{FF2B5EF4-FFF2-40B4-BE49-F238E27FC236}">
                    <a16:creationId xmlns:a16="http://schemas.microsoft.com/office/drawing/2014/main" id="{4D04F92D-44CC-D18E-5DDA-91E111402000}"/>
                  </a:ext>
                </a:extLst>
              </p:cNvPr>
              <p:cNvSpPr txBox="1">
                <a:spLocks noRot="1" noChangeAspect="1" noMove="1" noResize="1" noEditPoints="1" noAdjustHandles="1" noChangeArrowheads="1" noChangeShapeType="1" noTextEdit="1"/>
              </p:cNvSpPr>
              <p:nvPr/>
            </p:nvSpPr>
            <p:spPr>
              <a:xfrm>
                <a:off x="4250462" y="1911272"/>
                <a:ext cx="1972813" cy="497059"/>
              </a:xfrm>
              <a:prstGeom prst="rect">
                <a:avLst/>
              </a:prstGeom>
              <a:blipFill>
                <a:blip r:embed="rId15"/>
                <a:stretch>
                  <a:fillRect b="-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D6004C6B-9F08-2126-9B58-38A45CC33A28}"/>
                  </a:ext>
                </a:extLst>
              </p:cNvPr>
              <p:cNvSpPr txBox="1"/>
              <p:nvPr/>
            </p:nvSpPr>
            <p:spPr>
              <a:xfrm>
                <a:off x="6223275" y="1898854"/>
                <a:ext cx="197281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8</m:t>
                          </m:r>
                        </m:num>
                        <m:den>
                          <m:r>
                            <a:rPr lang="de-DE" sz="1400" b="0" i="1" smtClean="0">
                              <a:latin typeface="Cambria Math" panose="02040503050406030204" pitchFamily="18" charset="0"/>
                            </a:rPr>
                            <m:t>12</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2</m:t>
                          </m:r>
                        </m:num>
                        <m:den>
                          <m:r>
                            <a:rPr lang="de-DE" sz="1400" b="0" i="1" smtClean="0">
                              <a:latin typeface="Cambria Math" panose="02040503050406030204" pitchFamily="18" charset="0"/>
                            </a:rPr>
                            <m:t>3</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0,666</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67</m:t>
                      </m:r>
                      <m:r>
                        <a:rPr lang="de-DE" sz="1400" b="0" i="1" smtClean="0">
                          <a:latin typeface="Cambria Math" panose="02040503050406030204" pitchFamily="18" charset="0"/>
                        </a:rPr>
                        <m:t>%</m:t>
                      </m:r>
                    </m:oMath>
                  </m:oMathPara>
                </a14:m>
                <a:endParaRPr lang="de-DE" sz="1400" dirty="0"/>
              </a:p>
            </p:txBody>
          </p:sp>
        </mc:Choice>
        <mc:Fallback xmlns="">
          <p:sp>
            <p:nvSpPr>
              <p:cNvPr id="20" name="Textfeld 19">
                <a:extLst>
                  <a:ext uri="{FF2B5EF4-FFF2-40B4-BE49-F238E27FC236}">
                    <a16:creationId xmlns:a16="http://schemas.microsoft.com/office/drawing/2014/main" id="{D6004C6B-9F08-2126-9B58-38A45CC33A28}"/>
                  </a:ext>
                </a:extLst>
              </p:cNvPr>
              <p:cNvSpPr txBox="1">
                <a:spLocks noRot="1" noChangeAspect="1" noMove="1" noResize="1" noEditPoints="1" noAdjustHandles="1" noChangeArrowheads="1" noChangeShapeType="1" noTextEdit="1"/>
              </p:cNvSpPr>
              <p:nvPr/>
            </p:nvSpPr>
            <p:spPr>
              <a:xfrm>
                <a:off x="6223275" y="1898854"/>
                <a:ext cx="1972813" cy="495649"/>
              </a:xfrm>
              <a:prstGeom prst="rect">
                <a:avLst/>
              </a:prstGeom>
              <a:blipFill>
                <a:blip r:embed="rId16"/>
                <a:stretch>
                  <a:fillRect b="-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5CC1360E-7D8D-5164-9A0F-0E35489C125D}"/>
                  </a:ext>
                </a:extLst>
              </p:cNvPr>
              <p:cNvSpPr txBox="1"/>
              <p:nvPr/>
            </p:nvSpPr>
            <p:spPr>
              <a:xfrm>
                <a:off x="320848" y="2843979"/>
                <a:ext cx="2111872"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15</m:t>
                          </m:r>
                        </m:num>
                        <m:den>
                          <m:r>
                            <a:rPr lang="de-DE" sz="1400" b="0" i="1" smtClean="0">
                              <a:latin typeface="Cambria Math" panose="02040503050406030204" pitchFamily="18" charset="0"/>
                            </a:rPr>
                            <m:t>18</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5</m:t>
                          </m:r>
                        </m:num>
                        <m:den>
                          <m:r>
                            <a:rPr lang="de-DE" sz="1400" b="0" i="1" smtClean="0">
                              <a:latin typeface="Cambria Math" panose="02040503050406030204" pitchFamily="18" charset="0"/>
                            </a:rPr>
                            <m:t>6</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0,833</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83%</m:t>
                      </m:r>
                    </m:oMath>
                  </m:oMathPara>
                </a14:m>
                <a:endParaRPr lang="de-DE" sz="1400" dirty="0"/>
              </a:p>
            </p:txBody>
          </p:sp>
        </mc:Choice>
        <mc:Fallback xmlns="">
          <p:sp>
            <p:nvSpPr>
              <p:cNvPr id="21" name="Textfeld 20">
                <a:extLst>
                  <a:ext uri="{FF2B5EF4-FFF2-40B4-BE49-F238E27FC236}">
                    <a16:creationId xmlns:a16="http://schemas.microsoft.com/office/drawing/2014/main" id="{5CC1360E-7D8D-5164-9A0F-0E35489C125D}"/>
                  </a:ext>
                </a:extLst>
              </p:cNvPr>
              <p:cNvSpPr txBox="1">
                <a:spLocks noRot="1" noChangeAspect="1" noMove="1" noResize="1" noEditPoints="1" noAdjustHandles="1" noChangeArrowheads="1" noChangeShapeType="1" noTextEdit="1"/>
              </p:cNvSpPr>
              <p:nvPr/>
            </p:nvSpPr>
            <p:spPr>
              <a:xfrm>
                <a:off x="320848" y="2843979"/>
                <a:ext cx="2111872" cy="501419"/>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461B613B-72D0-9214-FFDF-8A95BAD0B38F}"/>
                  </a:ext>
                </a:extLst>
              </p:cNvPr>
              <p:cNvSpPr txBox="1"/>
              <p:nvPr/>
            </p:nvSpPr>
            <p:spPr>
              <a:xfrm>
                <a:off x="2489001" y="2843979"/>
                <a:ext cx="2111872"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9</m:t>
                          </m:r>
                        </m:num>
                        <m:den>
                          <m:r>
                            <a:rPr lang="de-DE" sz="1400" b="0" i="1" smtClean="0">
                              <a:latin typeface="Cambria Math" panose="02040503050406030204" pitchFamily="18" charset="0"/>
                            </a:rPr>
                            <m:t>15</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3</m:t>
                          </m:r>
                        </m:num>
                        <m:den>
                          <m:r>
                            <a:rPr lang="de-DE" sz="1400" b="0" i="1" smtClean="0">
                              <a:latin typeface="Cambria Math" panose="02040503050406030204" pitchFamily="18" charset="0"/>
                            </a:rPr>
                            <m:t>5</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0,60</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60</m:t>
                      </m:r>
                      <m:r>
                        <a:rPr lang="de-DE" sz="1400" b="0" i="1" smtClean="0">
                          <a:latin typeface="Cambria Math" panose="02040503050406030204" pitchFamily="18" charset="0"/>
                        </a:rPr>
                        <m:t>%</m:t>
                      </m:r>
                    </m:oMath>
                  </m:oMathPara>
                </a14:m>
                <a:endParaRPr lang="de-DE" sz="1400" dirty="0"/>
              </a:p>
            </p:txBody>
          </p:sp>
        </mc:Choice>
        <mc:Fallback xmlns="">
          <p:sp>
            <p:nvSpPr>
              <p:cNvPr id="22" name="Textfeld 21">
                <a:extLst>
                  <a:ext uri="{FF2B5EF4-FFF2-40B4-BE49-F238E27FC236}">
                    <a16:creationId xmlns:a16="http://schemas.microsoft.com/office/drawing/2014/main" id="{461B613B-72D0-9214-FFDF-8A95BAD0B38F}"/>
                  </a:ext>
                </a:extLst>
              </p:cNvPr>
              <p:cNvSpPr txBox="1">
                <a:spLocks noRot="1" noChangeAspect="1" noMove="1" noResize="1" noEditPoints="1" noAdjustHandles="1" noChangeArrowheads="1" noChangeShapeType="1" noTextEdit="1"/>
              </p:cNvSpPr>
              <p:nvPr/>
            </p:nvSpPr>
            <p:spPr>
              <a:xfrm>
                <a:off x="2489001" y="2843979"/>
                <a:ext cx="2111872" cy="515654"/>
              </a:xfrm>
              <a:prstGeom prst="rect">
                <a:avLst/>
              </a:prstGeom>
              <a:blipFill>
                <a:blip r:embed="rId1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6B2816B7-7144-F3E8-B0DB-40B7EA86613C}"/>
                  </a:ext>
                </a:extLst>
              </p:cNvPr>
              <p:cNvSpPr txBox="1"/>
              <p:nvPr/>
            </p:nvSpPr>
            <p:spPr>
              <a:xfrm>
                <a:off x="303672" y="4923280"/>
                <a:ext cx="1972813"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9</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0,111</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11</m:t>
                      </m:r>
                      <m:r>
                        <a:rPr lang="de-DE" sz="1400" b="0" i="1" smtClean="0">
                          <a:latin typeface="Cambria Math" panose="02040503050406030204" pitchFamily="18" charset="0"/>
                        </a:rPr>
                        <m:t>%</m:t>
                      </m:r>
                    </m:oMath>
                  </m:oMathPara>
                </a14:m>
                <a:endParaRPr lang="de-DE" sz="1400" dirty="0"/>
              </a:p>
            </p:txBody>
          </p:sp>
        </mc:Choice>
        <mc:Fallback xmlns="">
          <p:sp>
            <p:nvSpPr>
              <p:cNvPr id="23" name="Textfeld 22">
                <a:extLst>
                  <a:ext uri="{FF2B5EF4-FFF2-40B4-BE49-F238E27FC236}">
                    <a16:creationId xmlns:a16="http://schemas.microsoft.com/office/drawing/2014/main" id="{6B2816B7-7144-F3E8-B0DB-40B7EA86613C}"/>
                  </a:ext>
                </a:extLst>
              </p:cNvPr>
              <p:cNvSpPr txBox="1">
                <a:spLocks noRot="1" noChangeAspect="1" noMove="1" noResize="1" noEditPoints="1" noAdjustHandles="1" noChangeArrowheads="1" noChangeShapeType="1" noTextEdit="1"/>
              </p:cNvSpPr>
              <p:nvPr/>
            </p:nvSpPr>
            <p:spPr>
              <a:xfrm>
                <a:off x="303672" y="4923280"/>
                <a:ext cx="1972813" cy="515654"/>
              </a:xfrm>
              <a:prstGeom prst="rect">
                <a:avLst/>
              </a:prstGeom>
              <a:blipFill>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8161B5F0-D7A5-CCFC-D71D-B6C3276D81A8}"/>
                  </a:ext>
                </a:extLst>
              </p:cNvPr>
              <p:cNvSpPr txBox="1"/>
              <p:nvPr/>
            </p:nvSpPr>
            <p:spPr>
              <a:xfrm>
                <a:off x="2193056" y="4924691"/>
                <a:ext cx="2111872"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3</m:t>
                          </m:r>
                        </m:num>
                        <m:den>
                          <m:r>
                            <a:rPr lang="de-DE" sz="1400" b="0" i="1" smtClean="0">
                              <a:latin typeface="Cambria Math" panose="02040503050406030204" pitchFamily="18" charset="0"/>
                            </a:rPr>
                            <m:t>6</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2</m:t>
                          </m:r>
                        </m:den>
                      </m:f>
                      <m:r>
                        <a:rPr lang="de-DE" sz="1400" b="0" i="1" smtClean="0">
                          <a:latin typeface="Cambria Math" panose="02040503050406030204" pitchFamily="18" charset="0"/>
                        </a:rPr>
                        <m:t>=0,5=50%</m:t>
                      </m:r>
                    </m:oMath>
                  </m:oMathPara>
                </a14:m>
                <a:endParaRPr lang="de-DE" sz="1400" dirty="0"/>
              </a:p>
            </p:txBody>
          </p:sp>
        </mc:Choice>
        <mc:Fallback xmlns="">
          <p:sp>
            <p:nvSpPr>
              <p:cNvPr id="24" name="Textfeld 23">
                <a:extLst>
                  <a:ext uri="{FF2B5EF4-FFF2-40B4-BE49-F238E27FC236}">
                    <a16:creationId xmlns:a16="http://schemas.microsoft.com/office/drawing/2014/main" id="{8161B5F0-D7A5-CCFC-D71D-B6C3276D81A8}"/>
                  </a:ext>
                </a:extLst>
              </p:cNvPr>
              <p:cNvSpPr txBox="1">
                <a:spLocks noRot="1" noChangeAspect="1" noMove="1" noResize="1" noEditPoints="1" noAdjustHandles="1" noChangeArrowheads="1" noChangeShapeType="1" noTextEdit="1"/>
              </p:cNvSpPr>
              <p:nvPr/>
            </p:nvSpPr>
            <p:spPr>
              <a:xfrm>
                <a:off x="2193056" y="4924691"/>
                <a:ext cx="2111872" cy="514243"/>
              </a:xfrm>
              <a:prstGeom prst="rect">
                <a:avLst/>
              </a:prstGeom>
              <a:blipFill>
                <a:blip r:embed="rId2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a:extLst>
                  <a:ext uri="{FF2B5EF4-FFF2-40B4-BE49-F238E27FC236}">
                    <a16:creationId xmlns:a16="http://schemas.microsoft.com/office/drawing/2014/main" id="{7B505F2B-137E-CA0F-54D7-D1F9BDBA5403}"/>
                  </a:ext>
                </a:extLst>
              </p:cNvPr>
              <p:cNvSpPr txBox="1"/>
              <p:nvPr/>
            </p:nvSpPr>
            <p:spPr>
              <a:xfrm>
                <a:off x="4031885" y="4913791"/>
                <a:ext cx="2111872"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5</m:t>
                          </m:r>
                        </m:num>
                        <m:den>
                          <m:r>
                            <a:rPr lang="de-DE" sz="1400" b="0" i="1" smtClean="0">
                              <a:latin typeface="Cambria Math" panose="02040503050406030204" pitchFamily="18" charset="0"/>
                            </a:rPr>
                            <m:t>6</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0,833</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83%</m:t>
                      </m:r>
                    </m:oMath>
                  </m:oMathPara>
                </a14:m>
                <a:endParaRPr lang="de-DE" sz="1400" dirty="0"/>
              </a:p>
            </p:txBody>
          </p:sp>
        </mc:Choice>
        <mc:Fallback xmlns="">
          <p:sp>
            <p:nvSpPr>
              <p:cNvPr id="26" name="Textfeld 25">
                <a:extLst>
                  <a:ext uri="{FF2B5EF4-FFF2-40B4-BE49-F238E27FC236}">
                    <a16:creationId xmlns:a16="http://schemas.microsoft.com/office/drawing/2014/main" id="{7B505F2B-137E-CA0F-54D7-D1F9BDBA5403}"/>
                  </a:ext>
                </a:extLst>
              </p:cNvPr>
              <p:cNvSpPr txBox="1">
                <a:spLocks noRot="1" noChangeAspect="1" noMove="1" noResize="1" noEditPoints="1" noAdjustHandles="1" noChangeArrowheads="1" noChangeShapeType="1" noTextEdit="1"/>
              </p:cNvSpPr>
              <p:nvPr/>
            </p:nvSpPr>
            <p:spPr>
              <a:xfrm>
                <a:off x="4031885" y="4913791"/>
                <a:ext cx="2111872" cy="501419"/>
              </a:xfrm>
              <a:prstGeom prst="rect">
                <a:avLst/>
              </a:prstGeom>
              <a:blipFill>
                <a:blip r:embed="rId21"/>
                <a:stretch>
                  <a:fillRect b="-24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9ECE8055-61CE-BA96-0C86-2FA0D614EA0A}"/>
                  </a:ext>
                </a:extLst>
              </p:cNvPr>
              <p:cNvSpPr txBox="1"/>
              <p:nvPr/>
            </p:nvSpPr>
            <p:spPr>
              <a:xfrm>
                <a:off x="5957836" y="4899556"/>
                <a:ext cx="1972813"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latin typeface="Cambria Math" panose="02040503050406030204" pitchFamily="18" charset="0"/>
                            </a:rPr>
                          </m:ctrlPr>
                        </m:fPr>
                        <m:num>
                          <m:r>
                            <a:rPr lang="de-DE" sz="1400" b="0" i="1" smtClean="0">
                              <a:latin typeface="Cambria Math" panose="02040503050406030204" pitchFamily="18" charset="0"/>
                            </a:rPr>
                            <m:t>3</m:t>
                          </m:r>
                        </m:num>
                        <m:den>
                          <m:r>
                            <a:rPr lang="de-DE" sz="1400" b="0" i="1" smtClean="0">
                              <a:latin typeface="Cambria Math" panose="02040503050406030204" pitchFamily="18" charset="0"/>
                            </a:rPr>
                            <m:t>9</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r>
                            <a:rPr lang="de-DE" sz="1400" b="0" i="1" smtClean="0">
                              <a:latin typeface="Cambria Math" panose="02040503050406030204" pitchFamily="18" charset="0"/>
                            </a:rPr>
                            <m:t>1</m:t>
                          </m:r>
                        </m:num>
                        <m:den>
                          <m:r>
                            <a:rPr lang="de-DE" sz="1400" b="0" i="1" smtClean="0">
                              <a:latin typeface="Cambria Math" panose="02040503050406030204" pitchFamily="18" charset="0"/>
                            </a:rPr>
                            <m:t>3</m:t>
                          </m:r>
                        </m:den>
                      </m:f>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0,333</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33</m:t>
                      </m:r>
                      <m:r>
                        <a:rPr lang="de-DE" sz="1400" b="0" i="1" smtClean="0">
                          <a:latin typeface="Cambria Math" panose="02040503050406030204" pitchFamily="18" charset="0"/>
                        </a:rPr>
                        <m:t>%</m:t>
                      </m:r>
                    </m:oMath>
                  </m:oMathPara>
                </a14:m>
                <a:endParaRPr lang="de-DE" sz="1400" dirty="0"/>
              </a:p>
            </p:txBody>
          </p:sp>
        </mc:Choice>
        <mc:Fallback xmlns="">
          <p:sp>
            <p:nvSpPr>
              <p:cNvPr id="27" name="Textfeld 26">
                <a:extLst>
                  <a:ext uri="{FF2B5EF4-FFF2-40B4-BE49-F238E27FC236}">
                    <a16:creationId xmlns:a16="http://schemas.microsoft.com/office/drawing/2014/main" id="{9ECE8055-61CE-BA96-0C86-2FA0D614EA0A}"/>
                  </a:ext>
                </a:extLst>
              </p:cNvPr>
              <p:cNvSpPr txBox="1">
                <a:spLocks noRot="1" noChangeAspect="1" noMove="1" noResize="1" noEditPoints="1" noAdjustHandles="1" noChangeArrowheads="1" noChangeShapeType="1" noTextEdit="1"/>
              </p:cNvSpPr>
              <p:nvPr/>
            </p:nvSpPr>
            <p:spPr>
              <a:xfrm>
                <a:off x="5957836" y="4899556"/>
                <a:ext cx="1972813" cy="515654"/>
              </a:xfrm>
              <a:prstGeom prst="rect">
                <a:avLst/>
              </a:prstGeom>
              <a:blipFill>
                <a:blip r:embed="rId22"/>
                <a:stretch>
                  <a:fillRect/>
                </a:stretch>
              </a:blipFill>
            </p:spPr>
            <p:txBody>
              <a:bodyPr/>
              <a:lstStyle/>
              <a:p>
                <a:r>
                  <a:rPr lang="de-DE">
                    <a:noFill/>
                  </a:rPr>
                  <a:t> </a:t>
                </a:r>
              </a:p>
            </p:txBody>
          </p:sp>
        </mc:Fallback>
      </mc:AlternateContent>
      <p:sp>
        <p:nvSpPr>
          <p:cNvPr id="25" name="Fußzeilenplatzhalter 5">
            <a:extLst>
              <a:ext uri="{FF2B5EF4-FFF2-40B4-BE49-F238E27FC236}">
                <a16:creationId xmlns:a16="http://schemas.microsoft.com/office/drawing/2014/main" id="{511610FE-0387-835F-214A-9599CD7E0FCA}"/>
              </a:ext>
            </a:extLst>
          </p:cNvPr>
          <p:cNvSpPr txBox="1">
            <a:spLocks/>
          </p:cNvSpPr>
          <p:nvPr/>
        </p:nvSpPr>
        <p:spPr>
          <a:xfrm>
            <a:off x="7977336" y="5969550"/>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Wahrscheinlichkeit</a:t>
            </a:r>
          </a:p>
        </p:txBody>
      </p:sp>
    </p:spTree>
    <p:extLst>
      <p:ext uri="{BB962C8B-B14F-4D97-AF65-F5344CB8AC3E}">
        <p14:creationId xmlns:p14="http://schemas.microsoft.com/office/powerpoint/2010/main" val="329840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1055A14-A737-153C-09E3-FE9BE8516011}"/>
              </a:ext>
            </a:extLst>
          </p:cNvPr>
          <p:cNvSpPr>
            <a:spLocks noGrp="1"/>
          </p:cNvSpPr>
          <p:nvPr>
            <p:ph idx="1"/>
          </p:nvPr>
        </p:nvSpPr>
        <p:spPr/>
        <p:txBody>
          <a:bodyPr/>
          <a:lstStyle/>
          <a:p>
            <a:r>
              <a:rPr lang="de-DE" sz="1600" b="1" dirty="0">
                <a:latin typeface="Calibri" panose="020F0502020204030204" pitchFamily="34" charset="0"/>
                <a:cs typeface="Calibri" panose="020F0502020204030204" pitchFamily="34" charset="0"/>
              </a:rPr>
              <a:t>Aufgabe 1</a:t>
            </a:r>
            <a:r>
              <a:rPr lang="de-DE" sz="1600" dirty="0">
                <a:latin typeface="Calibri" panose="020F0502020204030204" pitchFamily="34" charset="0"/>
                <a:cs typeface="Calibri" panose="020F0502020204030204" pitchFamily="34" charset="0"/>
              </a:rPr>
              <a:t> [MSA 2018 N A7] </a:t>
            </a:r>
          </a:p>
          <a:p>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Die Zwillinge Elif und Olaf lassen sich gerne mit einem Schnuller beruhigen. </a:t>
            </a:r>
          </a:p>
          <a:p>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der Schnuller-Box befinden sich: 2 rote Schnuller, 3 weiße Schnuller und 1 gelber Schnuller.</a:t>
            </a: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Elif greift als Erste zu. Geben Sie die Wahrscheinlichkeit dafür an, dass sie zufällig einen roten Schnuller nimmt.</a:t>
            </a:r>
          </a:p>
          <a:p>
            <a:pPr>
              <a:spcAft>
                <a:spcPts val="600"/>
              </a:spcAft>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Später sind wieder alle Schnuller in der Box. </a:t>
            </a:r>
            <a:b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Jetzt greift sich Olaf zuerst einen Schnuller und danach Elif. </a:t>
            </a:r>
            <a:b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Zufällig hat Olaf den gelben Schnuller und Elif einen weißen Schnuller gegriffen.</a:t>
            </a:r>
          </a:p>
          <a:p>
            <a:pPr>
              <a:spcAft>
                <a:spcPts val="600"/>
              </a:spcAft>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Ermitteln Sie die Wahrscheinlichkeit für dieses Ereignis mit Hilfe eines geeigneten Baumdiagrammes. </a:t>
            </a:r>
          </a:p>
          <a:p>
            <a:pPr>
              <a:spcAft>
                <a:spcPts val="600"/>
              </a:spcAft>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 </a:t>
            </a:r>
            <a:r>
              <a:rPr lang="de-D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Die beiden Geschwister nehmen sich zufällig Schnuller in der gleichen Farbe.</a:t>
            </a:r>
            <a:r>
              <a:rPr lang="de-D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Kreuzen Sie an, welche der drei Gleichungen zur Berechnung der Wahrscheinlichkeit für dieses Ereignis geeignet ist. Begründen Sie ihre Entscheidung.</a:t>
            </a:r>
          </a:p>
          <a:p>
            <a:pPr>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de-DE" sz="1600" dirty="0">
                <a:effectLst/>
                <a:latin typeface="Calibri" panose="020F0502020204030204" pitchFamily="34" charset="0"/>
                <a:cs typeface="Calibri" panose="020F0502020204030204" pitchFamily="34" charset="0"/>
              </a:rPr>
              <a:t> </a:t>
            </a:r>
            <a:endParaRPr lang="de-DE" sz="1600" dirty="0">
              <a:latin typeface="Calibri" panose="020F0502020204030204" pitchFamily="34" charset="0"/>
              <a:cs typeface="Calibri" panose="020F0502020204030204" pitchFamily="34" charset="0"/>
            </a:endParaRPr>
          </a:p>
        </p:txBody>
      </p:sp>
      <p:sp>
        <p:nvSpPr>
          <p:cNvPr id="4" name="Titel 3">
            <a:extLst>
              <a:ext uri="{FF2B5EF4-FFF2-40B4-BE49-F238E27FC236}">
                <a16:creationId xmlns:a16="http://schemas.microsoft.com/office/drawing/2014/main" id="{6549F015-7706-F208-8D97-5713EF115DD5}"/>
              </a:ext>
            </a:extLst>
          </p:cNvPr>
          <p:cNvSpPr>
            <a:spLocks noGrp="1"/>
          </p:cNvSpPr>
          <p:nvPr>
            <p:ph type="title"/>
          </p:nvPr>
        </p:nvSpPr>
        <p:spPr/>
        <p:txBody>
          <a:bodyPr/>
          <a:lstStyle/>
          <a:p>
            <a:r>
              <a:rPr lang="de-DE" dirty="0"/>
              <a:t>Prüfungsaufgabe</a:t>
            </a:r>
          </a:p>
        </p:txBody>
      </p:sp>
      <p:sp>
        <p:nvSpPr>
          <p:cNvPr id="6" name="Fußzeilenplatzhalter 5">
            <a:extLst>
              <a:ext uri="{FF2B5EF4-FFF2-40B4-BE49-F238E27FC236}">
                <a16:creationId xmlns:a16="http://schemas.microsoft.com/office/drawing/2014/main" id="{CE0E757E-E818-D526-FC54-3DEDCA3E37ED}"/>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pic>
        <p:nvPicPr>
          <p:cNvPr id="14" name="Grafik 13" descr="Ein Bild, das Text, Quittung, Reihe, Schrift enthält.&#10;&#10;Automatisch generierte Beschreibung">
            <a:extLst>
              <a:ext uri="{FF2B5EF4-FFF2-40B4-BE49-F238E27FC236}">
                <a16:creationId xmlns:a16="http://schemas.microsoft.com/office/drawing/2014/main" id="{2A799B39-00CB-C30F-52E2-378644EBD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72" y="4584104"/>
            <a:ext cx="4619600" cy="1509192"/>
          </a:xfrm>
          <a:prstGeom prst="rect">
            <a:avLst/>
          </a:prstGeom>
        </p:spPr>
      </p:pic>
      <p:sp>
        <p:nvSpPr>
          <p:cNvPr id="11" name="Titel 3">
            <a:extLst>
              <a:ext uri="{FF2B5EF4-FFF2-40B4-BE49-F238E27FC236}">
                <a16:creationId xmlns:a16="http://schemas.microsoft.com/office/drawing/2014/main" id="{60658B68-C3C9-BB7D-3F92-6008EF0B8D98}"/>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spTree>
    <p:extLst>
      <p:ext uri="{BB962C8B-B14F-4D97-AF65-F5344CB8AC3E}">
        <p14:creationId xmlns:p14="http://schemas.microsoft.com/office/powerpoint/2010/main" val="232410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1055A14-A737-153C-09E3-FE9BE8516011}"/>
              </a:ext>
            </a:extLst>
          </p:cNvPr>
          <p:cNvSpPr>
            <a:spLocks noGrp="1"/>
          </p:cNvSpPr>
          <p:nvPr>
            <p:ph idx="1"/>
          </p:nvPr>
        </p:nvSpPr>
        <p:spPr/>
        <p:txBody>
          <a:bodyPr/>
          <a:lstStyle/>
          <a:p>
            <a:r>
              <a:rPr lang="de-DE" sz="1600" b="1" dirty="0">
                <a:latin typeface="Calibri" panose="020F0502020204030204" pitchFamily="34" charset="0"/>
                <a:cs typeface="Calibri" panose="020F0502020204030204" pitchFamily="34" charset="0"/>
              </a:rPr>
              <a:t>Aufgabe 1</a:t>
            </a:r>
            <a:r>
              <a:rPr lang="de-DE" sz="1600" dirty="0">
                <a:latin typeface="Calibri" panose="020F0502020204030204" pitchFamily="34" charset="0"/>
                <a:cs typeface="Calibri" panose="020F0502020204030204" pitchFamily="34" charset="0"/>
              </a:rPr>
              <a:t> </a:t>
            </a:r>
          </a:p>
          <a:p>
            <a:r>
              <a:rPr lang="de-DE" sz="1600" dirty="0">
                <a:latin typeface="Calibri" panose="020F0502020204030204" pitchFamily="34" charset="0"/>
                <a:cs typeface="Calibri" panose="020F0502020204030204" pitchFamily="34" charset="0"/>
              </a:rPr>
              <a:t>[MSA 2018 N A7] </a:t>
            </a:r>
          </a:p>
          <a:p>
            <a:endParaRPr lang="de-DE" dirty="0"/>
          </a:p>
        </p:txBody>
      </p:sp>
      <p:sp>
        <p:nvSpPr>
          <p:cNvPr id="4" name="Titel 3">
            <a:extLst>
              <a:ext uri="{FF2B5EF4-FFF2-40B4-BE49-F238E27FC236}">
                <a16:creationId xmlns:a16="http://schemas.microsoft.com/office/drawing/2014/main" id="{6549F015-7706-F208-8D97-5713EF115DD5}"/>
              </a:ext>
            </a:extLst>
          </p:cNvPr>
          <p:cNvSpPr>
            <a:spLocks noGrp="1"/>
          </p:cNvSpPr>
          <p:nvPr>
            <p:ph type="title"/>
          </p:nvPr>
        </p:nvSpPr>
        <p:spPr/>
        <p:txBody>
          <a:bodyPr/>
          <a:lstStyle/>
          <a:p>
            <a:r>
              <a:rPr lang="de-DE" dirty="0"/>
              <a:t>Lösung</a:t>
            </a:r>
          </a:p>
        </p:txBody>
      </p:sp>
      <p:pic>
        <p:nvPicPr>
          <p:cNvPr id="18" name="Grafik 17" descr="Ein Bild, das Text, Screenshot, Diagramm, Reihe enthält.&#10;&#10;Automatisch generierte Beschreibung">
            <a:extLst>
              <a:ext uri="{FF2B5EF4-FFF2-40B4-BE49-F238E27FC236}">
                <a16:creationId xmlns:a16="http://schemas.microsoft.com/office/drawing/2014/main" id="{996D1623-E656-7642-DBF1-18EF7EAB25B1}"/>
              </a:ext>
            </a:extLst>
          </p:cNvPr>
          <p:cNvPicPr>
            <a:picLocks noChangeAspect="1"/>
          </p:cNvPicPr>
          <p:nvPr/>
        </p:nvPicPr>
        <p:blipFill rotWithShape="1">
          <a:blip r:embed="rId2">
            <a:extLst>
              <a:ext uri="{28A0092B-C50C-407E-A947-70E740481C1C}">
                <a14:useLocalDpi xmlns:a14="http://schemas.microsoft.com/office/drawing/2010/main" val="0"/>
              </a:ext>
            </a:extLst>
          </a:blip>
          <a:srcRect t="7929"/>
          <a:stretch/>
        </p:blipFill>
        <p:spPr>
          <a:xfrm>
            <a:off x="2188985" y="1052736"/>
            <a:ext cx="4952844" cy="5120254"/>
          </a:xfrm>
          <a:prstGeom prst="rect">
            <a:avLst/>
          </a:prstGeom>
        </p:spPr>
      </p:pic>
      <p:sp>
        <p:nvSpPr>
          <p:cNvPr id="19" name="Fußzeilenplatzhalter 5">
            <a:extLst>
              <a:ext uri="{FF2B5EF4-FFF2-40B4-BE49-F238E27FC236}">
                <a16:creationId xmlns:a16="http://schemas.microsoft.com/office/drawing/2014/main" id="{C91BC7D0-4AF9-6116-0742-CB41C3EFEB25}"/>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itel 3">
            <a:extLst>
              <a:ext uri="{FF2B5EF4-FFF2-40B4-BE49-F238E27FC236}">
                <a16:creationId xmlns:a16="http://schemas.microsoft.com/office/drawing/2014/main" id="{71D4E445-905F-82FA-47DB-EA28445D292E}"/>
              </a:ext>
            </a:extLst>
          </p:cNvPr>
          <p:cNvSpPr txBox="1">
            <a:spLocks/>
          </p:cNvSpPr>
          <p:nvPr/>
        </p:nvSpPr>
        <p:spPr>
          <a:xfrm>
            <a:off x="64289" y="53679"/>
            <a:ext cx="2368431" cy="850103"/>
          </a:xfrm>
          <a:prstGeom prst="roundRect">
            <a:avLst/>
          </a:prstGeom>
          <a:no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Selbsttest</a:t>
            </a:r>
          </a:p>
        </p:txBody>
      </p:sp>
    </p:spTree>
    <p:extLst>
      <p:ext uri="{BB962C8B-B14F-4D97-AF65-F5344CB8AC3E}">
        <p14:creationId xmlns:p14="http://schemas.microsoft.com/office/powerpoint/2010/main" val="697875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nhaltsplatzhalter 39">
            <a:extLst>
              <a:ext uri="{FF2B5EF4-FFF2-40B4-BE49-F238E27FC236}">
                <a16:creationId xmlns:a16="http://schemas.microsoft.com/office/drawing/2014/main" id="{260CAF2C-A9B6-9793-BFE3-E1B59D568880}"/>
              </a:ext>
            </a:extLst>
          </p:cNvPr>
          <p:cNvSpPr>
            <a:spLocks noGrp="1"/>
          </p:cNvSpPr>
          <p:nvPr>
            <p:ph idx="1"/>
          </p:nvPr>
        </p:nvSpPr>
        <p:spPr/>
        <p:txBody>
          <a:bodyPr/>
          <a:lstStyle/>
          <a:p>
            <a:endParaRPr lang="de-DE" dirty="0"/>
          </a:p>
        </p:txBody>
      </p:sp>
      <p:sp>
        <p:nvSpPr>
          <p:cNvPr id="41" name="Textplatzhalter 40">
            <a:extLst>
              <a:ext uri="{FF2B5EF4-FFF2-40B4-BE49-F238E27FC236}">
                <a16:creationId xmlns:a16="http://schemas.microsoft.com/office/drawing/2014/main" id="{9FEEF528-D944-12AB-7ED2-664F76695733}"/>
              </a:ext>
            </a:extLst>
          </p:cNvPr>
          <p:cNvSpPr>
            <a:spLocks noGrp="1"/>
          </p:cNvSpPr>
          <p:nvPr>
            <p:ph type="body" sz="quarter" idx="11"/>
          </p:nvPr>
        </p:nvSpPr>
        <p:spPr/>
        <p:txBody>
          <a:bodyPr/>
          <a:lstStyle/>
          <a:p>
            <a:pPr algn="ctr"/>
            <a:r>
              <a:rPr lang="de-DE" dirty="0"/>
              <a:t>HILFE</a:t>
            </a:r>
          </a:p>
        </p:txBody>
      </p:sp>
      <p:sp>
        <p:nvSpPr>
          <p:cNvPr id="39" name="Titel 38">
            <a:extLst>
              <a:ext uri="{FF2B5EF4-FFF2-40B4-BE49-F238E27FC236}">
                <a16:creationId xmlns:a16="http://schemas.microsoft.com/office/drawing/2014/main" id="{3BCD5F4F-9942-0B34-C8AA-31F873B8C10D}"/>
              </a:ext>
            </a:extLst>
          </p:cNvPr>
          <p:cNvSpPr>
            <a:spLocks noGrp="1"/>
          </p:cNvSpPr>
          <p:nvPr>
            <p:ph type="title"/>
          </p:nvPr>
        </p:nvSpPr>
        <p:spPr/>
        <p:txBody>
          <a:bodyPr/>
          <a:lstStyle/>
          <a:p>
            <a:r>
              <a:rPr lang="de-DE" dirty="0"/>
              <a:t>Sammlung der Hilfeknöpfe</a:t>
            </a:r>
          </a:p>
        </p:txBody>
      </p:sp>
      <p:grpSp>
        <p:nvGrpSpPr>
          <p:cNvPr id="3" name="Knopf 9">
            <a:extLst>
              <a:ext uri="{FF2B5EF4-FFF2-40B4-BE49-F238E27FC236}">
                <a16:creationId xmlns:a16="http://schemas.microsoft.com/office/drawing/2014/main" id="{3185E108-856E-2DB2-B380-A87933D666C0}"/>
              </a:ext>
            </a:extLst>
          </p:cNvPr>
          <p:cNvGrpSpPr/>
          <p:nvPr/>
        </p:nvGrpSpPr>
        <p:grpSpPr>
          <a:xfrm>
            <a:off x="9384140" y="6104896"/>
            <a:ext cx="513769" cy="504000"/>
            <a:chOff x="9312680" y="5062255"/>
            <a:chExt cx="580391" cy="576064"/>
          </a:xfrm>
          <a:solidFill>
            <a:schemeClr val="accent1"/>
          </a:solidFill>
        </p:grpSpPr>
        <p:sp>
          <p:nvSpPr>
            <p:cNvPr id="4" name="Rechteck 3">
              <a:extLst>
                <a:ext uri="{FF2B5EF4-FFF2-40B4-BE49-F238E27FC236}">
                  <a16:creationId xmlns:a16="http://schemas.microsoft.com/office/drawing/2014/main" id="{F232227D-2604-BE09-EA4F-62B2AAAEC9A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Knop9">
              <a:extLst>
                <a:ext uri="{FF2B5EF4-FFF2-40B4-BE49-F238E27FC236}">
                  <a16:creationId xmlns:a16="http://schemas.microsoft.com/office/drawing/2014/main" id="{E7CA4453-83FF-3D19-42C4-FCC2058D571D}"/>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9</a:t>
              </a:r>
            </a:p>
          </p:txBody>
        </p:sp>
      </p:grpSp>
      <p:grpSp>
        <p:nvGrpSpPr>
          <p:cNvPr id="6" name="Knopf 8">
            <a:extLst>
              <a:ext uri="{FF2B5EF4-FFF2-40B4-BE49-F238E27FC236}">
                <a16:creationId xmlns:a16="http://schemas.microsoft.com/office/drawing/2014/main" id="{BDC08F6D-7AE2-A511-32A5-888674FA315F}"/>
              </a:ext>
            </a:extLst>
          </p:cNvPr>
          <p:cNvGrpSpPr/>
          <p:nvPr/>
        </p:nvGrpSpPr>
        <p:grpSpPr>
          <a:xfrm>
            <a:off x="9381389" y="5472416"/>
            <a:ext cx="513769" cy="504000"/>
            <a:chOff x="9312680" y="5062255"/>
            <a:chExt cx="580391" cy="576064"/>
          </a:xfrm>
          <a:solidFill>
            <a:schemeClr val="accent1"/>
          </a:solidFill>
        </p:grpSpPr>
        <p:sp>
          <p:nvSpPr>
            <p:cNvPr id="7" name="Rechteck 6">
              <a:extLst>
                <a:ext uri="{FF2B5EF4-FFF2-40B4-BE49-F238E27FC236}">
                  <a16:creationId xmlns:a16="http://schemas.microsoft.com/office/drawing/2014/main" id="{78BFE21E-C2D3-0E4C-6940-1192BB915E1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Knop8">
              <a:extLst>
                <a:ext uri="{FF2B5EF4-FFF2-40B4-BE49-F238E27FC236}">
                  <a16:creationId xmlns:a16="http://schemas.microsoft.com/office/drawing/2014/main" id="{7B33311F-AEB4-D549-5485-9A60D8D02508}"/>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8</a:t>
              </a:r>
            </a:p>
          </p:txBody>
        </p:sp>
      </p:grpSp>
      <p:grpSp>
        <p:nvGrpSpPr>
          <p:cNvPr id="9" name="Knopf 7">
            <a:extLst>
              <a:ext uri="{FF2B5EF4-FFF2-40B4-BE49-F238E27FC236}">
                <a16:creationId xmlns:a16="http://schemas.microsoft.com/office/drawing/2014/main" id="{A88242B4-212F-8934-D319-7B30C5AA505B}"/>
              </a:ext>
            </a:extLst>
          </p:cNvPr>
          <p:cNvGrpSpPr/>
          <p:nvPr/>
        </p:nvGrpSpPr>
        <p:grpSpPr>
          <a:xfrm>
            <a:off x="9379302" y="4839935"/>
            <a:ext cx="513769" cy="504000"/>
            <a:chOff x="9312680" y="5062255"/>
            <a:chExt cx="580391" cy="576064"/>
          </a:xfrm>
          <a:solidFill>
            <a:schemeClr val="accent1"/>
          </a:solidFill>
        </p:grpSpPr>
        <p:sp>
          <p:nvSpPr>
            <p:cNvPr id="10" name="Rechteck 9">
              <a:extLst>
                <a:ext uri="{FF2B5EF4-FFF2-40B4-BE49-F238E27FC236}">
                  <a16:creationId xmlns:a16="http://schemas.microsoft.com/office/drawing/2014/main" id="{926700A9-683C-E254-FD2D-01639B9A3344}"/>
                </a:ext>
              </a:extLst>
            </p:cNvPr>
            <p:cNvSpPr/>
            <p:nvPr/>
          </p:nvSpPr>
          <p:spPr>
            <a:xfrm>
              <a:off x="9569543" y="5062255"/>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Knop7">
              <a:extLst>
                <a:ext uri="{FF2B5EF4-FFF2-40B4-BE49-F238E27FC236}">
                  <a16:creationId xmlns:a16="http://schemas.microsoft.com/office/drawing/2014/main" id="{6A932A13-622B-8647-A507-A37540863B4E}"/>
                </a:ext>
              </a:extLst>
            </p:cNvPr>
            <p:cNvSpPr/>
            <p:nvPr/>
          </p:nvSpPr>
          <p:spPr>
            <a:xfrm>
              <a:off x="9312680" y="5062255"/>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7</a:t>
              </a:r>
            </a:p>
          </p:txBody>
        </p:sp>
      </p:grpSp>
      <p:grpSp>
        <p:nvGrpSpPr>
          <p:cNvPr id="12" name="Knopf6">
            <a:extLst>
              <a:ext uri="{FF2B5EF4-FFF2-40B4-BE49-F238E27FC236}">
                <a16:creationId xmlns:a16="http://schemas.microsoft.com/office/drawing/2014/main" id="{192F5C8F-5FDF-AC57-AFA2-A8C11D37329D}"/>
              </a:ext>
            </a:extLst>
          </p:cNvPr>
          <p:cNvGrpSpPr/>
          <p:nvPr/>
        </p:nvGrpSpPr>
        <p:grpSpPr>
          <a:xfrm>
            <a:off x="9383011" y="4207454"/>
            <a:ext cx="525690" cy="504000"/>
            <a:chOff x="8550142" y="4941168"/>
            <a:chExt cx="593858" cy="576064"/>
          </a:xfrm>
          <a:solidFill>
            <a:schemeClr val="accent1"/>
          </a:solidFill>
        </p:grpSpPr>
        <p:sp>
          <p:nvSpPr>
            <p:cNvPr id="13" name="Rechteck 12">
              <a:extLst>
                <a:ext uri="{FF2B5EF4-FFF2-40B4-BE49-F238E27FC236}">
                  <a16:creationId xmlns:a16="http://schemas.microsoft.com/office/drawing/2014/main" id="{3993D9C9-241D-B4B1-892E-A31F15359105}"/>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D652747C-49F1-61DB-7012-1C64B71C841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6</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5" name="Knopf5">
            <a:extLst>
              <a:ext uri="{FF2B5EF4-FFF2-40B4-BE49-F238E27FC236}">
                <a16:creationId xmlns:a16="http://schemas.microsoft.com/office/drawing/2014/main" id="{DCFE5465-281D-2D76-049A-8D1692FAAA3D}"/>
              </a:ext>
            </a:extLst>
          </p:cNvPr>
          <p:cNvGrpSpPr/>
          <p:nvPr/>
        </p:nvGrpSpPr>
        <p:grpSpPr>
          <a:xfrm>
            <a:off x="9383011" y="3574973"/>
            <a:ext cx="525690" cy="504000"/>
            <a:chOff x="8550142" y="4941168"/>
            <a:chExt cx="593858" cy="576064"/>
          </a:xfrm>
          <a:solidFill>
            <a:schemeClr val="accent1"/>
          </a:solidFill>
        </p:grpSpPr>
        <p:sp>
          <p:nvSpPr>
            <p:cNvPr id="16" name="Rechteck 15">
              <a:extLst>
                <a:ext uri="{FF2B5EF4-FFF2-40B4-BE49-F238E27FC236}">
                  <a16:creationId xmlns:a16="http://schemas.microsoft.com/office/drawing/2014/main" id="{7FF34A69-32CE-9447-FED0-3CAB343C165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Ellipse 16">
              <a:extLst>
                <a:ext uri="{FF2B5EF4-FFF2-40B4-BE49-F238E27FC236}">
                  <a16:creationId xmlns:a16="http://schemas.microsoft.com/office/drawing/2014/main" id="{333DB33A-F02A-BDFE-D86A-F269B71E6B9D}"/>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5</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8" name="Knopf4">
            <a:extLst>
              <a:ext uri="{FF2B5EF4-FFF2-40B4-BE49-F238E27FC236}">
                <a16:creationId xmlns:a16="http://schemas.microsoft.com/office/drawing/2014/main" id="{ABBEF484-56C0-7AFA-934D-59DA2ACC20CA}"/>
              </a:ext>
            </a:extLst>
          </p:cNvPr>
          <p:cNvGrpSpPr/>
          <p:nvPr/>
        </p:nvGrpSpPr>
        <p:grpSpPr>
          <a:xfrm>
            <a:off x="9383011" y="2942492"/>
            <a:ext cx="525690" cy="504000"/>
            <a:chOff x="8550142" y="4941168"/>
            <a:chExt cx="593858" cy="576064"/>
          </a:xfrm>
          <a:solidFill>
            <a:schemeClr val="accent1"/>
          </a:solidFill>
        </p:grpSpPr>
        <p:sp>
          <p:nvSpPr>
            <p:cNvPr id="19" name="Rechteck 18">
              <a:extLst>
                <a:ext uri="{FF2B5EF4-FFF2-40B4-BE49-F238E27FC236}">
                  <a16:creationId xmlns:a16="http://schemas.microsoft.com/office/drawing/2014/main" id="{0E8018CB-1728-A5AD-4502-76D73444E002}"/>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598BA7CF-9C1A-C24D-6174-0B425570D90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3200" dirty="0">
                  <a:solidFill>
                    <a:prstClr val="white"/>
                  </a:solidFill>
                  <a:latin typeface="Calibri"/>
                </a:rPr>
                <a:t>4</a:t>
              </a:r>
              <a:endParaRPr kumimoji="0" lang="de-DE"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1" name="Knopf3">
            <a:extLst>
              <a:ext uri="{FF2B5EF4-FFF2-40B4-BE49-F238E27FC236}">
                <a16:creationId xmlns:a16="http://schemas.microsoft.com/office/drawing/2014/main" id="{ADFE651B-C2F1-7C26-1D83-7CDC55E819E0}"/>
              </a:ext>
            </a:extLst>
          </p:cNvPr>
          <p:cNvGrpSpPr/>
          <p:nvPr/>
        </p:nvGrpSpPr>
        <p:grpSpPr>
          <a:xfrm>
            <a:off x="9380848" y="2310011"/>
            <a:ext cx="525690" cy="504000"/>
            <a:chOff x="8550142" y="4941168"/>
            <a:chExt cx="593858" cy="576064"/>
          </a:xfrm>
          <a:solidFill>
            <a:schemeClr val="accent1"/>
          </a:solidFill>
        </p:grpSpPr>
        <p:sp>
          <p:nvSpPr>
            <p:cNvPr id="22" name="Rechteck 21">
              <a:extLst>
                <a:ext uri="{FF2B5EF4-FFF2-40B4-BE49-F238E27FC236}">
                  <a16:creationId xmlns:a16="http://schemas.microsoft.com/office/drawing/2014/main" id="{14C314D5-B29E-311E-012C-67280A908369}"/>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Ellipse 22">
              <a:extLst>
                <a:ext uri="{FF2B5EF4-FFF2-40B4-BE49-F238E27FC236}">
                  <a16:creationId xmlns:a16="http://schemas.microsoft.com/office/drawing/2014/main" id="{56B7F91B-1CAB-FF3E-455D-E3DDFFD23BAB}"/>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3</a:t>
              </a:r>
            </a:p>
          </p:txBody>
        </p:sp>
      </p:grpSp>
      <p:grpSp>
        <p:nvGrpSpPr>
          <p:cNvPr id="24" name="Knopf2">
            <a:extLst>
              <a:ext uri="{FF2B5EF4-FFF2-40B4-BE49-F238E27FC236}">
                <a16:creationId xmlns:a16="http://schemas.microsoft.com/office/drawing/2014/main" id="{5A467E82-A392-3F56-B209-2DD97FA45CEF}"/>
              </a:ext>
            </a:extLst>
          </p:cNvPr>
          <p:cNvGrpSpPr/>
          <p:nvPr/>
        </p:nvGrpSpPr>
        <p:grpSpPr>
          <a:xfrm>
            <a:off x="9383011" y="1677530"/>
            <a:ext cx="525690" cy="504000"/>
            <a:chOff x="8550142" y="4941168"/>
            <a:chExt cx="593858" cy="576064"/>
          </a:xfrm>
          <a:solidFill>
            <a:schemeClr val="accent1"/>
          </a:solidFill>
        </p:grpSpPr>
        <p:sp>
          <p:nvSpPr>
            <p:cNvPr id="25" name="Rechteck 24">
              <a:extLst>
                <a:ext uri="{FF2B5EF4-FFF2-40B4-BE49-F238E27FC236}">
                  <a16:creationId xmlns:a16="http://schemas.microsoft.com/office/drawing/2014/main" id="{B6BC5724-AA1D-CB92-7485-DCA5836BAA6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Ellipse 25">
              <a:extLst>
                <a:ext uri="{FF2B5EF4-FFF2-40B4-BE49-F238E27FC236}">
                  <a16:creationId xmlns:a16="http://schemas.microsoft.com/office/drawing/2014/main" id="{D3AB1D66-2CDD-6645-43DB-ACEF1ADCC18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2</a:t>
              </a:r>
            </a:p>
          </p:txBody>
        </p:sp>
      </p:grpSp>
      <p:grpSp>
        <p:nvGrpSpPr>
          <p:cNvPr id="27" name="Knopf1">
            <a:extLst>
              <a:ext uri="{FF2B5EF4-FFF2-40B4-BE49-F238E27FC236}">
                <a16:creationId xmlns:a16="http://schemas.microsoft.com/office/drawing/2014/main" id="{016CA5EF-5AC3-1B2D-A97A-1E7765BEAFC5}"/>
              </a:ext>
            </a:extLst>
          </p:cNvPr>
          <p:cNvGrpSpPr/>
          <p:nvPr/>
        </p:nvGrpSpPr>
        <p:grpSpPr>
          <a:xfrm>
            <a:off x="9383011" y="1045049"/>
            <a:ext cx="525690" cy="504000"/>
            <a:chOff x="8550142" y="4941168"/>
            <a:chExt cx="593858" cy="576064"/>
          </a:xfrm>
          <a:solidFill>
            <a:schemeClr val="accent1"/>
          </a:solidFill>
        </p:grpSpPr>
        <p:sp>
          <p:nvSpPr>
            <p:cNvPr id="28" name="Rechteck 27">
              <a:extLst>
                <a:ext uri="{FF2B5EF4-FFF2-40B4-BE49-F238E27FC236}">
                  <a16:creationId xmlns:a16="http://schemas.microsoft.com/office/drawing/2014/main" id="{7424C59E-4047-FA16-6569-2F09BBFA981B}"/>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28">
              <a:extLst>
                <a:ext uri="{FF2B5EF4-FFF2-40B4-BE49-F238E27FC236}">
                  <a16:creationId xmlns:a16="http://schemas.microsoft.com/office/drawing/2014/main" id="{246BEEC7-928B-473D-19C4-19C833ECEC83}"/>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43" name="Hilfe 9 Grafik">
            <a:extLst>
              <a:ext uri="{FF2B5EF4-FFF2-40B4-BE49-F238E27FC236}">
                <a16:creationId xmlns:a16="http://schemas.microsoft.com/office/drawing/2014/main" id="{78C515BD-ECEC-A384-DCD9-B0FE9418CE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65568" y="2183545"/>
            <a:ext cx="7903050" cy="4476687"/>
          </a:xfrm>
          <a:prstGeom prst="rect">
            <a:avLst/>
          </a:prstGeom>
          <a:effectLst>
            <a:glow rad="190500">
              <a:schemeClr val="accent1">
                <a:lumMod val="20000"/>
                <a:lumOff val="80000"/>
                <a:alpha val="85000"/>
              </a:schemeClr>
            </a:glow>
          </a:effectLst>
        </p:spPr>
      </p:pic>
      <p:pic>
        <p:nvPicPr>
          <p:cNvPr id="44" name="Hilfe 8 Grafik">
            <a:extLst>
              <a:ext uri="{FF2B5EF4-FFF2-40B4-BE49-F238E27FC236}">
                <a16:creationId xmlns:a16="http://schemas.microsoft.com/office/drawing/2014/main" id="{E39C34F2-719C-4680-2C73-CA61021DED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68291" y="1983441"/>
            <a:ext cx="7952756" cy="4520513"/>
          </a:xfrm>
          <a:prstGeom prst="rect">
            <a:avLst/>
          </a:prstGeom>
          <a:effectLst>
            <a:glow rad="190500">
              <a:schemeClr val="accent1">
                <a:lumMod val="20000"/>
                <a:lumOff val="80000"/>
                <a:alpha val="85000"/>
              </a:schemeClr>
            </a:glow>
          </a:effectLst>
        </p:spPr>
      </p:pic>
      <p:pic>
        <p:nvPicPr>
          <p:cNvPr id="45" name="Hilfe 7 Grafik">
            <a:extLst>
              <a:ext uri="{FF2B5EF4-FFF2-40B4-BE49-F238E27FC236}">
                <a16:creationId xmlns:a16="http://schemas.microsoft.com/office/drawing/2014/main" id="{8941FEF1-5D85-6869-3EEE-2FAFE6F4F3A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65568" y="1815641"/>
            <a:ext cx="7940325" cy="4499731"/>
          </a:xfrm>
          <a:prstGeom prst="rect">
            <a:avLst/>
          </a:prstGeom>
          <a:effectLst>
            <a:glow rad="190500">
              <a:schemeClr val="accent1">
                <a:lumMod val="20000"/>
                <a:lumOff val="80000"/>
                <a:alpha val="85000"/>
              </a:schemeClr>
            </a:glow>
          </a:effectLst>
        </p:spPr>
      </p:pic>
      <p:pic>
        <p:nvPicPr>
          <p:cNvPr id="46" name="Hilfe 6 Grafik">
            <a:extLst>
              <a:ext uri="{FF2B5EF4-FFF2-40B4-BE49-F238E27FC236}">
                <a16:creationId xmlns:a16="http://schemas.microsoft.com/office/drawing/2014/main" id="{18DDE7FD-CCA2-E1C4-CB05-B59F5B58CB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69950" y="1641226"/>
            <a:ext cx="7932996" cy="4492179"/>
          </a:xfrm>
          <a:prstGeom prst="rect">
            <a:avLst/>
          </a:prstGeom>
          <a:effectLst>
            <a:glow rad="190500">
              <a:schemeClr val="accent1">
                <a:lumMod val="20000"/>
                <a:lumOff val="80000"/>
                <a:alpha val="85000"/>
              </a:schemeClr>
            </a:glow>
          </a:effectLst>
        </p:spPr>
      </p:pic>
      <p:pic>
        <p:nvPicPr>
          <p:cNvPr id="47" name="Hilfe 5 Grafik">
            <a:extLst>
              <a:ext uri="{FF2B5EF4-FFF2-40B4-BE49-F238E27FC236}">
                <a16:creationId xmlns:a16="http://schemas.microsoft.com/office/drawing/2014/main" id="{A981BA02-DF20-9BB8-3AB8-6C3CAA7372E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65568" y="1466745"/>
            <a:ext cx="7912398" cy="4484760"/>
          </a:xfrm>
          <a:prstGeom prst="rect">
            <a:avLst/>
          </a:prstGeom>
          <a:effectLst>
            <a:glow rad="190500">
              <a:schemeClr val="accent1">
                <a:lumMod val="20000"/>
                <a:lumOff val="80000"/>
                <a:alpha val="85000"/>
              </a:schemeClr>
            </a:glow>
          </a:effectLst>
        </p:spPr>
      </p:pic>
      <p:pic>
        <p:nvPicPr>
          <p:cNvPr id="48" name="Hilfe 4 Grafik">
            <a:extLst>
              <a:ext uri="{FF2B5EF4-FFF2-40B4-BE49-F238E27FC236}">
                <a16:creationId xmlns:a16="http://schemas.microsoft.com/office/drawing/2014/main" id="{F2E1208D-142D-8ADA-E83D-361EB719C05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65568" y="1284915"/>
            <a:ext cx="7905986" cy="4492037"/>
          </a:xfrm>
          <a:prstGeom prst="rect">
            <a:avLst/>
          </a:prstGeom>
          <a:effectLst>
            <a:glow rad="190500">
              <a:schemeClr val="accent1">
                <a:lumMod val="20000"/>
                <a:lumOff val="80000"/>
                <a:alpha val="85000"/>
              </a:schemeClr>
            </a:glow>
          </a:effectLst>
        </p:spPr>
      </p:pic>
      <p:pic>
        <p:nvPicPr>
          <p:cNvPr id="2" name="Hilfe 3 Grafik">
            <a:extLst>
              <a:ext uri="{FF2B5EF4-FFF2-40B4-BE49-F238E27FC236}">
                <a16:creationId xmlns:a16="http://schemas.microsoft.com/office/drawing/2014/main" id="{BC889CD4-C2B1-E9DB-4E7F-B70A83A1359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065568" y="1108999"/>
            <a:ext cx="7927040" cy="4487488"/>
          </a:xfrm>
          <a:prstGeom prst="rect">
            <a:avLst/>
          </a:prstGeom>
          <a:effectLst>
            <a:glow rad="190500">
              <a:schemeClr val="accent1">
                <a:lumMod val="20000"/>
                <a:lumOff val="80000"/>
                <a:alpha val="85000"/>
              </a:schemeClr>
            </a:glow>
          </a:effectLst>
        </p:spPr>
      </p:pic>
      <p:pic>
        <p:nvPicPr>
          <p:cNvPr id="30" name="Hilfe 2 Grafik">
            <a:extLst>
              <a:ext uri="{FF2B5EF4-FFF2-40B4-BE49-F238E27FC236}">
                <a16:creationId xmlns:a16="http://schemas.microsoft.com/office/drawing/2014/main" id="{13524C02-7310-C42A-90FA-F403C60E2C4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065568" y="933561"/>
            <a:ext cx="7925222" cy="4481982"/>
          </a:xfrm>
          <a:prstGeom prst="rect">
            <a:avLst/>
          </a:prstGeom>
          <a:effectLst>
            <a:glow rad="190500">
              <a:schemeClr val="accent1">
                <a:lumMod val="20000"/>
                <a:lumOff val="80000"/>
                <a:alpha val="85000"/>
              </a:schemeClr>
            </a:glow>
          </a:effectLst>
        </p:spPr>
      </p:pic>
      <p:pic>
        <p:nvPicPr>
          <p:cNvPr id="51" name="Hilfe 1 Grafik">
            <a:extLst>
              <a:ext uri="{FF2B5EF4-FFF2-40B4-BE49-F238E27FC236}">
                <a16:creationId xmlns:a16="http://schemas.microsoft.com/office/drawing/2014/main" id="{6107EF5D-6C42-DAEB-59D3-F9E429A31E15}"/>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088292" y="772199"/>
            <a:ext cx="7876974" cy="4448323"/>
          </a:xfrm>
          <a:prstGeom prst="rect">
            <a:avLst/>
          </a:prstGeom>
          <a:effectLst>
            <a:glow rad="190500">
              <a:schemeClr val="accent1">
                <a:lumMod val="20000"/>
                <a:lumOff val="80000"/>
                <a:alpha val="85000"/>
              </a:schemeClr>
            </a:glow>
            <a:softEdge rad="0"/>
          </a:effectLst>
        </p:spPr>
      </p:pic>
      <p:sp>
        <p:nvSpPr>
          <p:cNvPr id="32" name="Fußzeilenplatzhalter 5">
            <a:extLst>
              <a:ext uri="{FF2B5EF4-FFF2-40B4-BE49-F238E27FC236}">
                <a16:creationId xmlns:a16="http://schemas.microsoft.com/office/drawing/2014/main" id="{AB7BCACE-DEC4-4C43-B12E-38D48E14D0D8}"/>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Tree>
    <p:extLst>
      <p:ext uri="{BB962C8B-B14F-4D97-AF65-F5344CB8AC3E}">
        <p14:creationId xmlns:p14="http://schemas.microsoft.com/office/powerpoint/2010/main" val="1285708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51"/>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51"/>
                                        </p:tgtEl>
                                        <p:attrNameLst>
                                          <p:attrName>ppt_x</p:attrName>
                                          <p:attrName>ppt_y</p:attrName>
                                        </p:attrNameLst>
                                      </p:cBhvr>
                                      <p:rCtr x="44038" y="0"/>
                                    </p:animMotion>
                                  </p:childTnLst>
                                </p:cTn>
                              </p:par>
                            </p:childTnLst>
                          </p:cTn>
                        </p:par>
                      </p:childTnLst>
                    </p:cTn>
                  </p:par>
                </p:childTnLst>
              </p:cTn>
              <p:nextCondLst>
                <p:cond evt="onClick" delay="0">
                  <p:tgtEl>
                    <p:spTgt spid="27"/>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0256E-6 -1.48148E-6 L -0.88093 -1.48148E-6 " pathEditMode="relative" rAng="0" ptsTypes="AA">
                                      <p:cBhvr>
                                        <p:cTn id="15" dur="2000" fill="hold"/>
                                        <p:tgtEl>
                                          <p:spTgt spid="30"/>
                                        </p:tgtEl>
                                        <p:attrNameLst>
                                          <p:attrName>ppt_x</p:attrName>
                                          <p:attrName>ppt_y</p:attrName>
                                        </p:attrNameLst>
                                      </p:cBhvr>
                                      <p:rCtr x="-44054"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88093 -1.48148E-6 L 4.10256E-6 -1.48148E-6 " pathEditMode="relative" rAng="0" ptsTypes="AA">
                                      <p:cBhvr>
                                        <p:cTn id="19" dur="2000" fill="hold"/>
                                        <p:tgtEl>
                                          <p:spTgt spid="30"/>
                                        </p:tgtEl>
                                        <p:attrNameLst>
                                          <p:attrName>ppt_x</p:attrName>
                                          <p:attrName>ppt_y</p:attrName>
                                        </p:attrNameLst>
                                      </p:cBhvr>
                                      <p:rCtr x="44038" y="0"/>
                                    </p:animMotion>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4.10256E-6 1.11111E-6 L -0.88093 1.11111E-6 " pathEditMode="relative" rAng="0" ptsTypes="AA">
                                      <p:cBhvr>
                                        <p:cTn id="24" dur="2000" fill="hold"/>
                                        <p:tgtEl>
                                          <p:spTgt spid="2"/>
                                        </p:tgtEl>
                                        <p:attrNameLst>
                                          <p:attrName>ppt_x</p:attrName>
                                          <p:attrName>ppt_y</p:attrName>
                                        </p:attrNameLst>
                                      </p:cBhvr>
                                      <p:rCtr x="-44054"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88093 1.11111E-6 L 4.10256E-6 1.11111E-6 " pathEditMode="relative" rAng="0" ptsTypes="AA">
                                      <p:cBhvr>
                                        <p:cTn id="28" dur="2000" fill="hold"/>
                                        <p:tgtEl>
                                          <p:spTgt spid="2"/>
                                        </p:tgtEl>
                                        <p:attrNameLst>
                                          <p:attrName>ppt_x</p:attrName>
                                          <p:attrName>ppt_y</p:attrName>
                                        </p:attrNameLst>
                                      </p:cBhvr>
                                      <p:rCtr x="44038" y="0"/>
                                    </p:animMotion>
                                  </p:child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1.53846E-6 1.11022E-16 L -0.88093 1.11022E-16 " pathEditMode="relative" rAng="0" ptsTypes="AA">
                                      <p:cBhvr>
                                        <p:cTn id="33" dur="2000" fill="hold"/>
                                        <p:tgtEl>
                                          <p:spTgt spid="44"/>
                                        </p:tgtEl>
                                        <p:attrNameLst>
                                          <p:attrName>ppt_x</p:attrName>
                                          <p:attrName>ppt_y</p:attrName>
                                        </p:attrNameLst>
                                      </p:cBhvr>
                                      <p:rCtr x="-44054" y="0"/>
                                    </p:animMotion>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88093 1.11022E-16 L 1.53846E-6 1.11022E-16 " pathEditMode="relative" rAng="0" ptsTypes="AA">
                                      <p:cBhvr>
                                        <p:cTn id="37" dur="2000" fill="hold"/>
                                        <p:tgtEl>
                                          <p:spTgt spid="44"/>
                                        </p:tgtEl>
                                        <p:attrNameLst>
                                          <p:attrName>ppt_x</p:attrName>
                                          <p:attrName>ppt_y</p:attrName>
                                        </p:attrNameLst>
                                      </p:cBhvr>
                                      <p:rCtr x="44038" y="0"/>
                                    </p:animMotion>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07692E-6 -4.07407E-6 L -0.88093 -4.07407E-6 " pathEditMode="relative" rAng="0" ptsTypes="AA">
                                      <p:cBhvr>
                                        <p:cTn id="42" dur="2000" fill="hold"/>
                                        <p:tgtEl>
                                          <p:spTgt spid="45"/>
                                        </p:tgtEl>
                                        <p:attrNameLst>
                                          <p:attrName>ppt_x</p:attrName>
                                          <p:attrName>ppt_y</p:attrName>
                                        </p:attrNameLst>
                                      </p:cBhvr>
                                      <p:rCtr x="-44054"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88093 -4.07407E-6 L 3.07692E-6 -4.07407E-6 " pathEditMode="relative" rAng="0" ptsTypes="AA">
                                      <p:cBhvr>
                                        <p:cTn id="46" dur="2000" fill="hold"/>
                                        <p:tgtEl>
                                          <p:spTgt spid="45"/>
                                        </p:tgtEl>
                                        <p:attrNameLst>
                                          <p:attrName>ppt_x</p:attrName>
                                          <p:attrName>ppt_y</p:attrName>
                                        </p:attrNameLst>
                                      </p:cBhvr>
                                      <p:rCtr x="44038" y="0"/>
                                    </p:animMotion>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2.82051E-6 3.33333E-6 L -0.88093 3.33333E-6 " pathEditMode="relative" rAng="0" ptsTypes="AA">
                                      <p:cBhvr>
                                        <p:cTn id="51" dur="2000" fill="hold"/>
                                        <p:tgtEl>
                                          <p:spTgt spid="46"/>
                                        </p:tgtEl>
                                        <p:attrNameLst>
                                          <p:attrName>ppt_x</p:attrName>
                                          <p:attrName>ppt_y</p:attrName>
                                        </p:attrNameLst>
                                      </p:cBhvr>
                                      <p:rCtr x="-44054"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88093 3.33333E-6 L 2.82051E-6 3.33333E-6 " pathEditMode="relative" rAng="0" ptsTypes="AA">
                                      <p:cBhvr>
                                        <p:cTn id="55" dur="2000" fill="hold"/>
                                        <p:tgtEl>
                                          <p:spTgt spid="46"/>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87179E-6 -7.40741E-7 L -0.88092 -7.40741E-7 " pathEditMode="relative" rAng="0" ptsTypes="AA">
                                      <p:cBhvr>
                                        <p:cTn id="60" dur="2000" fill="hold"/>
                                        <p:tgtEl>
                                          <p:spTgt spid="47"/>
                                        </p:tgtEl>
                                        <p:attrNameLst>
                                          <p:attrName>ppt_x</p:attrName>
                                          <p:attrName>ppt_y</p:attrName>
                                        </p:attrNameLst>
                                      </p:cBhvr>
                                      <p:rCtr x="-44054"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88092 -7.40741E-7 L -4.87179E-6 -7.40741E-7 " pathEditMode="relative" rAng="0" ptsTypes="AA">
                                      <p:cBhvr>
                                        <p:cTn id="64" dur="2000" fill="hold"/>
                                        <p:tgtEl>
                                          <p:spTgt spid="47"/>
                                        </p:tgtEl>
                                        <p:attrNameLst>
                                          <p:attrName>ppt_x</p:attrName>
                                          <p:attrName>ppt_y</p:attrName>
                                        </p:attrNameLst>
                                      </p:cBhvr>
                                      <p:rCtr x="44038" y="0"/>
                                    </p:animMotion>
                                  </p:childTnLst>
                                </p:cTn>
                              </p:par>
                            </p:childTnLst>
                          </p:cTn>
                        </p:par>
                      </p:childTnLst>
                    </p:cTn>
                  </p:par>
                </p:childTnLst>
              </p:cTn>
              <p:nextCondLst>
                <p:cond evt="onClick" delay="0">
                  <p:tgtEl>
                    <p:spTgt spid="15"/>
                  </p:tgtEl>
                </p:cond>
              </p:nextCondLst>
            </p:seq>
            <p:seq concurrent="1" nextAc="seek">
              <p:cTn id="65" restart="whenNotActive" fill="hold" evtFilter="cancelBubble" nodeType="interactiveSeq">
                <p:stCondLst>
                  <p:cond evt="onClick" delay="0">
                    <p:tgtEl>
                      <p:spTgt spid="18"/>
                    </p:tgtEl>
                  </p:cond>
                </p:stCondLst>
                <p:endSync evt="end" delay="0">
                  <p:rtn val="all"/>
                </p:endSync>
                <p:childTnLst>
                  <p:par>
                    <p:cTn id="66" fill="hold">
                      <p:stCondLst>
                        <p:cond delay="0"/>
                      </p:stCondLst>
                      <p:childTnLst>
                        <p:par>
                          <p:cTn id="67" fill="hold">
                            <p:stCondLst>
                              <p:cond delay="0"/>
                            </p:stCondLst>
                            <p:childTnLst>
                              <p:par>
                                <p:cTn id="68" presetID="35" presetClass="path" presetSubtype="0" accel="50000" decel="50000" fill="hold" nodeType="clickEffect">
                                  <p:stCondLst>
                                    <p:cond delay="0"/>
                                  </p:stCondLst>
                                  <p:childTnLst>
                                    <p:animMotion origin="layout" path="M -4.35897E-6 -4.81481E-6 L -0.88093 -4.81481E-6 " pathEditMode="relative" rAng="0" ptsTypes="AA">
                                      <p:cBhvr>
                                        <p:cTn id="69" dur="2000" fill="hold"/>
                                        <p:tgtEl>
                                          <p:spTgt spid="48"/>
                                        </p:tgtEl>
                                        <p:attrNameLst>
                                          <p:attrName>ppt_x</p:attrName>
                                          <p:attrName>ppt_y</p:attrName>
                                        </p:attrNameLst>
                                      </p:cBhvr>
                                      <p:rCtr x="-44054"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0.88093 -4.81481E-6 L -4.35897E-6 -4.81481E-6 " pathEditMode="relative" rAng="0" ptsTypes="AA">
                                      <p:cBhvr>
                                        <p:cTn id="73" dur="2000" fill="hold"/>
                                        <p:tgtEl>
                                          <p:spTgt spid="48"/>
                                        </p:tgtEl>
                                        <p:attrNameLst>
                                          <p:attrName>ppt_x</p:attrName>
                                          <p:attrName>ppt_y</p:attrName>
                                        </p:attrNameLst>
                                      </p:cBhvr>
                                      <p:rCtr x="44038" y="0"/>
                                    </p:animMotion>
                                  </p:childTnLst>
                                </p:cTn>
                              </p:par>
                            </p:childTnLst>
                          </p:cTn>
                        </p:par>
                      </p:childTnLst>
                    </p:cTn>
                  </p:par>
                </p:childTnLst>
              </p:cTn>
              <p:nextCondLst>
                <p:cond evt="onClick" delay="0">
                  <p:tgtEl>
                    <p:spTgt spid="18"/>
                  </p:tgtEl>
                </p:cond>
              </p:nextCondLst>
            </p:seq>
            <p:seq concurrent="1" nextAc="seek">
              <p:cTn id="74" restart="whenNotActive" fill="hold" evtFilter="cancelBubble" nodeType="interactiveSeq">
                <p:stCondLst>
                  <p:cond evt="onClick" delay="0">
                    <p:tgtEl>
                      <p:spTgt spid="3"/>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4.10256E-6 4.07407E-6 L -0.88093 4.07407E-6 " pathEditMode="relative" rAng="0" ptsTypes="AA">
                                      <p:cBhvr>
                                        <p:cTn id="78" dur="2000" fill="hold"/>
                                        <p:tgtEl>
                                          <p:spTgt spid="43"/>
                                        </p:tgtEl>
                                        <p:attrNameLst>
                                          <p:attrName>ppt_x</p:attrName>
                                          <p:attrName>ppt_y</p:attrName>
                                        </p:attrNameLst>
                                      </p:cBhvr>
                                      <p:rCtr x="-44054"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8093 4.07407E-6 L -4.10256E-6 4.07407E-6 " pathEditMode="relative" rAng="0" ptsTypes="AA">
                                      <p:cBhvr>
                                        <p:cTn id="82" dur="2000" fill="hold"/>
                                        <p:tgtEl>
                                          <p:spTgt spid="43"/>
                                        </p:tgtEl>
                                        <p:attrNameLst>
                                          <p:attrName>ppt_x</p:attrName>
                                          <p:attrName>ppt_y</p:attrName>
                                        </p:attrNameLst>
                                      </p:cBhvr>
                                      <p:rCtr x="44038" y="0"/>
                                    </p:animMotion>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4507878-99E9-2C2C-69F6-9D9F64C4586F}"/>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prstClr val="black"/>
                    </a:solidFill>
                    <a:latin typeface="Calibri" panose="020F0502020204030204" pitchFamily="34" charset="0"/>
                    <a:cs typeface="Calibri" panose="020F0502020204030204" pitchFamily="34" charset="0"/>
                  </a:rPr>
                  <a:t>Einfache Wahrscheinlichkeiten angeben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u="sng" dirty="0">
                    <a:solidFill>
                      <a:prstClr val="black"/>
                    </a:solidFill>
                    <a:latin typeface="Calibri" panose="020F0502020204030204" pitchFamily="34" charset="0"/>
                    <a:cs typeface="Calibri" panose="020F0502020204030204" pitchFamily="34" charset="0"/>
                  </a:rPr>
                  <a:t>Beispiel 1:</a:t>
                </a:r>
                <a:r>
                  <a:rPr lang="de-DE" sz="1600" dirty="0">
                    <a:solidFill>
                      <a:prstClr val="black"/>
                    </a:solidFill>
                    <a:latin typeface="Calibri" panose="020F0502020204030204" pitchFamily="34" charset="0"/>
                    <a:cs typeface="Calibri" panose="020F0502020204030204" pitchFamily="34" charset="0"/>
                  </a:rPr>
                  <a:t>						</a:t>
                </a:r>
                <a:r>
                  <a:rPr lang="de-DE" sz="1600" b="1" u="sng" dirty="0">
                    <a:solidFill>
                      <a:prstClr val="black"/>
                    </a:solidFill>
                    <a:latin typeface="Calibri" panose="020F0502020204030204" pitchFamily="34" charset="0"/>
                    <a:cs typeface="Calibri" panose="020F0502020204030204" pitchFamily="34" charset="0"/>
                  </a:rPr>
                  <a:t>Beispiel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In einem Topf befinden sich 10 Kugeln.			Wie wahrscheinlich ist 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helle</a:t>
                </a:r>
                <a:r>
                  <a:rPr lang="de-DE" sz="1600" dirty="0">
                    <a:solidFill>
                      <a:prstClr val="black"/>
                    </a:solidFill>
                    <a:latin typeface="Calibri" panose="020F0502020204030204" pitchFamily="34" charset="0"/>
                    <a:cs typeface="Calibri" panose="020F0502020204030204" pitchFamily="34" charset="0"/>
                  </a:rPr>
                  <a:t> und </a:t>
                </a:r>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7 dunkle Kugeln				dass </a:t>
                </a:r>
                <a14:m>
                  <m:oMath xmlns:m="http://schemas.openxmlformats.org/officeDocument/2006/math">
                    <m:r>
                      <a:rPr kumimoji="0" lang="de-DE" sz="1600" b="1" i="1" u="none" strike="noStrike" kern="1200" cap="none" spc="0" normalizeH="0" baseline="0" noProof="0" dirty="0" smtClean="0">
                        <a:ln>
                          <a:noFill/>
                        </a:ln>
                        <a:solidFill>
                          <a:srgbClr val="C00000"/>
                        </a:solidFill>
                        <a:effectLst/>
                        <a:uLnTx/>
                        <a:uFillTx/>
                        <a:latin typeface="Cambria Math" panose="02040503050406030204" pitchFamily="18" charset="0"/>
                        <a:cs typeface="Calibri" panose="020F0502020204030204" pitchFamily="34" charset="0"/>
                      </a:rPr>
                      <m:t>𝑩</m:t>
                    </m:r>
                    <m:r>
                      <a:rPr kumimoji="0" lang="de-DE" sz="1600" i="1" u="none" strike="noStrike" kern="1200" cap="none" spc="0" normalizeH="0" baseline="0" noProof="0" dirty="0">
                        <a:ln>
                          <a:noFill/>
                        </a:ln>
                        <a:solidFill>
                          <a:srgbClr val="C00000"/>
                        </a:solidFill>
                        <a:effectLst/>
                        <a:uLnTx/>
                        <a:uFillTx/>
                        <a:latin typeface="Cambria Math" panose="02040503050406030204" pitchFamily="18" charset="0"/>
                        <a:cs typeface="Calibri" panose="020F0502020204030204" pitchFamily="34" charset="0"/>
                      </a:rPr>
                      <m:t> </m:t>
                    </m:r>
                  </m:oMath>
                </a14:m>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getroffen wird?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Die Wahrscheinlichkeit, eine dunkle Kugel zu ziehen,		</a:t>
                </a:r>
                <a14:m>
                  <m:oMath xmlns:m="http://schemas.openxmlformats.org/officeDocument/2006/math">
                    <m:r>
                      <a:rPr lang="de-DE" sz="1600" i="1" dirty="0" smtClean="0">
                        <a:solidFill>
                          <a:prstClr val="black"/>
                        </a:solidFill>
                        <a:latin typeface="Cambria Math" panose="02040503050406030204" pitchFamily="18" charset="0"/>
                        <a:cs typeface="Calibri" panose="020F0502020204030204" pitchFamily="34" charset="0"/>
                      </a:rPr>
                      <m:t>𝑃</m:t>
                    </m:r>
                    <m:d>
                      <m:dPr>
                        <m:ctrlPr>
                          <a:rPr lang="de-DE" sz="1600" i="1" dirty="0" smtClean="0">
                            <a:solidFill>
                              <a:prstClr val="black"/>
                            </a:solidFill>
                            <a:latin typeface="Cambria Math" panose="02040503050406030204" pitchFamily="18" charset="0"/>
                            <a:cs typeface="Calibri" panose="020F0502020204030204" pitchFamily="34" charset="0"/>
                          </a:rPr>
                        </m:ctrlPr>
                      </m:dPr>
                      <m:e>
                        <m:r>
                          <a:rPr lang="de-DE" sz="1600" b="1" i="1" dirty="0" smtClean="0">
                            <a:solidFill>
                              <a:srgbClr val="C00000"/>
                            </a:solidFill>
                            <a:latin typeface="Cambria Math" panose="02040503050406030204" pitchFamily="18" charset="0"/>
                            <a:cs typeface="Calibri" panose="020F0502020204030204" pitchFamily="34" charset="0"/>
                          </a:rPr>
                          <m:t>𝑩</m:t>
                        </m:r>
                      </m:e>
                    </m:d>
                    <m:r>
                      <a:rPr lang="de-DE" sz="1600" i="1" dirty="0" smtClean="0">
                        <a:solidFill>
                          <a:prstClr val="black"/>
                        </a:solidFill>
                        <a:latin typeface="Cambria Math" panose="02040503050406030204" pitchFamily="18" charset="0"/>
                        <a:cs typeface="Calibri" panose="020F0502020204030204" pitchFamily="34" charset="0"/>
                      </a:rPr>
                      <m:t>=</m:t>
                    </m:r>
                    <m:f>
                      <m:fPr>
                        <m:ctrlPr>
                          <a:rPr lang="de-DE" sz="1600" i="1" dirty="0" smtClean="0">
                            <a:solidFill>
                              <a:prstClr val="black"/>
                            </a:solidFill>
                            <a:latin typeface="Cambria Math" panose="02040503050406030204" pitchFamily="18" charset="0"/>
                            <a:cs typeface="Calibri" panose="020F0502020204030204" pitchFamily="34" charset="0"/>
                          </a:rPr>
                        </m:ctrlPr>
                      </m:fPr>
                      <m:num>
                        <m:r>
                          <a:rPr lang="de-DE" sz="1600" b="0" i="1" dirty="0" smtClean="0">
                            <a:solidFill>
                              <a:prstClr val="black"/>
                            </a:solidFill>
                            <a:latin typeface="Cambria Math" panose="02040503050406030204" pitchFamily="18" charset="0"/>
                            <a:cs typeface="Calibri" panose="020F0502020204030204" pitchFamily="34" charset="0"/>
                          </a:rPr>
                          <m:t>3</m:t>
                        </m:r>
                      </m:num>
                      <m:den>
                        <m:r>
                          <a:rPr lang="de-DE" sz="1600" b="0" i="1" dirty="0" smtClean="0">
                            <a:solidFill>
                              <a:prstClr val="black"/>
                            </a:solidFill>
                            <a:latin typeface="Cambria Math" panose="02040503050406030204" pitchFamily="18" charset="0"/>
                            <a:cs typeface="Calibri" panose="020F0502020204030204" pitchFamily="34" charset="0"/>
                          </a:rPr>
                          <m:t>8</m:t>
                        </m:r>
                      </m:den>
                    </m:f>
                    <m:r>
                      <a:rPr lang="de-DE" sz="1600" b="0" i="1" dirty="0" smtClean="0">
                        <a:solidFill>
                          <a:prstClr val="black"/>
                        </a:solidFill>
                        <a:latin typeface="Cambria Math" panose="02040503050406030204" pitchFamily="18" charset="0"/>
                        <a:cs typeface="Calibri" panose="020F0502020204030204" pitchFamily="34" charset="0"/>
                      </a:rPr>
                      <m:t>=3 :8=37,5 %</m:t>
                    </m:r>
                  </m:oMath>
                </a14:m>
                <a:endPar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lvl="0" defTabSz="914400">
                  <a:spcBef>
                    <a:spcPts val="0"/>
                  </a:spcBef>
                  <a:defRPr/>
                </a:pPr>
                <a:r>
                  <a:rPr lang="de-DE" sz="1600" dirty="0">
                    <a:solidFill>
                      <a:prstClr val="black"/>
                    </a:solidFill>
                    <a:latin typeface="Calibri" panose="020F0502020204030204" pitchFamily="34" charset="0"/>
                    <a:cs typeface="Calibri" panose="020F0502020204030204" pitchFamily="34" charset="0"/>
                  </a:rPr>
                  <a:t>beträgt </a:t>
                </a:r>
                <a14:m>
                  <m:oMath xmlns:m="http://schemas.openxmlformats.org/officeDocument/2006/math">
                    <m:r>
                      <a:rPr lang="de-DE" sz="1600" i="1" dirty="0" smtClean="0">
                        <a:solidFill>
                          <a:prstClr val="black"/>
                        </a:solidFill>
                        <a:latin typeface="Cambria Math" panose="02040503050406030204" pitchFamily="18" charset="0"/>
                      </a:rPr>
                      <m:t>𝑃</m:t>
                    </m:r>
                    <m:d>
                      <m:dPr>
                        <m:ctrlPr>
                          <a:rPr lang="de-DE" sz="1600" i="1" dirty="0" smtClean="0">
                            <a:solidFill>
                              <a:prstClr val="black"/>
                            </a:solidFill>
                            <a:latin typeface="Cambria Math" panose="02040503050406030204" pitchFamily="18" charset="0"/>
                          </a:rPr>
                        </m:ctrlPr>
                      </m:dPr>
                      <m:e>
                        <m:r>
                          <a:rPr lang="de-DE" sz="1600" i="1" dirty="0" smtClean="0">
                            <a:solidFill>
                              <a:prstClr val="black"/>
                            </a:solidFill>
                            <a:latin typeface="Cambria Math" panose="02040503050406030204" pitchFamily="18" charset="0"/>
                          </a:rPr>
                          <m:t>𝑑𝑢𝑛𝑘𝑒𝑙</m:t>
                        </m:r>
                      </m:e>
                    </m:d>
                    <m:r>
                      <a:rPr lang="de-DE" sz="1600" b="0" i="1" dirty="0" smtClean="0">
                        <a:solidFill>
                          <a:prstClr val="black"/>
                        </a:solidFill>
                        <a:latin typeface="Cambria Math" panose="02040503050406030204" pitchFamily="18" charset="0"/>
                      </a:rPr>
                      <m:t>=</m:t>
                    </m:r>
                    <m:f>
                      <m:fPr>
                        <m:ctrlPr>
                          <a:rPr lang="de-DE" sz="1600" b="0" i="1" dirty="0" smtClean="0">
                            <a:solidFill>
                              <a:prstClr val="black"/>
                            </a:solidFill>
                            <a:latin typeface="Cambria Math" panose="02040503050406030204" pitchFamily="18" charset="0"/>
                          </a:rPr>
                        </m:ctrlPr>
                      </m:fPr>
                      <m:num>
                        <m:r>
                          <a:rPr lang="de-DE" sz="1600" b="0" i="1" dirty="0" smtClean="0">
                            <a:solidFill>
                              <a:prstClr val="black"/>
                            </a:solidFill>
                            <a:latin typeface="Cambria Math" panose="02040503050406030204" pitchFamily="18" charset="0"/>
                          </a:rPr>
                          <m:t>7</m:t>
                        </m:r>
                      </m:num>
                      <m:den>
                        <m:r>
                          <a:rPr lang="de-DE" sz="1600" b="0" i="1" dirty="0" smtClean="0">
                            <a:solidFill>
                              <a:prstClr val="black"/>
                            </a:solidFill>
                            <a:latin typeface="Cambria Math" panose="02040503050406030204" pitchFamily="18" charset="0"/>
                          </a:rPr>
                          <m:t>10</m:t>
                        </m:r>
                      </m:den>
                    </m:f>
                    <m:r>
                      <a:rPr lang="de-DE" sz="1600" b="0" i="1" dirty="0" smtClean="0">
                        <a:solidFill>
                          <a:prstClr val="black"/>
                        </a:solidFill>
                        <a:latin typeface="Cambria Math" panose="02040503050406030204" pitchFamily="18" charset="0"/>
                      </a:rPr>
                      <m:t>=0,7=70 %</m:t>
                    </m:r>
                  </m:oMath>
                </a14:m>
                <a:r>
                  <a:rPr lang="de-DE" sz="1600" b="0" dirty="0">
                    <a:solidFill>
                      <a:prstClr val="black"/>
                    </a:solidFill>
                    <a:latin typeface="Calibri" panose="020F0502020204030204" pitchFamily="34" charset="0"/>
                    <a:cs typeface="Calibri" panose="020F0502020204030204" pitchFamily="34" charset="0"/>
                  </a:rPr>
                  <a:t>.			</a:t>
                </a:r>
                <a:r>
                  <a:rPr lang="de-DE" sz="1600" dirty="0">
                    <a:solidFill>
                      <a:prstClr val="black"/>
                    </a:solidFill>
                    <a:latin typeface="Calibri" panose="020F0502020204030204" pitchFamily="34" charset="0"/>
                    <a:cs typeface="Calibri" panose="020F0502020204030204" pitchFamily="34" charset="0"/>
                  </a:rPr>
                  <a:t>da es </a:t>
                </a:r>
                <a14:m>
                  <m:oMath xmlns:m="http://schemas.openxmlformats.org/officeDocument/2006/math">
                    <m:r>
                      <a:rPr lang="de-DE" sz="1600" b="1" i="1" dirty="0" smtClean="0">
                        <a:solidFill>
                          <a:srgbClr val="C00000"/>
                        </a:solidFill>
                        <a:latin typeface="Cambria Math" panose="02040503050406030204" pitchFamily="18" charset="0"/>
                        <a:cs typeface="Calibri" panose="020F0502020204030204" pitchFamily="34" charset="0"/>
                      </a:rPr>
                      <m:t>𝑩</m:t>
                    </m:r>
                  </m:oMath>
                </a14:m>
                <a:r>
                  <a:rPr lang="de-DE" sz="1600" dirty="0">
                    <a:solidFill>
                      <a:prstClr val="black"/>
                    </a:solidFill>
                    <a:latin typeface="Calibri" panose="020F0502020204030204" pitchFamily="34" charset="0"/>
                    <a:cs typeface="Calibri" panose="020F0502020204030204" pitchFamily="34" charset="0"/>
                  </a:rPr>
                  <a:t> 3-mal gibt und das Glücksrad</a:t>
                </a:r>
                <a:endParaRPr lang="de-DE" sz="1600" b="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da 7 von 10 Kugeln günstig sind.				insgesamt 8 Felder 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600" b="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Wie wahrscheinlich ist, dass </a:t>
                </a:r>
                <a14:m>
                  <m:oMath xmlns:m="http://schemas.openxmlformats.org/officeDocument/2006/math">
                    <m:r>
                      <a:rPr kumimoji="0" lang="de-DE" sz="1600" b="1" i="1" u="none" strike="noStrike" kern="1200" cap="none" spc="0" normalizeH="0" baseline="0" noProof="0" dirty="0" smtClean="0">
                        <a:ln>
                          <a:noFill/>
                        </a:ln>
                        <a:solidFill>
                          <a:srgbClr val="0070C0"/>
                        </a:solidFill>
                        <a:effectLst/>
                        <a:uLnTx/>
                        <a:uFillTx/>
                        <a:latin typeface="Cambria Math" panose="02040503050406030204" pitchFamily="18" charset="0"/>
                        <a:cs typeface="Calibri" panose="020F0502020204030204" pitchFamily="34" charset="0"/>
                      </a:rPr>
                      <m:t>𝑪</m:t>
                    </m:r>
                  </m:oMath>
                </a14:m>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kommt?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Die Wahrscheinlichkeit, eine helle Kugel zu ziehen,		</a:t>
                </a:r>
                <a:r>
                  <a:rPr lang="de-DE" sz="1600" dirty="0">
                    <a:solidFill>
                      <a:prstClr val="black"/>
                    </a:solidFill>
                    <a:cs typeface="Calibri" panose="020F0502020204030204" pitchFamily="34" charset="0"/>
                  </a:rPr>
                  <a:t> </a:t>
                </a:r>
                <a14:m>
                  <m:oMath xmlns:m="http://schemas.openxmlformats.org/officeDocument/2006/math">
                    <m:r>
                      <a:rPr lang="de-DE" sz="1600" i="1" dirty="0" smtClean="0">
                        <a:solidFill>
                          <a:prstClr val="black"/>
                        </a:solidFill>
                        <a:latin typeface="Cambria Math" panose="02040503050406030204" pitchFamily="18" charset="0"/>
                        <a:cs typeface="Calibri" panose="020F0502020204030204" pitchFamily="34" charset="0"/>
                      </a:rPr>
                      <m:t>𝑃</m:t>
                    </m:r>
                    <m:d>
                      <m:dPr>
                        <m:ctrlPr>
                          <a:rPr lang="de-DE" sz="1600" i="1" dirty="0" smtClean="0">
                            <a:solidFill>
                              <a:prstClr val="black"/>
                            </a:solidFill>
                            <a:latin typeface="Cambria Math" panose="02040503050406030204" pitchFamily="18" charset="0"/>
                            <a:cs typeface="Calibri" panose="020F0502020204030204" pitchFamily="34" charset="0"/>
                          </a:rPr>
                        </m:ctrlPr>
                      </m:dPr>
                      <m:e>
                        <m:r>
                          <a:rPr lang="de-DE" sz="1600" b="1" i="1" dirty="0" smtClean="0">
                            <a:solidFill>
                              <a:srgbClr val="0070C0"/>
                            </a:solidFill>
                            <a:latin typeface="Cambria Math" panose="02040503050406030204" pitchFamily="18" charset="0"/>
                            <a:cs typeface="Calibri" panose="020F0502020204030204" pitchFamily="34" charset="0"/>
                          </a:rPr>
                          <m:t>𝑪</m:t>
                        </m:r>
                      </m:e>
                    </m:d>
                    <m:r>
                      <a:rPr lang="de-DE" sz="1600" i="1" dirty="0" smtClean="0">
                        <a:solidFill>
                          <a:prstClr val="black"/>
                        </a:solidFill>
                        <a:latin typeface="Cambria Math" panose="02040503050406030204" pitchFamily="18" charset="0"/>
                        <a:cs typeface="Calibri" panose="020F0502020204030204" pitchFamily="34" charset="0"/>
                      </a:rPr>
                      <m:t>=</m:t>
                    </m:r>
                    <m:f>
                      <m:fPr>
                        <m:ctrlPr>
                          <a:rPr lang="de-DE" sz="1600" i="1" dirty="0" smtClean="0">
                            <a:solidFill>
                              <a:prstClr val="black"/>
                            </a:solidFill>
                            <a:latin typeface="Cambria Math" panose="02040503050406030204" pitchFamily="18" charset="0"/>
                            <a:cs typeface="Calibri" panose="020F0502020204030204" pitchFamily="34" charset="0"/>
                          </a:rPr>
                        </m:ctrlPr>
                      </m:fPr>
                      <m:num>
                        <m:r>
                          <a:rPr lang="de-DE" sz="1600" b="0" i="1" dirty="0" smtClean="0">
                            <a:solidFill>
                              <a:prstClr val="black"/>
                            </a:solidFill>
                            <a:latin typeface="Cambria Math" panose="02040503050406030204" pitchFamily="18" charset="0"/>
                            <a:cs typeface="Calibri" panose="020F0502020204030204" pitchFamily="34" charset="0"/>
                          </a:rPr>
                          <m:t>1</m:t>
                        </m:r>
                      </m:num>
                      <m:den>
                        <m:r>
                          <a:rPr lang="de-DE" sz="1600" b="0" i="1" dirty="0" smtClean="0">
                            <a:solidFill>
                              <a:prstClr val="black"/>
                            </a:solidFill>
                            <a:latin typeface="Cambria Math" panose="02040503050406030204" pitchFamily="18" charset="0"/>
                            <a:cs typeface="Calibri" panose="020F0502020204030204" pitchFamily="34" charset="0"/>
                          </a:rPr>
                          <m:t>8</m:t>
                        </m:r>
                      </m:den>
                    </m:f>
                    <m:r>
                      <a:rPr lang="de-DE" sz="1600" b="0" i="1" dirty="0" smtClean="0">
                        <a:solidFill>
                          <a:prstClr val="black"/>
                        </a:solidFill>
                        <a:latin typeface="Cambria Math" panose="02040503050406030204" pitchFamily="18" charset="0"/>
                        <a:cs typeface="Calibri" panose="020F0502020204030204" pitchFamily="34" charset="0"/>
                      </a:rPr>
                      <m:t>=1 :8=12,5 % </m:t>
                    </m:r>
                  </m:oMath>
                </a14:m>
                <a:r>
                  <a:rPr kumimoji="0" lang="de-DE" sz="1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beträgt </a:t>
                </a:r>
                <a14:m>
                  <m:oMath xmlns:m="http://schemas.openxmlformats.org/officeDocument/2006/math">
                    <m:r>
                      <a:rPr lang="de-DE" sz="1600" i="1" dirty="0" smtClean="0">
                        <a:solidFill>
                          <a:prstClr val="black"/>
                        </a:solidFill>
                        <a:latin typeface="Cambria Math" panose="02040503050406030204" pitchFamily="18" charset="0"/>
                      </a:rPr>
                      <m:t>𝑃</m:t>
                    </m:r>
                    <m:d>
                      <m:dPr>
                        <m:ctrlPr>
                          <a:rPr lang="de-DE" sz="1600" i="1" dirty="0" smtClean="0">
                            <a:solidFill>
                              <a:prstClr val="black"/>
                            </a:solidFill>
                            <a:latin typeface="Cambria Math" panose="02040503050406030204" pitchFamily="18" charset="0"/>
                          </a:rPr>
                        </m:ctrlPr>
                      </m:dPr>
                      <m:e>
                        <m:r>
                          <a:rPr lang="de-DE" sz="1600" b="0" i="1" dirty="0" smtClean="0">
                            <a:solidFill>
                              <a:prstClr val="black"/>
                            </a:solidFill>
                            <a:latin typeface="Cambria Math" panose="02040503050406030204" pitchFamily="18" charset="0"/>
                          </a:rPr>
                          <m:t>h𝑒𝑙𝑙</m:t>
                        </m:r>
                      </m:e>
                    </m:d>
                    <m:r>
                      <a:rPr lang="de-DE" sz="1600" b="0" i="1" dirty="0" smtClean="0">
                        <a:solidFill>
                          <a:prstClr val="black"/>
                        </a:solidFill>
                        <a:latin typeface="Cambria Math" panose="02040503050406030204" pitchFamily="18" charset="0"/>
                      </a:rPr>
                      <m:t>=</m:t>
                    </m:r>
                    <m:f>
                      <m:fPr>
                        <m:ctrlPr>
                          <a:rPr lang="de-DE" sz="1600" b="0" i="1" dirty="0" smtClean="0">
                            <a:solidFill>
                              <a:prstClr val="black"/>
                            </a:solidFill>
                            <a:latin typeface="Cambria Math" panose="02040503050406030204" pitchFamily="18" charset="0"/>
                          </a:rPr>
                        </m:ctrlPr>
                      </m:fPr>
                      <m:num>
                        <m:r>
                          <a:rPr lang="de-DE" sz="1600" b="0" i="1" dirty="0" smtClean="0">
                            <a:solidFill>
                              <a:prstClr val="black"/>
                            </a:solidFill>
                            <a:latin typeface="Cambria Math" panose="02040503050406030204" pitchFamily="18" charset="0"/>
                          </a:rPr>
                          <m:t>3</m:t>
                        </m:r>
                      </m:num>
                      <m:den>
                        <m:r>
                          <a:rPr lang="de-DE" sz="1600" b="0" i="1" dirty="0" smtClean="0">
                            <a:solidFill>
                              <a:prstClr val="black"/>
                            </a:solidFill>
                            <a:latin typeface="Cambria Math" panose="02040503050406030204" pitchFamily="18" charset="0"/>
                          </a:rPr>
                          <m:t>10</m:t>
                        </m:r>
                      </m:den>
                    </m:f>
                    <m:r>
                      <a:rPr lang="de-DE" sz="1600" b="0" i="1" dirty="0" smtClean="0">
                        <a:solidFill>
                          <a:prstClr val="black"/>
                        </a:solidFill>
                        <a:latin typeface="Cambria Math" panose="02040503050406030204" pitchFamily="18" charset="0"/>
                      </a:rPr>
                      <m:t>=0,3=30 %</m:t>
                    </m:r>
                  </m:oMath>
                </a14:m>
                <a:r>
                  <a:rPr lang="de-DE" sz="1600" b="0" dirty="0">
                    <a:solidFill>
                      <a:prstClr val="black"/>
                    </a:solidFill>
                    <a:latin typeface="Calibri" panose="020F0502020204030204" pitchFamily="34" charset="0"/>
                    <a:cs typeface="Calibri" panose="020F0502020204030204" pitchFamily="34" charset="0"/>
                  </a:rPr>
                  <a:t>.			da es </a:t>
                </a:r>
                <a14:m>
                  <m:oMath xmlns:m="http://schemas.openxmlformats.org/officeDocument/2006/math">
                    <m:r>
                      <a:rPr lang="de-DE" sz="1600" b="1" i="1" dirty="0" smtClean="0">
                        <a:solidFill>
                          <a:srgbClr val="0070C0"/>
                        </a:solidFill>
                        <a:latin typeface="Cambria Math" panose="02040503050406030204" pitchFamily="18" charset="0"/>
                        <a:cs typeface="Calibri" panose="020F0502020204030204" pitchFamily="34" charset="0"/>
                      </a:rPr>
                      <m:t>𝑪</m:t>
                    </m:r>
                  </m:oMath>
                </a14:m>
                <a:r>
                  <a:rPr lang="de-DE" sz="1600" b="0" dirty="0">
                    <a:solidFill>
                      <a:prstClr val="black"/>
                    </a:solidFill>
                    <a:latin typeface="Calibri" panose="020F0502020204030204" pitchFamily="34" charset="0"/>
                    <a:cs typeface="Calibri" panose="020F0502020204030204" pitchFamily="34" charset="0"/>
                  </a:rPr>
                  <a:t> nur 1-mal gibt und das Glücksrad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Calibri" panose="020F0502020204030204" pitchFamily="34" charset="0"/>
                    <a:cs typeface="Calibri" panose="020F0502020204030204" pitchFamily="34" charset="0"/>
                  </a:rPr>
                  <a:t>da 3 von 10 Kugeln günstig sind.				insgesamt 8 Felder hat.</a:t>
                </a:r>
                <a14:m>
                  <m:oMath xmlns:m="http://schemas.openxmlformats.org/officeDocument/2006/math">
                    <m:r>
                      <a:rPr lang="de-DE" sz="1600" i="1" dirty="0" smtClean="0">
                        <a:solidFill>
                          <a:prstClr val="black"/>
                        </a:solidFill>
                        <a:latin typeface="Cambria Math" panose="02040503050406030204" pitchFamily="18" charset="0"/>
                      </a:rPr>
                      <m:t> </m:t>
                    </m:r>
                  </m:oMath>
                </a14:m>
                <a:endParaRPr lang="de-DE" sz="800" u="sng" dirty="0">
                  <a:latin typeface="Calibri" panose="020F0502020204030204" pitchFamily="34" charset="0"/>
                  <a:cs typeface="Calibri" panose="020F0502020204030204" pitchFamily="34" charset="0"/>
                </a:endParaRPr>
              </a:p>
              <a:p>
                <a:pPr algn="ctr"/>
                <a:r>
                  <a:rPr lang="de-DE" sz="1600" u="sng" dirty="0">
                    <a:latin typeface="Calibri" panose="020F0502020204030204" pitchFamily="34" charset="0"/>
                    <a:cs typeface="Calibri" panose="020F0502020204030204" pitchFamily="34" charset="0"/>
                  </a:rPr>
                  <a:t>Allgemein gilt:</a:t>
                </a:r>
              </a:p>
              <a:p>
                <a:pPr algn="ctr"/>
                <a:endParaRPr lang="de-DE" sz="800" dirty="0">
                  <a:latin typeface="Calibri" panose="020F0502020204030204" pitchFamily="34" charset="0"/>
                  <a:cs typeface="Calibri" panose="020F0502020204030204" pitchFamily="34" charset="0"/>
                </a:endParaRPr>
              </a:p>
              <a:p>
                <a:r>
                  <a:rPr lang="de-DE" sz="1600" b="0" dirty="0"/>
                  <a:t>	         Wahrscheinlichkeit:     </a:t>
                </a:r>
                <a14:m>
                  <m:oMath xmlns:m="http://schemas.openxmlformats.org/officeDocument/2006/math">
                    <m:r>
                      <a:rPr lang="de-DE" sz="1600" b="0" i="1" dirty="0" smtClean="0">
                        <a:latin typeface="Cambria Math" panose="02040503050406030204" pitchFamily="18" charset="0"/>
                      </a:rPr>
                      <m:t>𝑃</m:t>
                    </m:r>
                    <m:d>
                      <m:dPr>
                        <m:ctrlPr>
                          <a:rPr lang="de-DE" sz="1600" b="0" i="1" dirty="0" smtClean="0">
                            <a:latin typeface="Cambria Math" panose="02040503050406030204" pitchFamily="18" charset="0"/>
                          </a:rPr>
                        </m:ctrlPr>
                      </m:dPr>
                      <m:e>
                        <m:r>
                          <a:rPr lang="de-DE" sz="1600" b="0" i="1" dirty="0" smtClean="0">
                            <a:latin typeface="Cambria Math" panose="02040503050406030204" pitchFamily="18" charset="0"/>
                          </a:rPr>
                          <m:t>𝑔</m:t>
                        </m:r>
                        <m:r>
                          <a:rPr lang="de-DE" sz="1600" b="0" i="1" dirty="0" smtClean="0">
                            <a:latin typeface="Cambria Math" panose="02040503050406030204" pitchFamily="18" charset="0"/>
                          </a:rPr>
                          <m:t>ü</m:t>
                        </m:r>
                        <m:r>
                          <a:rPr lang="de-DE" sz="1600" b="0" i="1" dirty="0" smtClean="0">
                            <a:latin typeface="Cambria Math" panose="02040503050406030204" pitchFamily="18" charset="0"/>
                          </a:rPr>
                          <m:t>𝑛𝑠𝑡𝑖𝑔𝑒</m:t>
                        </m:r>
                      </m:e>
                    </m:d>
                    <m:r>
                      <a:rPr lang="de-DE" sz="1600" i="1" dirty="0" smtClean="0">
                        <a:latin typeface="Cambria Math" panose="02040503050406030204" pitchFamily="18" charset="0"/>
                      </a:rPr>
                      <m:t>=</m:t>
                    </m:r>
                    <m:f>
                      <m:fPr>
                        <m:ctrlPr>
                          <a:rPr lang="de-DE" sz="1600" i="1" dirty="0" smtClean="0">
                            <a:latin typeface="Cambria Math" panose="02040503050406030204" pitchFamily="18" charset="0"/>
                          </a:rPr>
                        </m:ctrlPr>
                      </m:fPr>
                      <m:num>
                        <m:r>
                          <a:rPr lang="de-DE" sz="1600" b="0" i="1" dirty="0" smtClean="0">
                            <a:latin typeface="Cambria Math" panose="02040503050406030204" pitchFamily="18" charset="0"/>
                          </a:rPr>
                          <m:t>𝐴𝑛𝑧𝑎h𝑙</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𝑔</m:t>
                        </m:r>
                        <m:r>
                          <a:rPr lang="de-DE" sz="1600" b="0" i="1" dirty="0" smtClean="0">
                            <a:latin typeface="Cambria Math" panose="02040503050406030204" pitchFamily="18" charset="0"/>
                          </a:rPr>
                          <m:t>ü</m:t>
                        </m:r>
                        <m:r>
                          <a:rPr lang="de-DE" sz="1600" b="0" i="1" dirty="0" smtClean="0">
                            <a:latin typeface="Cambria Math" panose="02040503050406030204" pitchFamily="18" charset="0"/>
                          </a:rPr>
                          <m:t>𝑛𝑠𝑡𝑖𝑔𝑒</m:t>
                        </m:r>
                      </m:num>
                      <m:den>
                        <m:r>
                          <a:rPr lang="de-DE" sz="1600" b="0" i="1" dirty="0" smtClean="0">
                            <a:latin typeface="Cambria Math" panose="02040503050406030204" pitchFamily="18" charset="0"/>
                          </a:rPr>
                          <m:t>𝐴𝑛𝑧𝑎h𝑙</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𝑚</m:t>
                        </m:r>
                        <m:r>
                          <a:rPr lang="de-DE" sz="1600" b="0" i="1" dirty="0" smtClean="0">
                            <a:latin typeface="Cambria Math" panose="02040503050406030204" pitchFamily="18" charset="0"/>
                          </a:rPr>
                          <m:t>ö</m:t>
                        </m:r>
                        <m:r>
                          <a:rPr lang="de-DE" sz="1600" b="0" i="1" dirty="0" smtClean="0">
                            <a:latin typeface="Cambria Math" panose="02040503050406030204" pitchFamily="18" charset="0"/>
                          </a:rPr>
                          <m:t>𝑔𝑙𝑖𝑐h𝑒</m:t>
                        </m:r>
                        <m:r>
                          <a:rPr lang="de-DE" sz="1600" b="0" i="1" dirty="0" smtClean="0">
                            <a:latin typeface="Cambria Math" panose="02040503050406030204" pitchFamily="18" charset="0"/>
                          </a:rPr>
                          <m:t> </m:t>
                        </m:r>
                      </m:den>
                    </m:f>
                    <m:r>
                      <a:rPr lang="de-DE" sz="1600" i="1" dirty="0" smtClean="0">
                        <a:latin typeface="Cambria Math" panose="02040503050406030204" pitchFamily="18" charset="0"/>
                      </a:rPr>
                      <m:t> </m:t>
                    </m:r>
                  </m:oMath>
                </a14:m>
                <a:endParaRPr lang="de-DE" sz="1600" dirty="0"/>
              </a:p>
              <a:p>
                <a:endParaRPr lang="de-DE" sz="300" i="1" dirty="0">
                  <a:latin typeface="Cambria Math" panose="02040503050406030204" pitchFamily="18" charset="0"/>
                  <a:cs typeface="Calibri" panose="020F0502020204030204" pitchFamily="34" charset="0"/>
                </a:endParaRPr>
              </a:p>
              <a:p>
                <a:pPr algn="ctr"/>
                <a14:m>
                  <m:oMath xmlns:m="http://schemas.openxmlformats.org/officeDocument/2006/math">
                    <m:r>
                      <a:rPr lang="de-DE" sz="1200" i="1" dirty="0" smtClean="0">
                        <a:latin typeface="Cambria Math" panose="02040503050406030204" pitchFamily="18" charset="0"/>
                        <a:cs typeface="Calibri" panose="020F0502020204030204" pitchFamily="34" charset="0"/>
                      </a:rPr>
                      <m:t>𝑃</m:t>
                    </m:r>
                  </m:oMath>
                </a14:m>
                <a:r>
                  <a:rPr lang="de-DE" sz="1200" dirty="0">
                    <a:latin typeface="Calibri" panose="020F0502020204030204" pitchFamily="34" charset="0"/>
                    <a:cs typeface="Calibri" panose="020F0502020204030204" pitchFamily="34" charset="0"/>
                  </a:rPr>
                  <a:t> steht für </a:t>
                </a:r>
                <a14:m>
                  <m:oMath xmlns:m="http://schemas.openxmlformats.org/officeDocument/2006/math">
                    <m:r>
                      <a:rPr lang="de-DE" sz="1200" i="1" dirty="0" smtClean="0">
                        <a:latin typeface="Cambria Math" panose="02040503050406030204" pitchFamily="18" charset="0"/>
                        <a:cs typeface="Calibri" panose="020F0502020204030204" pitchFamily="34" charset="0"/>
                      </a:rPr>
                      <m:t>𝑝𝑟𝑜𝑏𝑎𝑏𝑖𝑙𝑖𝑡𝑦</m:t>
                    </m:r>
                  </m:oMath>
                </a14:m>
                <a:r>
                  <a:rPr lang="de-DE" sz="1200" dirty="0">
                    <a:latin typeface="Calibri" panose="020F0502020204030204" pitchFamily="34" charset="0"/>
                    <a:cs typeface="Calibri" panose="020F0502020204030204" pitchFamily="34" charset="0"/>
                  </a:rPr>
                  <a:t>, was Englisch für Wahrscheinlichkeit ist. </a:t>
                </a:r>
              </a:p>
            </p:txBody>
          </p:sp>
        </mc:Choice>
        <mc:Fallback xmlns="">
          <p:sp>
            <p:nvSpPr>
              <p:cNvPr id="2" name="Inhaltsplatzhalter 1">
                <a:extLst>
                  <a:ext uri="{FF2B5EF4-FFF2-40B4-BE49-F238E27FC236}">
                    <a16:creationId xmlns:a16="http://schemas.microsoft.com/office/drawing/2014/main" id="{44507878-99E9-2C2C-69F6-9D9F64C4586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38B216E9-202D-F06C-FA14-CCE7DE23B5A4}"/>
              </a:ext>
            </a:extLst>
          </p:cNvPr>
          <p:cNvSpPr>
            <a:spLocks noGrp="1"/>
          </p:cNvSpPr>
          <p:nvPr>
            <p:ph type="body" sz="quarter" idx="11"/>
          </p:nvPr>
        </p:nvSpPr>
        <p:spPr/>
        <p:txBody>
          <a:bodyPr/>
          <a:lstStyle/>
          <a:p>
            <a:pPr algn="ctr"/>
            <a:r>
              <a:rPr lang="de-DE" dirty="0"/>
              <a:t>Hilfe 1</a:t>
            </a:r>
          </a:p>
        </p:txBody>
      </p:sp>
      <p:sp>
        <p:nvSpPr>
          <p:cNvPr id="4" name="Titel 3">
            <a:extLst>
              <a:ext uri="{FF2B5EF4-FFF2-40B4-BE49-F238E27FC236}">
                <a16:creationId xmlns:a16="http://schemas.microsoft.com/office/drawing/2014/main" id="{DAEC5C1D-2516-1A3A-8529-AEC3FB2A4E68}"/>
              </a:ext>
            </a:extLst>
          </p:cNvPr>
          <p:cNvSpPr>
            <a:spLocks noGrp="1"/>
          </p:cNvSpPr>
          <p:nvPr>
            <p:ph type="title"/>
          </p:nvPr>
        </p:nvSpPr>
        <p:spPr/>
        <p:txBody>
          <a:bodyPr/>
          <a:lstStyle/>
          <a:p>
            <a:r>
              <a:rPr lang="de-DE" dirty="0"/>
              <a:t>Wahrscheinlichkeiten Angeben</a:t>
            </a:r>
          </a:p>
        </p:txBody>
      </p:sp>
      <p:grpSp>
        <p:nvGrpSpPr>
          <p:cNvPr id="60" name="Gruppieren 59">
            <a:extLst>
              <a:ext uri="{FF2B5EF4-FFF2-40B4-BE49-F238E27FC236}">
                <a16:creationId xmlns:a16="http://schemas.microsoft.com/office/drawing/2014/main" id="{1BD24773-9034-45B5-4377-5A13C0B367B5}"/>
              </a:ext>
            </a:extLst>
          </p:cNvPr>
          <p:cNvGrpSpPr/>
          <p:nvPr/>
        </p:nvGrpSpPr>
        <p:grpSpPr>
          <a:xfrm>
            <a:off x="2936776" y="1124744"/>
            <a:ext cx="6197868" cy="2952328"/>
            <a:chOff x="2885265" y="872451"/>
            <a:chExt cx="6197868" cy="2952328"/>
          </a:xfrm>
        </p:grpSpPr>
        <p:pic>
          <p:nvPicPr>
            <p:cNvPr id="13" name="Grafik 12">
              <a:extLst>
                <a:ext uri="{FF2B5EF4-FFF2-40B4-BE49-F238E27FC236}">
                  <a16:creationId xmlns:a16="http://schemas.microsoft.com/office/drawing/2014/main" id="{C0C8FE83-7663-ED11-2DB0-230075F2735D}"/>
                </a:ext>
              </a:extLst>
            </p:cNvPr>
            <p:cNvPicPr>
              <a:picLocks noChangeAspect="1"/>
            </p:cNvPicPr>
            <p:nvPr/>
          </p:nvPicPr>
          <p:blipFill>
            <a:blip r:embed="rId3"/>
            <a:stretch>
              <a:fillRect/>
            </a:stretch>
          </p:blipFill>
          <p:spPr>
            <a:xfrm>
              <a:off x="2885265" y="3033220"/>
              <a:ext cx="1781008" cy="791559"/>
            </a:xfrm>
            <a:prstGeom prst="rect">
              <a:avLst/>
            </a:prstGeom>
          </p:spPr>
        </p:pic>
        <p:pic>
          <p:nvPicPr>
            <p:cNvPr id="15" name="Grafik 14">
              <a:extLst>
                <a:ext uri="{FF2B5EF4-FFF2-40B4-BE49-F238E27FC236}">
                  <a16:creationId xmlns:a16="http://schemas.microsoft.com/office/drawing/2014/main" id="{7C9D6D6F-A753-403F-0224-B0A678A08102}"/>
                </a:ext>
              </a:extLst>
            </p:cNvPr>
            <p:cNvPicPr>
              <a:picLocks noChangeAspect="1"/>
            </p:cNvPicPr>
            <p:nvPr/>
          </p:nvPicPr>
          <p:blipFill>
            <a:blip r:embed="rId4"/>
            <a:stretch>
              <a:fillRect/>
            </a:stretch>
          </p:blipFill>
          <p:spPr>
            <a:xfrm>
              <a:off x="3368824" y="1230432"/>
              <a:ext cx="1900560" cy="1078408"/>
            </a:xfrm>
            <a:prstGeom prst="rect">
              <a:avLst/>
            </a:prstGeom>
          </p:spPr>
        </p:pic>
        <p:pic>
          <p:nvPicPr>
            <p:cNvPr id="59" name="Grafik 58" descr="Ein Bild, das Kreis, Diagramm, Reihe, weiß enthält.&#10;&#10;Automatisch generierte Beschreibung">
              <a:extLst>
                <a:ext uri="{FF2B5EF4-FFF2-40B4-BE49-F238E27FC236}">
                  <a16:creationId xmlns:a16="http://schemas.microsoft.com/office/drawing/2014/main" id="{548E8E04-1D46-3CCE-186B-BC806EF4B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1809" y="872451"/>
              <a:ext cx="1301324" cy="1501200"/>
            </a:xfrm>
            <a:prstGeom prst="rect">
              <a:avLst/>
            </a:prstGeom>
          </p:spPr>
        </p:pic>
      </p:grpSp>
      <p:sp>
        <p:nvSpPr>
          <p:cNvPr id="5" name="Fußzeilenplatzhalter 5">
            <a:extLst>
              <a:ext uri="{FF2B5EF4-FFF2-40B4-BE49-F238E27FC236}">
                <a16:creationId xmlns:a16="http://schemas.microsoft.com/office/drawing/2014/main" id="{55535EAC-BEB8-C664-F2AF-F58CB76A3E58}"/>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Rechteck 5">
            <a:extLst>
              <a:ext uri="{FF2B5EF4-FFF2-40B4-BE49-F238E27FC236}">
                <a16:creationId xmlns:a16="http://schemas.microsoft.com/office/drawing/2014/main" id="{B5113EB2-D3AB-E861-6CA9-5981E2E88EF8}"/>
              </a:ext>
            </a:extLst>
          </p:cNvPr>
          <p:cNvSpPr/>
          <p:nvPr/>
        </p:nvSpPr>
        <p:spPr>
          <a:xfrm>
            <a:off x="8046818" y="2143601"/>
            <a:ext cx="216024" cy="227972"/>
          </a:xfrm>
          <a:prstGeom prst="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CDDC37A5-D6D7-9CE9-2D38-1BE6C2700639}"/>
              </a:ext>
            </a:extLst>
          </p:cNvPr>
          <p:cNvSpPr/>
          <p:nvPr/>
        </p:nvSpPr>
        <p:spPr>
          <a:xfrm>
            <a:off x="8692364" y="1567321"/>
            <a:ext cx="216024" cy="227972"/>
          </a:xfrm>
          <a:prstGeom prst="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2F516434-6BCF-E8FC-E60F-22F33741FE16}"/>
              </a:ext>
            </a:extLst>
          </p:cNvPr>
          <p:cNvSpPr/>
          <p:nvPr/>
        </p:nvSpPr>
        <p:spPr>
          <a:xfrm>
            <a:off x="8692364" y="2143601"/>
            <a:ext cx="216024" cy="227972"/>
          </a:xfrm>
          <a:prstGeom prst="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65175152-7AF8-2D8C-B10F-A285D8947EE0}"/>
              </a:ext>
            </a:extLst>
          </p:cNvPr>
          <p:cNvSpPr/>
          <p:nvPr/>
        </p:nvSpPr>
        <p:spPr>
          <a:xfrm>
            <a:off x="8073774" y="1561505"/>
            <a:ext cx="216024" cy="227972"/>
          </a:xfrm>
          <a:prstGeom prst="rect">
            <a:avLst/>
          </a:prstGeom>
          <a:solidFill>
            <a:srgbClr val="0070C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146174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BC09495-EE9E-76CD-DAF5-F683D06CF480}"/>
                  </a:ext>
                </a:extLst>
              </p:cNvPr>
              <p:cNvSpPr>
                <a:spLocks noGrp="1"/>
              </p:cNvSpPr>
              <p:nvPr>
                <p:ph idx="1"/>
              </p:nvPr>
            </p:nvSpPr>
            <p:spPr>
              <a:xfrm>
                <a:off x="67097" y="1024186"/>
                <a:ext cx="9203968" cy="5182531"/>
              </a:xfrm>
            </p:spPr>
            <p:txBody>
              <a:bodyPr/>
              <a:lstStyle/>
              <a:p>
                <a:pPr defTabSz="942975">
                  <a:tabLst>
                    <a:tab pos="1079500" algn="l"/>
                    <a:tab pos="2687638" algn="l"/>
                  </a:tabLst>
                </a:pPr>
                <a:r>
                  <a:rPr lang="de-DE" b="1" dirty="0"/>
                  <a:t>Relative Häufigkeiten</a:t>
                </a:r>
              </a:p>
              <a:p>
                <a:pPr defTabSz="942975">
                  <a:tabLst>
                    <a:tab pos="1079500" algn="l"/>
                    <a:tab pos="2687638" algn="l"/>
                  </a:tabLst>
                </a:pPr>
                <a:r>
                  <a:rPr lang="de-DE" sz="1600" u="sng" dirty="0"/>
                  <a:t>Beispiel:</a:t>
                </a:r>
                <a:r>
                  <a:rPr lang="de-DE" sz="1600" dirty="0"/>
                  <a:t> Tony hat mitgezählt. An 18 von 30 Tagen im November hat es geregnet. </a:t>
                </a:r>
              </a:p>
              <a:p>
                <a:pPr defTabSz="942975">
                  <a:tabLst>
                    <a:tab pos="1079500" algn="l"/>
                    <a:tab pos="2687638" algn="l"/>
                  </a:tabLst>
                </a:pPr>
                <a:r>
                  <a:rPr lang="de-DE" sz="1600" dirty="0"/>
                  <a:t>a) Berechne Sie die relativen Häufigkeiten für „Regen“ und „kein Regen“.</a:t>
                </a:r>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600" dirty="0"/>
              </a:p>
              <a:p>
                <a:pPr defTabSz="942975">
                  <a:tabLst>
                    <a:tab pos="1079500" algn="l"/>
                    <a:tab pos="2687638" algn="l"/>
                  </a:tabLst>
                </a:pPr>
                <a:endParaRPr lang="de-DE" sz="100" dirty="0"/>
              </a:p>
              <a:p>
                <a:pPr defTabSz="942975">
                  <a:tabLst>
                    <a:tab pos="1079500" algn="l"/>
                    <a:tab pos="2687638" algn="l"/>
                  </a:tabLst>
                </a:pPr>
                <a:r>
                  <a:rPr lang="de-DE" sz="1600" dirty="0"/>
                  <a:t>Die relativen Häufigkeiten besagen, dass es…</a:t>
                </a:r>
              </a:p>
              <a:p>
                <a:pPr defTabSz="942975">
                  <a:tabLst>
                    <a:tab pos="1079500" algn="l"/>
                    <a:tab pos="2687638" algn="l"/>
                  </a:tabLst>
                </a:pPr>
                <a:r>
                  <a:rPr lang="de-DE" sz="1600" dirty="0"/>
                  <a:t>an 60% der Tage im November geregnet hat. </a:t>
                </a:r>
              </a:p>
              <a:p>
                <a:pPr defTabSz="942975">
                  <a:tabLst>
                    <a:tab pos="1079500" algn="l"/>
                    <a:tab pos="2687638" algn="l"/>
                  </a:tabLst>
                </a:pPr>
                <a:r>
                  <a:rPr lang="de-DE" sz="1600" dirty="0"/>
                  <a:t>an 40% der Tage im November keinen Regen gab.</a:t>
                </a:r>
              </a:p>
              <a:p>
                <a:pPr defTabSz="942975">
                  <a:tabLst>
                    <a:tab pos="1079500" algn="l"/>
                    <a:tab pos="2687638" algn="l"/>
                  </a:tabLst>
                </a:pPr>
                <a:endParaRPr lang="de-DE" sz="800" dirty="0"/>
              </a:p>
              <a:p>
                <a:pPr defTabSz="942975">
                  <a:tabLst>
                    <a:tab pos="1079500" algn="l"/>
                    <a:tab pos="2687638" algn="l"/>
                  </a:tabLst>
                </a:pPr>
                <a:r>
                  <a:rPr lang="de-DE" sz="1600" dirty="0"/>
                  <a:t>b) Im Dezember hat es an 22 von 31 Tagen geregnet. Vergleichen Sie November und Dezember.</a:t>
                </a:r>
              </a:p>
              <a:p>
                <a:pPr defTabSz="942975">
                  <a:tabLst>
                    <a:tab pos="1079500" algn="l"/>
                    <a:tab pos="2687638" algn="l"/>
                  </a:tabLst>
                </a:pPr>
                <a:r>
                  <a:rPr lang="de-DE" sz="1600" dirty="0"/>
                  <a:t>November: </a:t>
                </a:r>
                <a14:m>
                  <m:oMath xmlns:m="http://schemas.openxmlformats.org/officeDocument/2006/math">
                    <m:f>
                      <m:fPr>
                        <m:ctrlPr>
                          <a:rPr lang="de-DE" sz="1600" i="1" smtClean="0">
                            <a:latin typeface="Cambria Math" panose="02040503050406030204" pitchFamily="18" charset="0"/>
                          </a:rPr>
                        </m:ctrlPr>
                      </m:fPr>
                      <m:num>
                        <m:r>
                          <a:rPr lang="de-DE" sz="1600" b="0" i="1" smtClean="0">
                            <a:latin typeface="Cambria Math" panose="02040503050406030204" pitchFamily="18" charset="0"/>
                          </a:rPr>
                          <m:t>18</m:t>
                        </m:r>
                      </m:num>
                      <m:den>
                        <m:r>
                          <a:rPr lang="de-DE" sz="1600" b="0" i="1" smtClean="0">
                            <a:latin typeface="Cambria Math" panose="02040503050406030204" pitchFamily="18" charset="0"/>
                          </a:rPr>
                          <m:t>30</m:t>
                        </m:r>
                      </m:den>
                    </m:f>
                    <m:r>
                      <a:rPr lang="de-DE" sz="1600" b="0" i="1" smtClean="0">
                        <a:latin typeface="Cambria Math" panose="02040503050406030204" pitchFamily="18" charset="0"/>
                      </a:rPr>
                      <m:t>=0,6=60 %</m:t>
                    </m:r>
                  </m:oMath>
                </a14:m>
                <a:r>
                  <a:rPr lang="de-DE" sz="1600" dirty="0"/>
                  <a:t>	Dezember: </a:t>
                </a:r>
                <a14:m>
                  <m:oMath xmlns:m="http://schemas.openxmlformats.org/officeDocument/2006/math">
                    <m:f>
                      <m:fPr>
                        <m:ctrlPr>
                          <a:rPr lang="de-DE" sz="1600" i="1">
                            <a:latin typeface="Cambria Math" panose="02040503050406030204" pitchFamily="18" charset="0"/>
                          </a:rPr>
                        </m:ctrlPr>
                      </m:fPr>
                      <m:num>
                        <m:r>
                          <a:rPr lang="de-DE" sz="1600" b="0" i="1" smtClean="0">
                            <a:latin typeface="Cambria Math" panose="02040503050406030204" pitchFamily="18" charset="0"/>
                          </a:rPr>
                          <m:t>22</m:t>
                        </m:r>
                      </m:num>
                      <m:den>
                        <m:r>
                          <a:rPr lang="de-DE" sz="1600" i="1">
                            <a:latin typeface="Cambria Math" panose="02040503050406030204" pitchFamily="18" charset="0"/>
                          </a:rPr>
                          <m:t>3</m:t>
                        </m:r>
                        <m:r>
                          <a:rPr lang="de-DE" sz="1600" b="0" i="1" smtClean="0">
                            <a:latin typeface="Cambria Math" panose="02040503050406030204" pitchFamily="18" charset="0"/>
                          </a:rPr>
                          <m:t>1</m:t>
                        </m:r>
                      </m:den>
                    </m:f>
                    <m:r>
                      <a:rPr lang="de-DE" sz="1600" i="1" smtClean="0">
                        <a:latin typeface="Cambria Math" panose="02040503050406030204" pitchFamily="18" charset="0"/>
                        <a:ea typeface="Cambria Math" panose="02040503050406030204" pitchFamily="18" charset="0"/>
                      </a:rPr>
                      <m:t>≈</m:t>
                    </m:r>
                    <m:r>
                      <a:rPr lang="de-DE" sz="1600" i="1">
                        <a:latin typeface="Cambria Math" panose="02040503050406030204" pitchFamily="18" charset="0"/>
                      </a:rPr>
                      <m:t>0,</m:t>
                    </m:r>
                    <m:r>
                      <a:rPr lang="de-DE" sz="1600" b="0" i="1" smtClean="0">
                        <a:latin typeface="Cambria Math" panose="02040503050406030204" pitchFamily="18" charset="0"/>
                      </a:rPr>
                      <m:t>71</m:t>
                    </m:r>
                    <m:r>
                      <a:rPr lang="de-DE"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rPr>
                      <m:t>71 </m:t>
                    </m:r>
                    <m:r>
                      <a:rPr lang="de-DE" sz="1600" i="1">
                        <a:latin typeface="Cambria Math" panose="02040503050406030204" pitchFamily="18" charset="0"/>
                      </a:rPr>
                      <m:t>%</m:t>
                    </m:r>
                  </m:oMath>
                </a14:m>
                <a:r>
                  <a:rPr lang="de-DE" sz="1600" dirty="0"/>
                  <a:t>   =&gt; Im Dezember hat es mehr geregnet. </a:t>
                </a:r>
              </a:p>
              <a:p>
                <a:pPr defTabSz="942975">
                  <a:tabLst>
                    <a:tab pos="1079500" algn="l"/>
                    <a:tab pos="2687638" algn="l"/>
                  </a:tabLst>
                </a:pPr>
                <a:endParaRPr lang="de-DE" sz="1600" dirty="0"/>
              </a:p>
              <a:p>
                <a:pPr defTabSz="942975">
                  <a:tabLst>
                    <a:tab pos="1079500" algn="l"/>
                    <a:tab pos="2687638" algn="l"/>
                  </a:tabLst>
                </a:pPr>
                <a:r>
                  <a:rPr lang="de-DE" sz="1600" dirty="0"/>
                  <a:t> </a:t>
                </a:r>
              </a:p>
            </p:txBody>
          </p:sp>
        </mc:Choice>
        <mc:Fallback xmlns="">
          <p:sp>
            <p:nvSpPr>
              <p:cNvPr id="2" name="Inhaltsplatzhalter 1">
                <a:extLst>
                  <a:ext uri="{FF2B5EF4-FFF2-40B4-BE49-F238E27FC236}">
                    <a16:creationId xmlns:a16="http://schemas.microsoft.com/office/drawing/2014/main" id="{3BC09495-EE9E-76CD-DAF5-F683D06CF480}"/>
                  </a:ext>
                </a:extLst>
              </p:cNvPr>
              <p:cNvSpPr>
                <a:spLocks noGrp="1" noRot="1" noChangeAspect="1" noMove="1" noResize="1" noEditPoints="1" noAdjustHandles="1" noChangeArrowheads="1" noChangeShapeType="1" noTextEdit="1"/>
              </p:cNvSpPr>
              <p:nvPr>
                <p:ph idx="1"/>
              </p:nvPr>
            </p:nvSpPr>
            <p:spPr>
              <a:xfrm>
                <a:off x="67097" y="1024186"/>
                <a:ext cx="9203968" cy="5182531"/>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5C27809-AFC3-131F-AE7A-574DB61E337F}"/>
              </a:ext>
            </a:extLst>
          </p:cNvPr>
          <p:cNvSpPr>
            <a:spLocks noGrp="1"/>
          </p:cNvSpPr>
          <p:nvPr>
            <p:ph type="body" sz="quarter" idx="11"/>
          </p:nvPr>
        </p:nvSpPr>
        <p:spPr/>
        <p:txBody>
          <a:bodyPr/>
          <a:lstStyle/>
          <a:p>
            <a:pPr algn="ctr"/>
            <a:r>
              <a:rPr lang="de-DE" dirty="0"/>
              <a:t>Hilfe 2</a:t>
            </a:r>
          </a:p>
        </p:txBody>
      </p:sp>
      <p:sp>
        <p:nvSpPr>
          <p:cNvPr id="4" name="Titel 3">
            <a:extLst>
              <a:ext uri="{FF2B5EF4-FFF2-40B4-BE49-F238E27FC236}">
                <a16:creationId xmlns:a16="http://schemas.microsoft.com/office/drawing/2014/main" id="{988E13D5-CC3A-5FBE-5F8D-0A61A06B0E76}"/>
              </a:ext>
            </a:extLst>
          </p:cNvPr>
          <p:cNvSpPr>
            <a:spLocks noGrp="1"/>
          </p:cNvSpPr>
          <p:nvPr>
            <p:ph type="title"/>
          </p:nvPr>
        </p:nvSpPr>
        <p:spPr>
          <a:xfrm>
            <a:off x="2576736" y="53679"/>
            <a:ext cx="5549507" cy="850103"/>
          </a:xfrm>
        </p:spPr>
        <p:txBody>
          <a:bodyPr>
            <a:normAutofit/>
          </a:bodyPr>
          <a:lstStyle/>
          <a:p>
            <a:r>
              <a:rPr lang="de-DE" dirty="0"/>
              <a:t>Relative Häufigkeiten</a:t>
            </a:r>
          </a:p>
        </p:txBody>
      </p:sp>
      <mc:AlternateContent xmlns:mc="http://schemas.openxmlformats.org/markup-compatibility/2006" xmlns:a14="http://schemas.microsoft.com/office/drawing/2010/main">
        <mc:Choice Requires="a14">
          <p:graphicFrame>
            <p:nvGraphicFramePr>
              <p:cNvPr id="6" name="Tabelle 6">
                <a:extLst>
                  <a:ext uri="{FF2B5EF4-FFF2-40B4-BE49-F238E27FC236}">
                    <a16:creationId xmlns:a16="http://schemas.microsoft.com/office/drawing/2014/main" id="{D6F74595-300D-136E-2F81-BED36D23DA92}"/>
                  </a:ext>
                </a:extLst>
              </p:cNvPr>
              <p:cNvGraphicFramePr>
                <a:graphicFrameLocks noGrp="1"/>
              </p:cNvGraphicFramePr>
              <p:nvPr>
                <p:extLst>
                  <p:ext uri="{D42A27DB-BD31-4B8C-83A1-F6EECF244321}">
                    <p14:modId xmlns:p14="http://schemas.microsoft.com/office/powerpoint/2010/main" val="2487414981"/>
                  </p:ext>
                </p:extLst>
              </p:nvPr>
            </p:nvGraphicFramePr>
            <p:xfrm>
              <a:off x="200472" y="2031763"/>
              <a:ext cx="7990474" cy="2231073"/>
            </p:xfrm>
            <a:graphic>
              <a:graphicData uri="http://schemas.openxmlformats.org/drawingml/2006/table">
                <a:tbl>
                  <a:tblPr firstRow="1" bandRow="1">
                    <a:tableStyleId>{5C22544A-7EE6-4342-B048-85BDC9FD1C3A}</a:tableStyleId>
                  </a:tblPr>
                  <a:tblGrid>
                    <a:gridCol w="1997619">
                      <a:extLst>
                        <a:ext uri="{9D8B030D-6E8A-4147-A177-3AD203B41FA5}">
                          <a16:colId xmlns:a16="http://schemas.microsoft.com/office/drawing/2014/main" val="4045959038"/>
                        </a:ext>
                      </a:extLst>
                    </a:gridCol>
                    <a:gridCol w="2355744">
                      <a:extLst>
                        <a:ext uri="{9D8B030D-6E8A-4147-A177-3AD203B41FA5}">
                          <a16:colId xmlns:a16="http://schemas.microsoft.com/office/drawing/2014/main" val="2106368901"/>
                        </a:ext>
                      </a:extLst>
                    </a:gridCol>
                    <a:gridCol w="2217799">
                      <a:extLst>
                        <a:ext uri="{9D8B030D-6E8A-4147-A177-3AD203B41FA5}">
                          <a16:colId xmlns:a16="http://schemas.microsoft.com/office/drawing/2014/main" val="1757762271"/>
                        </a:ext>
                      </a:extLst>
                    </a:gridCol>
                    <a:gridCol w="1419312">
                      <a:extLst>
                        <a:ext uri="{9D8B030D-6E8A-4147-A177-3AD203B41FA5}">
                          <a16:colId xmlns:a16="http://schemas.microsoft.com/office/drawing/2014/main" val="2093496209"/>
                        </a:ext>
                      </a:extLst>
                    </a:gridCol>
                  </a:tblGrid>
                  <a:tr h="370840">
                    <a:tc>
                      <a:txBody>
                        <a:bodyPr/>
                        <a:lstStyle/>
                        <a:p>
                          <a:endParaRPr lang="de-DE" sz="1600" dirty="0"/>
                        </a:p>
                      </a:txBody>
                      <a:tcPr/>
                    </a:tc>
                    <a:tc>
                      <a:txBody>
                        <a:bodyPr/>
                        <a:lstStyle/>
                        <a:p>
                          <a:pPr algn="ctr"/>
                          <a:r>
                            <a:rPr lang="de-DE" sz="1600" dirty="0"/>
                            <a:t>Regen</a:t>
                          </a:r>
                        </a:p>
                      </a:txBody>
                      <a:tcPr/>
                    </a:tc>
                    <a:tc>
                      <a:txBody>
                        <a:bodyPr/>
                        <a:lstStyle/>
                        <a:p>
                          <a:pPr algn="ctr"/>
                          <a:r>
                            <a:rPr lang="de-DE" sz="1600" dirty="0"/>
                            <a:t>kein Regen</a:t>
                          </a:r>
                        </a:p>
                      </a:txBody>
                      <a:tcPr/>
                    </a:tc>
                    <a:tc>
                      <a:txBody>
                        <a:bodyPr/>
                        <a:lstStyle/>
                        <a:p>
                          <a:pPr algn="ctr"/>
                          <a:r>
                            <a:rPr lang="de-DE" sz="1600" dirty="0"/>
                            <a:t>insgesamt</a:t>
                          </a:r>
                        </a:p>
                      </a:txBody>
                      <a:tcPr/>
                    </a:tc>
                    <a:extLst>
                      <a:ext uri="{0D108BD9-81ED-4DB2-BD59-A6C34878D82A}">
                        <a16:rowId xmlns:a16="http://schemas.microsoft.com/office/drawing/2014/main" val="4019044994"/>
                      </a:ext>
                    </a:extLst>
                  </a:tr>
                  <a:tr h="370840">
                    <a:tc>
                      <a:txBody>
                        <a:bodyPr/>
                        <a:lstStyle/>
                        <a:p>
                          <a:r>
                            <a:rPr lang="de-DE" sz="1600" dirty="0">
                              <a:solidFill>
                                <a:srgbClr val="0070C0"/>
                              </a:solidFill>
                            </a:rPr>
                            <a:t>Absolute Häufigkeiten</a:t>
                          </a:r>
                        </a:p>
                        <a:p>
                          <a:r>
                            <a:rPr lang="de-DE" sz="1600" dirty="0"/>
                            <a:t>(Wie oft?)</a:t>
                          </a:r>
                        </a:p>
                      </a:txBody>
                      <a:tcPr/>
                    </a:tc>
                    <a:tc>
                      <a:txBody>
                        <a:bodyPr/>
                        <a:lstStyle/>
                        <a:p>
                          <a:endParaRPr lang="de-DE" sz="160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600" i="1" dirty="0" smtClean="0">
                                    <a:solidFill>
                                      <a:srgbClr val="0070C0"/>
                                    </a:solidFill>
                                    <a:latin typeface="Cambria Math" panose="02040503050406030204" pitchFamily="18" charset="0"/>
                                  </a:rPr>
                                  <m:t>18</m:t>
                                </m:r>
                              </m:oMath>
                            </m:oMathPara>
                          </a14:m>
                          <a:endParaRPr lang="de-DE" sz="1600" dirty="0">
                            <a:solidFill>
                              <a:srgbClr val="0070C0"/>
                            </a:solidFill>
                          </a:endParaRPr>
                        </a:p>
                      </a:txBody>
                      <a:tcPr/>
                    </a:tc>
                    <a:tc>
                      <a:txBody>
                        <a:bodyPr/>
                        <a:lstStyle/>
                        <a:p>
                          <a:endParaRPr lang="de-DE" sz="1600" i="1" dirty="0">
                            <a:solidFill>
                              <a:srgbClr val="0070C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600" i="1" dirty="0" smtClean="0">
                                    <a:solidFill>
                                      <a:srgbClr val="0070C0"/>
                                    </a:solidFill>
                                    <a:latin typeface="Cambria Math" panose="02040503050406030204" pitchFamily="18" charset="0"/>
                                  </a:rPr>
                                  <m:t>12</m:t>
                                </m:r>
                              </m:oMath>
                            </m:oMathPara>
                          </a14:m>
                          <a:endParaRPr lang="de-DE" sz="1600" dirty="0">
                            <a:solidFill>
                              <a:srgbClr val="0070C0"/>
                            </a:solidFill>
                          </a:endParaRPr>
                        </a:p>
                      </a:txBody>
                      <a:tcPr/>
                    </a:tc>
                    <a:tc>
                      <a:txBody>
                        <a:bodyPr/>
                        <a:lstStyle/>
                        <a:p>
                          <a:endParaRPr lang="de-DE"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600" i="1" dirty="0" smtClean="0">
                                    <a:solidFill>
                                      <a:srgbClr val="C00000"/>
                                    </a:solidFill>
                                    <a:latin typeface="Cambria Math" panose="02040503050406030204" pitchFamily="18" charset="0"/>
                                  </a:rPr>
                                  <m:t>30</m:t>
                                </m:r>
                              </m:oMath>
                            </m:oMathPara>
                          </a14:m>
                          <a:endParaRPr lang="de-DE" sz="1600" dirty="0">
                            <a:solidFill>
                              <a:srgbClr val="C00000"/>
                            </a:solidFill>
                          </a:endParaRPr>
                        </a:p>
                      </a:txBody>
                      <a:tcPr/>
                    </a:tc>
                    <a:extLst>
                      <a:ext uri="{0D108BD9-81ED-4DB2-BD59-A6C34878D82A}">
                        <a16:rowId xmlns:a16="http://schemas.microsoft.com/office/drawing/2014/main" val="3050663815"/>
                      </a:ext>
                    </a:extLst>
                  </a:tr>
                  <a:tr h="370840">
                    <a:tc>
                      <a:txBody>
                        <a:bodyPr/>
                        <a:lstStyle/>
                        <a:p>
                          <a:r>
                            <a:rPr lang="de-DE" sz="1600" b="1" dirty="0"/>
                            <a:t>Relative Häufigkeiten</a:t>
                          </a:r>
                        </a:p>
                        <a:p>
                          <a:r>
                            <a:rPr lang="de-DE" sz="1600" dirty="0"/>
                            <a:t>(Wie oft im Verhältnis zur Gesamtzahl?)</a:t>
                          </a:r>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18 </m:t>
                                </m:r>
                                <m:r>
                                  <a:rPr lang="de-DE" sz="1600" b="0" i="1" dirty="0" smtClean="0">
                                    <a:latin typeface="Cambria Math" panose="02040503050406030204" pitchFamily="18" charset="0"/>
                                  </a:rPr>
                                  <m:t>𝑣𝑜𝑛</m:t>
                                </m:r>
                                <m:r>
                                  <a:rPr lang="de-DE" sz="1600" b="0" i="1" dirty="0" smtClean="0">
                                    <a:latin typeface="Cambria Math" panose="02040503050406030204" pitchFamily="18" charset="0"/>
                                  </a:rPr>
                                  <m:t> 30 </m:t>
                                </m:r>
                                <m:r>
                                  <a:rPr lang="de-DE" sz="1600" b="0" i="1" dirty="0" smtClean="0">
                                    <a:latin typeface="Cambria Math" panose="02040503050406030204" pitchFamily="18" charset="0"/>
                                  </a:rPr>
                                  <m:t>𝑇𝑎𝑔𝑒𝑛</m:t>
                                </m:r>
                              </m:oMath>
                            </m:oMathPara>
                          </a14:m>
                          <a:endParaRPr lang="de-DE" sz="1600" b="0" i="0" dirty="0">
                            <a:latin typeface="Cambria Math" panose="02040503050406030204" pitchFamily="18" charset="0"/>
                          </a:endParaRPr>
                        </a:p>
                        <a:p>
                          <a:endParaRPr lang="de-DE" sz="16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de-DE" sz="1600" b="1" i="1" smtClean="0">
                                        <a:latin typeface="Cambria Math" panose="02040503050406030204" pitchFamily="18" charset="0"/>
                                      </a:rPr>
                                    </m:ctrlPr>
                                  </m:fPr>
                                  <m:num>
                                    <m:r>
                                      <a:rPr lang="de-DE" sz="1600" b="1" i="1" smtClean="0">
                                        <a:latin typeface="Cambria Math" panose="02040503050406030204" pitchFamily="18" charset="0"/>
                                      </a:rPr>
                                      <m:t>𝟏𝟖</m:t>
                                    </m:r>
                                  </m:num>
                                  <m:den>
                                    <m:r>
                                      <a:rPr lang="de-DE" sz="1600" b="1" i="1" smtClean="0">
                                        <a:latin typeface="Cambria Math" panose="02040503050406030204" pitchFamily="18" charset="0"/>
                                      </a:rPr>
                                      <m:t>𝟑𝟎</m:t>
                                    </m:r>
                                  </m:den>
                                </m:f>
                                <m:r>
                                  <a:rPr lang="de-DE" sz="1600" b="1" i="1" smtClean="0">
                                    <a:latin typeface="Cambria Math" panose="02040503050406030204" pitchFamily="18" charset="0"/>
                                  </a:rPr>
                                  <m:t>=</m:t>
                                </m:r>
                                <m:r>
                                  <a:rPr lang="de-DE" sz="1600" b="1" i="1" smtClean="0">
                                    <a:latin typeface="Cambria Math" panose="02040503050406030204" pitchFamily="18" charset="0"/>
                                  </a:rPr>
                                  <m:t>𝟎</m:t>
                                </m:r>
                                <m:r>
                                  <a:rPr lang="de-DE" sz="1600" b="1" i="1" smtClean="0">
                                    <a:latin typeface="Cambria Math" panose="02040503050406030204" pitchFamily="18" charset="0"/>
                                  </a:rPr>
                                  <m:t>,</m:t>
                                </m:r>
                                <m:r>
                                  <a:rPr lang="de-DE" sz="1600" b="1" i="1" smtClean="0">
                                    <a:latin typeface="Cambria Math" panose="02040503050406030204" pitchFamily="18" charset="0"/>
                                  </a:rPr>
                                  <m:t>𝟔</m:t>
                                </m:r>
                                <m:r>
                                  <a:rPr lang="de-DE" sz="1600" b="1" i="1" smtClean="0">
                                    <a:latin typeface="Cambria Math" panose="02040503050406030204" pitchFamily="18" charset="0"/>
                                  </a:rPr>
                                  <m:t>=</m:t>
                                </m:r>
                                <m:r>
                                  <a:rPr lang="de-DE" sz="1600" b="1" i="1" smtClean="0">
                                    <a:latin typeface="Cambria Math" panose="02040503050406030204" pitchFamily="18" charset="0"/>
                                  </a:rPr>
                                  <m:t>𝟔𝟎</m:t>
                                </m:r>
                                <m:r>
                                  <a:rPr lang="de-DE" sz="1600" b="1" i="1" smtClean="0">
                                    <a:latin typeface="Cambria Math" panose="02040503050406030204" pitchFamily="18" charset="0"/>
                                  </a:rPr>
                                  <m:t> %</m:t>
                                </m:r>
                              </m:oMath>
                            </m:oMathPara>
                          </a14:m>
                          <a:endParaRPr lang="de-DE" sz="1600" b="1" dirty="0"/>
                        </a:p>
                      </a:txBody>
                      <a:tcPr/>
                    </a:tc>
                    <a:tc>
                      <a:txBody>
                        <a:bodyPr/>
                        <a:lstStyle/>
                        <a:p>
                          <a:pPr algn="ctr"/>
                          <a14:m>
                            <m:oMathPara xmlns:m="http://schemas.openxmlformats.org/officeDocument/2006/math">
                              <m:oMathParaPr>
                                <m:jc m:val="centerGroup"/>
                              </m:oMathParaPr>
                              <m:oMath xmlns:m="http://schemas.openxmlformats.org/officeDocument/2006/math">
                                <m:r>
                                  <a:rPr lang="de-DE" sz="1600" b="0" i="1" dirty="0" smtClean="0">
                                    <a:latin typeface="Cambria Math" panose="02040503050406030204" pitchFamily="18" charset="0"/>
                                  </a:rPr>
                                  <m:t>12 </m:t>
                                </m:r>
                                <m:r>
                                  <a:rPr lang="de-DE" sz="1600" b="0" i="1" dirty="0" smtClean="0">
                                    <a:latin typeface="Cambria Math" panose="02040503050406030204" pitchFamily="18" charset="0"/>
                                  </a:rPr>
                                  <m:t>𝑣𝑜𝑛</m:t>
                                </m:r>
                                <m:r>
                                  <a:rPr lang="de-DE" sz="1600" b="0" i="1" dirty="0" smtClean="0">
                                    <a:latin typeface="Cambria Math" panose="02040503050406030204" pitchFamily="18" charset="0"/>
                                  </a:rPr>
                                  <m:t> 30 </m:t>
                                </m:r>
                                <m:r>
                                  <a:rPr lang="de-DE" sz="1600" b="0" i="1" dirty="0" smtClean="0">
                                    <a:latin typeface="Cambria Math" panose="02040503050406030204" pitchFamily="18" charset="0"/>
                                  </a:rPr>
                                  <m:t>𝑇𝑎𝑔𝑒𝑛</m:t>
                                </m:r>
                              </m:oMath>
                            </m:oMathPara>
                          </a14:m>
                          <a:endParaRPr lang="de-DE" sz="1600" b="0" i="0" dirty="0">
                            <a:latin typeface="Cambria Math" panose="02040503050406030204" pitchFamily="18" charset="0"/>
                          </a:endParaRPr>
                        </a:p>
                        <a:p>
                          <a:endParaRPr lang="de-DE" sz="16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de-DE" sz="1600" b="1" i="1" smtClean="0">
                                        <a:latin typeface="Cambria Math" panose="02040503050406030204" pitchFamily="18" charset="0"/>
                                      </a:rPr>
                                    </m:ctrlPr>
                                  </m:fPr>
                                  <m:num>
                                    <m:r>
                                      <a:rPr lang="de-DE" sz="1600" b="1" i="1" smtClean="0">
                                        <a:latin typeface="Cambria Math" panose="02040503050406030204" pitchFamily="18" charset="0"/>
                                      </a:rPr>
                                      <m:t>𝟏𝟐</m:t>
                                    </m:r>
                                  </m:num>
                                  <m:den>
                                    <m:r>
                                      <a:rPr lang="de-DE" sz="1600" b="1" i="1" smtClean="0">
                                        <a:latin typeface="Cambria Math" panose="02040503050406030204" pitchFamily="18" charset="0"/>
                                      </a:rPr>
                                      <m:t>𝟑𝟎</m:t>
                                    </m:r>
                                  </m:den>
                                </m:f>
                                <m:r>
                                  <a:rPr lang="de-DE" sz="1600" b="1" i="1" smtClean="0">
                                    <a:latin typeface="Cambria Math" panose="02040503050406030204" pitchFamily="18" charset="0"/>
                                  </a:rPr>
                                  <m:t>=</m:t>
                                </m:r>
                                <m:r>
                                  <a:rPr lang="de-DE" sz="1600" b="1" i="1" smtClean="0">
                                    <a:latin typeface="Cambria Math" panose="02040503050406030204" pitchFamily="18" charset="0"/>
                                  </a:rPr>
                                  <m:t>𝟎</m:t>
                                </m:r>
                                <m:r>
                                  <a:rPr lang="de-DE" sz="1600" b="1" i="1" smtClean="0">
                                    <a:latin typeface="Cambria Math" panose="02040503050406030204" pitchFamily="18" charset="0"/>
                                  </a:rPr>
                                  <m:t>,</m:t>
                                </m:r>
                                <m:r>
                                  <a:rPr lang="de-DE" sz="1600" b="1" i="1" smtClean="0">
                                    <a:latin typeface="Cambria Math" panose="02040503050406030204" pitchFamily="18" charset="0"/>
                                  </a:rPr>
                                  <m:t>𝟒</m:t>
                                </m:r>
                                <m:r>
                                  <a:rPr lang="de-DE" sz="1600" b="1" i="1" smtClean="0">
                                    <a:latin typeface="Cambria Math" panose="02040503050406030204" pitchFamily="18" charset="0"/>
                                  </a:rPr>
                                  <m:t>=</m:t>
                                </m:r>
                                <m:r>
                                  <a:rPr lang="de-DE" sz="1600" b="1" i="1" smtClean="0">
                                    <a:latin typeface="Cambria Math" panose="02040503050406030204" pitchFamily="18" charset="0"/>
                                  </a:rPr>
                                  <m:t>𝟒𝟎</m:t>
                                </m:r>
                                <m:r>
                                  <a:rPr lang="de-DE" sz="1600" b="1" i="1" smtClean="0">
                                    <a:latin typeface="Cambria Math" panose="02040503050406030204" pitchFamily="18" charset="0"/>
                                  </a:rPr>
                                  <m:t> %</m:t>
                                </m:r>
                              </m:oMath>
                            </m:oMathPara>
                          </a14:m>
                          <a:endParaRPr lang="de-DE" sz="1600" b="1" dirty="0"/>
                        </a:p>
                      </a:txBody>
                      <a:tcPr/>
                    </a:tc>
                    <a:tc>
                      <a:txBody>
                        <a:bodyPr/>
                        <a:lstStyle/>
                        <a:p>
                          <a:endParaRPr lang="de-DE" sz="1600" dirty="0"/>
                        </a:p>
                        <a:p>
                          <a:endParaRPr lang="de-DE"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sz="1600" i="1" dirty="0" smtClean="0">
                                    <a:latin typeface="Cambria Math" panose="02040503050406030204" pitchFamily="18" charset="0"/>
                                  </a:rPr>
                                  <m:t>100</m:t>
                                </m:r>
                                <m:r>
                                  <a:rPr lang="de-DE" sz="1600" b="0" i="1" dirty="0" smtClean="0">
                                    <a:latin typeface="Cambria Math" panose="02040503050406030204" pitchFamily="18" charset="0"/>
                                  </a:rPr>
                                  <m:t> </m:t>
                                </m:r>
                                <m:r>
                                  <a:rPr lang="de-DE" sz="1600" i="1" dirty="0" smtClean="0">
                                    <a:latin typeface="Cambria Math" panose="02040503050406030204" pitchFamily="18" charset="0"/>
                                  </a:rPr>
                                  <m:t>%</m:t>
                                </m:r>
                              </m:oMath>
                            </m:oMathPara>
                          </a14:m>
                          <a:endParaRPr lang="de-DE" sz="1600" dirty="0"/>
                        </a:p>
                      </a:txBody>
                      <a:tcPr/>
                    </a:tc>
                    <a:extLst>
                      <a:ext uri="{0D108BD9-81ED-4DB2-BD59-A6C34878D82A}">
                        <a16:rowId xmlns:a16="http://schemas.microsoft.com/office/drawing/2014/main" val="2120758970"/>
                      </a:ext>
                    </a:extLst>
                  </a:tr>
                </a:tbl>
              </a:graphicData>
            </a:graphic>
          </p:graphicFrame>
        </mc:Choice>
        <mc:Fallback xmlns="">
          <p:graphicFrame>
            <p:nvGraphicFramePr>
              <p:cNvPr id="6" name="Tabelle 6">
                <a:extLst>
                  <a:ext uri="{FF2B5EF4-FFF2-40B4-BE49-F238E27FC236}">
                    <a16:creationId xmlns:a16="http://schemas.microsoft.com/office/drawing/2014/main" id="{D6F74595-300D-136E-2F81-BED36D23DA92}"/>
                  </a:ext>
                </a:extLst>
              </p:cNvPr>
              <p:cNvGraphicFramePr>
                <a:graphicFrameLocks noGrp="1"/>
              </p:cNvGraphicFramePr>
              <p:nvPr>
                <p:extLst>
                  <p:ext uri="{D42A27DB-BD31-4B8C-83A1-F6EECF244321}">
                    <p14:modId xmlns:p14="http://schemas.microsoft.com/office/powerpoint/2010/main" val="2487414981"/>
                  </p:ext>
                </p:extLst>
              </p:nvPr>
            </p:nvGraphicFramePr>
            <p:xfrm>
              <a:off x="200472" y="2031763"/>
              <a:ext cx="7990474" cy="2231073"/>
            </p:xfrm>
            <a:graphic>
              <a:graphicData uri="http://schemas.openxmlformats.org/drawingml/2006/table">
                <a:tbl>
                  <a:tblPr firstRow="1" bandRow="1">
                    <a:tableStyleId>{5C22544A-7EE6-4342-B048-85BDC9FD1C3A}</a:tableStyleId>
                  </a:tblPr>
                  <a:tblGrid>
                    <a:gridCol w="1997619">
                      <a:extLst>
                        <a:ext uri="{9D8B030D-6E8A-4147-A177-3AD203B41FA5}">
                          <a16:colId xmlns:a16="http://schemas.microsoft.com/office/drawing/2014/main" val="4045959038"/>
                        </a:ext>
                      </a:extLst>
                    </a:gridCol>
                    <a:gridCol w="2355744">
                      <a:extLst>
                        <a:ext uri="{9D8B030D-6E8A-4147-A177-3AD203B41FA5}">
                          <a16:colId xmlns:a16="http://schemas.microsoft.com/office/drawing/2014/main" val="2106368901"/>
                        </a:ext>
                      </a:extLst>
                    </a:gridCol>
                    <a:gridCol w="2217799">
                      <a:extLst>
                        <a:ext uri="{9D8B030D-6E8A-4147-A177-3AD203B41FA5}">
                          <a16:colId xmlns:a16="http://schemas.microsoft.com/office/drawing/2014/main" val="1757762271"/>
                        </a:ext>
                      </a:extLst>
                    </a:gridCol>
                    <a:gridCol w="1419312">
                      <a:extLst>
                        <a:ext uri="{9D8B030D-6E8A-4147-A177-3AD203B41FA5}">
                          <a16:colId xmlns:a16="http://schemas.microsoft.com/office/drawing/2014/main" val="2093496209"/>
                        </a:ext>
                      </a:extLst>
                    </a:gridCol>
                  </a:tblGrid>
                  <a:tr h="370840">
                    <a:tc>
                      <a:txBody>
                        <a:bodyPr/>
                        <a:lstStyle/>
                        <a:p>
                          <a:endParaRPr lang="de-DE" sz="1600" dirty="0"/>
                        </a:p>
                      </a:txBody>
                      <a:tcPr/>
                    </a:tc>
                    <a:tc>
                      <a:txBody>
                        <a:bodyPr/>
                        <a:lstStyle/>
                        <a:p>
                          <a:pPr algn="ctr"/>
                          <a:r>
                            <a:rPr lang="de-DE" sz="1600" dirty="0"/>
                            <a:t>Regen</a:t>
                          </a:r>
                        </a:p>
                      </a:txBody>
                      <a:tcPr/>
                    </a:tc>
                    <a:tc>
                      <a:txBody>
                        <a:bodyPr/>
                        <a:lstStyle/>
                        <a:p>
                          <a:pPr algn="ctr"/>
                          <a:r>
                            <a:rPr lang="de-DE" sz="1600" dirty="0"/>
                            <a:t>kein Regen</a:t>
                          </a:r>
                        </a:p>
                      </a:txBody>
                      <a:tcPr/>
                    </a:tc>
                    <a:tc>
                      <a:txBody>
                        <a:bodyPr/>
                        <a:lstStyle/>
                        <a:p>
                          <a:pPr algn="ctr"/>
                          <a:r>
                            <a:rPr lang="de-DE" sz="1600" dirty="0"/>
                            <a:t>insgesamt</a:t>
                          </a:r>
                        </a:p>
                      </a:txBody>
                      <a:tcPr/>
                    </a:tc>
                    <a:extLst>
                      <a:ext uri="{0D108BD9-81ED-4DB2-BD59-A6C34878D82A}">
                        <a16:rowId xmlns:a16="http://schemas.microsoft.com/office/drawing/2014/main" val="4019044994"/>
                      </a:ext>
                    </a:extLst>
                  </a:tr>
                  <a:tr h="822960">
                    <a:tc>
                      <a:txBody>
                        <a:bodyPr/>
                        <a:lstStyle/>
                        <a:p>
                          <a:r>
                            <a:rPr lang="de-DE" sz="1600" dirty="0">
                              <a:solidFill>
                                <a:srgbClr val="0070C0"/>
                              </a:solidFill>
                            </a:rPr>
                            <a:t>Absolute Häufigkeiten</a:t>
                          </a:r>
                        </a:p>
                        <a:p>
                          <a:r>
                            <a:rPr lang="de-DE" sz="1600" dirty="0"/>
                            <a:t>(Wie oft?)</a:t>
                          </a:r>
                        </a:p>
                      </a:txBody>
                      <a:tcPr/>
                    </a:tc>
                    <a:tc>
                      <a:txBody>
                        <a:bodyPr/>
                        <a:lstStyle/>
                        <a:p>
                          <a:endParaRPr lang="de-DE"/>
                        </a:p>
                      </a:txBody>
                      <a:tcPr>
                        <a:blipFill>
                          <a:blip r:embed="rId3"/>
                          <a:stretch>
                            <a:fillRect l="-85946" t="-45455" r="-156757" b="-127273"/>
                          </a:stretch>
                        </a:blipFill>
                      </a:tcPr>
                    </a:tc>
                    <a:tc>
                      <a:txBody>
                        <a:bodyPr/>
                        <a:lstStyle/>
                        <a:p>
                          <a:endParaRPr lang="de-DE"/>
                        </a:p>
                      </a:txBody>
                      <a:tcPr>
                        <a:blipFill>
                          <a:blip r:embed="rId3"/>
                          <a:stretch>
                            <a:fillRect l="-196571" t="-45455" r="-65714" b="-127273"/>
                          </a:stretch>
                        </a:blipFill>
                      </a:tcPr>
                    </a:tc>
                    <a:tc>
                      <a:txBody>
                        <a:bodyPr/>
                        <a:lstStyle/>
                        <a:p>
                          <a:endParaRPr lang="de-DE"/>
                        </a:p>
                      </a:txBody>
                      <a:tcPr>
                        <a:blipFill>
                          <a:blip r:embed="rId3"/>
                          <a:stretch>
                            <a:fillRect l="-463393" t="-45455" r="-2679" b="-127273"/>
                          </a:stretch>
                        </a:blipFill>
                      </a:tcPr>
                    </a:tc>
                    <a:extLst>
                      <a:ext uri="{0D108BD9-81ED-4DB2-BD59-A6C34878D82A}">
                        <a16:rowId xmlns:a16="http://schemas.microsoft.com/office/drawing/2014/main" val="3050663815"/>
                      </a:ext>
                    </a:extLst>
                  </a:tr>
                  <a:tr h="1037273">
                    <a:tc>
                      <a:txBody>
                        <a:bodyPr/>
                        <a:lstStyle/>
                        <a:p>
                          <a:r>
                            <a:rPr lang="de-DE" sz="1600" b="1" dirty="0"/>
                            <a:t>Relative Häufigkeiten</a:t>
                          </a:r>
                        </a:p>
                        <a:p>
                          <a:r>
                            <a:rPr lang="de-DE" sz="1600" dirty="0"/>
                            <a:t>(Wie oft im Verhältnis zur Gesamtzahl?)</a:t>
                          </a:r>
                        </a:p>
                      </a:txBody>
                      <a:tcPr/>
                    </a:tc>
                    <a:tc>
                      <a:txBody>
                        <a:bodyPr/>
                        <a:lstStyle/>
                        <a:p>
                          <a:endParaRPr lang="de-DE"/>
                        </a:p>
                      </a:txBody>
                      <a:tcPr>
                        <a:blipFill>
                          <a:blip r:embed="rId3"/>
                          <a:stretch>
                            <a:fillRect l="-85946" t="-117073" r="-156757" b="-2439"/>
                          </a:stretch>
                        </a:blipFill>
                      </a:tcPr>
                    </a:tc>
                    <a:tc>
                      <a:txBody>
                        <a:bodyPr/>
                        <a:lstStyle/>
                        <a:p>
                          <a:endParaRPr lang="de-DE"/>
                        </a:p>
                      </a:txBody>
                      <a:tcPr>
                        <a:blipFill>
                          <a:blip r:embed="rId3"/>
                          <a:stretch>
                            <a:fillRect l="-196571" t="-117073" r="-65714" b="-2439"/>
                          </a:stretch>
                        </a:blipFill>
                      </a:tcPr>
                    </a:tc>
                    <a:tc>
                      <a:txBody>
                        <a:bodyPr/>
                        <a:lstStyle/>
                        <a:p>
                          <a:endParaRPr lang="de-DE"/>
                        </a:p>
                      </a:txBody>
                      <a:tcPr>
                        <a:blipFill>
                          <a:blip r:embed="rId3"/>
                          <a:stretch>
                            <a:fillRect l="-463393" t="-117073" r="-2679" b="-2439"/>
                          </a:stretch>
                        </a:blipFill>
                      </a:tcPr>
                    </a:tc>
                    <a:extLst>
                      <a:ext uri="{0D108BD9-81ED-4DB2-BD59-A6C34878D82A}">
                        <a16:rowId xmlns:a16="http://schemas.microsoft.com/office/drawing/2014/main" val="2120758970"/>
                      </a:ext>
                    </a:extLst>
                  </a:tr>
                </a:tbl>
              </a:graphicData>
            </a:graphic>
          </p:graphicFrame>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BA8A76CE-008C-033F-1A15-444A97A1CFDB}"/>
                  </a:ext>
                </a:extLst>
              </p:cNvPr>
              <p:cNvSpPr txBox="1"/>
              <p:nvPr/>
            </p:nvSpPr>
            <p:spPr>
              <a:xfrm>
                <a:off x="4398669" y="4383240"/>
                <a:ext cx="4872396" cy="5605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1" i="1" smtClean="0">
                          <a:latin typeface="Cambria Math" panose="02040503050406030204" pitchFamily="18" charset="0"/>
                        </a:rPr>
                        <m:t>𝒓𝒆𝒍𝒂𝒕𝒊𝒗𝒆</m:t>
                      </m:r>
                      <m:r>
                        <a:rPr lang="de-DE" sz="1600" b="1" i="1" smtClean="0">
                          <a:latin typeface="Cambria Math" panose="02040503050406030204" pitchFamily="18" charset="0"/>
                        </a:rPr>
                        <m:t> </m:t>
                      </m:r>
                      <m:r>
                        <a:rPr lang="de-DE" sz="1600" b="1" i="1" smtClean="0">
                          <a:latin typeface="Cambria Math" panose="02040503050406030204" pitchFamily="18" charset="0"/>
                        </a:rPr>
                        <m:t>𝑯</m:t>
                      </m:r>
                      <m:r>
                        <a:rPr lang="de-DE" sz="1600" b="1" i="1" smtClean="0">
                          <a:latin typeface="Cambria Math" panose="02040503050406030204" pitchFamily="18" charset="0"/>
                        </a:rPr>
                        <m:t>ä</m:t>
                      </m:r>
                      <m:r>
                        <a:rPr lang="de-DE" sz="1600" b="1" i="1" smtClean="0">
                          <a:latin typeface="Cambria Math" panose="02040503050406030204" pitchFamily="18" charset="0"/>
                        </a:rPr>
                        <m:t>𝒖𝒇𝒊𝒈𝒌𝒆𝒊𝒕</m:t>
                      </m:r>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solidFill>
                                <a:srgbClr val="0070C0"/>
                              </a:solidFill>
                              <a:latin typeface="Cambria Math" panose="02040503050406030204" pitchFamily="18" charset="0"/>
                            </a:rPr>
                            <m:t>𝑎𝑏𝑠𝑜𝑙𝑢𝑡𝑒</m:t>
                          </m:r>
                          <m:r>
                            <a:rPr lang="de-DE" sz="1600" b="0" i="1" smtClean="0">
                              <a:solidFill>
                                <a:srgbClr val="0070C0"/>
                              </a:solidFill>
                              <a:latin typeface="Cambria Math" panose="02040503050406030204" pitchFamily="18" charset="0"/>
                            </a:rPr>
                            <m:t> </m:t>
                          </m:r>
                          <m:r>
                            <a:rPr lang="de-DE" sz="1600" b="0" i="1" smtClean="0">
                              <a:solidFill>
                                <a:srgbClr val="0070C0"/>
                              </a:solidFill>
                              <a:latin typeface="Cambria Math" panose="02040503050406030204" pitchFamily="18" charset="0"/>
                            </a:rPr>
                            <m:t>𝐻</m:t>
                          </m:r>
                          <m:r>
                            <a:rPr lang="de-DE" sz="1600" b="0" i="1" smtClean="0">
                              <a:solidFill>
                                <a:srgbClr val="0070C0"/>
                              </a:solidFill>
                              <a:latin typeface="Cambria Math" panose="02040503050406030204" pitchFamily="18" charset="0"/>
                            </a:rPr>
                            <m:t>ä</m:t>
                          </m:r>
                          <m:r>
                            <a:rPr lang="de-DE" sz="1600" b="0" i="1" smtClean="0">
                              <a:solidFill>
                                <a:srgbClr val="0070C0"/>
                              </a:solidFill>
                              <a:latin typeface="Cambria Math" panose="02040503050406030204" pitchFamily="18" charset="0"/>
                            </a:rPr>
                            <m:t>𝑢𝑓𝑖𝑔𝑘𝑒𝑖𝑡</m:t>
                          </m:r>
                        </m:num>
                        <m:den>
                          <m:r>
                            <a:rPr lang="de-DE" sz="1600" b="0" i="1" smtClean="0">
                              <a:solidFill>
                                <a:srgbClr val="C00000"/>
                              </a:solidFill>
                              <a:latin typeface="Cambria Math" panose="02040503050406030204" pitchFamily="18" charset="0"/>
                            </a:rPr>
                            <m:t>𝐺𝑒𝑠𝑎𝑚𝑡𝑧𝑎h𝑙</m:t>
                          </m:r>
                        </m:den>
                      </m:f>
                    </m:oMath>
                  </m:oMathPara>
                </a14:m>
                <a:endParaRPr lang="de-DE" sz="1600" dirty="0"/>
              </a:p>
            </p:txBody>
          </p:sp>
        </mc:Choice>
        <mc:Fallback xmlns="">
          <p:sp>
            <p:nvSpPr>
              <p:cNvPr id="7" name="Textfeld 6">
                <a:extLst>
                  <a:ext uri="{FF2B5EF4-FFF2-40B4-BE49-F238E27FC236}">
                    <a16:creationId xmlns:a16="http://schemas.microsoft.com/office/drawing/2014/main" id="{BA8A76CE-008C-033F-1A15-444A97A1CFDB}"/>
                  </a:ext>
                </a:extLst>
              </p:cNvPr>
              <p:cNvSpPr txBox="1">
                <a:spLocks noRot="1" noChangeAspect="1" noMove="1" noResize="1" noEditPoints="1" noAdjustHandles="1" noChangeArrowheads="1" noChangeShapeType="1" noTextEdit="1"/>
              </p:cNvSpPr>
              <p:nvPr/>
            </p:nvSpPr>
            <p:spPr>
              <a:xfrm>
                <a:off x="4398669" y="4383240"/>
                <a:ext cx="4872396" cy="560538"/>
              </a:xfrm>
              <a:prstGeom prst="rect">
                <a:avLst/>
              </a:prstGeom>
              <a:blipFill>
                <a:blip r:embed="rId4"/>
                <a:stretch>
                  <a:fillRect b="-4444"/>
                </a:stretch>
              </a:blipFill>
            </p:spPr>
            <p:txBody>
              <a:bodyPr/>
              <a:lstStyle/>
              <a:p>
                <a:r>
                  <a:rPr lang="de-DE">
                    <a:noFill/>
                  </a:rPr>
                  <a:t> </a:t>
                </a:r>
              </a:p>
            </p:txBody>
          </p:sp>
        </mc:Fallback>
      </mc:AlternateContent>
      <p:sp>
        <p:nvSpPr>
          <p:cNvPr id="8" name="Fußzeilenplatzhalter 5">
            <a:extLst>
              <a:ext uri="{FF2B5EF4-FFF2-40B4-BE49-F238E27FC236}">
                <a16:creationId xmlns:a16="http://schemas.microsoft.com/office/drawing/2014/main" id="{CC8C7938-8A51-3B97-57C0-85838252A05A}"/>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Tree>
    <p:extLst>
      <p:ext uri="{BB962C8B-B14F-4D97-AF65-F5344CB8AC3E}">
        <p14:creationId xmlns:p14="http://schemas.microsoft.com/office/powerpoint/2010/main" val="153416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5C27809-AFC3-131F-AE7A-574DB61E337F}"/>
              </a:ext>
            </a:extLst>
          </p:cNvPr>
          <p:cNvSpPr>
            <a:spLocks noGrp="1"/>
          </p:cNvSpPr>
          <p:nvPr>
            <p:ph type="body" sz="quarter" idx="11"/>
          </p:nvPr>
        </p:nvSpPr>
        <p:spPr/>
        <p:txBody>
          <a:bodyPr/>
          <a:lstStyle/>
          <a:p>
            <a:pPr algn="ctr"/>
            <a:r>
              <a:rPr lang="de-DE" dirty="0"/>
              <a:t>Hilfe 3</a:t>
            </a:r>
          </a:p>
        </p:txBody>
      </p:sp>
      <p:sp>
        <p:nvSpPr>
          <p:cNvPr id="4" name="Titel 3">
            <a:extLst>
              <a:ext uri="{FF2B5EF4-FFF2-40B4-BE49-F238E27FC236}">
                <a16:creationId xmlns:a16="http://schemas.microsoft.com/office/drawing/2014/main" id="{988E13D5-CC3A-5FBE-5F8D-0A61A06B0E76}"/>
              </a:ext>
            </a:extLst>
          </p:cNvPr>
          <p:cNvSpPr>
            <a:spLocks noGrp="1"/>
          </p:cNvSpPr>
          <p:nvPr>
            <p:ph type="title"/>
          </p:nvPr>
        </p:nvSpPr>
        <p:spPr>
          <a:xfrm>
            <a:off x="2576736" y="53679"/>
            <a:ext cx="5549507" cy="850103"/>
          </a:xfrm>
        </p:spPr>
        <p:txBody>
          <a:bodyPr/>
          <a:lstStyle/>
          <a:p>
            <a:r>
              <a:rPr lang="de-DE" dirty="0"/>
              <a:t>Pfadregel</a:t>
            </a:r>
          </a:p>
        </p:txBody>
      </p:sp>
      <p:grpSp>
        <p:nvGrpSpPr>
          <p:cNvPr id="5" name="Gruppieren 4">
            <a:extLst>
              <a:ext uri="{FF2B5EF4-FFF2-40B4-BE49-F238E27FC236}">
                <a16:creationId xmlns:a16="http://schemas.microsoft.com/office/drawing/2014/main" id="{1BCF640D-24A6-9507-31C8-07463B89AADC}"/>
              </a:ext>
            </a:extLst>
          </p:cNvPr>
          <p:cNvGrpSpPr/>
          <p:nvPr/>
        </p:nvGrpSpPr>
        <p:grpSpPr>
          <a:xfrm>
            <a:off x="2617448" y="1539505"/>
            <a:ext cx="4211244" cy="2321543"/>
            <a:chOff x="2374108" y="2308710"/>
            <a:chExt cx="4522882" cy="2661373"/>
          </a:xfrm>
        </p:grpSpPr>
        <p:cxnSp>
          <p:nvCxnSpPr>
            <p:cNvPr id="6" name="Gerader Verbinder 5">
              <a:extLst>
                <a:ext uri="{FF2B5EF4-FFF2-40B4-BE49-F238E27FC236}">
                  <a16:creationId xmlns:a16="http://schemas.microsoft.com/office/drawing/2014/main" id="{BDC2F021-E080-3CCF-B6B1-7966F6844DA6}"/>
                </a:ext>
              </a:extLst>
            </p:cNvPr>
            <p:cNvCxnSpPr/>
            <p:nvPr/>
          </p:nvCxnSpPr>
          <p:spPr>
            <a:xfrm>
              <a:off x="2766586" y="4539694"/>
              <a:ext cx="396252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EF4AC5BD-7886-C00A-F692-C722A256E323}"/>
                </a:ext>
              </a:extLst>
            </p:cNvPr>
            <p:cNvCxnSpPr>
              <a:cxnSpLocks/>
            </p:cNvCxnSpPr>
            <p:nvPr/>
          </p:nvCxnSpPr>
          <p:spPr>
            <a:xfrm flipV="1">
              <a:off x="2766586" y="2768595"/>
              <a:ext cx="1266362" cy="17710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98DCDC9-4B7F-77BF-70AD-F1189542AE31}"/>
                </a:ext>
              </a:extLst>
            </p:cNvPr>
            <p:cNvCxnSpPr>
              <a:cxnSpLocks/>
            </p:cNvCxnSpPr>
            <p:nvPr/>
          </p:nvCxnSpPr>
          <p:spPr>
            <a:xfrm>
              <a:off x="4032948" y="2768595"/>
              <a:ext cx="2696158" cy="177109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Bogen 8">
              <a:extLst>
                <a:ext uri="{FF2B5EF4-FFF2-40B4-BE49-F238E27FC236}">
                  <a16:creationId xmlns:a16="http://schemas.microsoft.com/office/drawing/2014/main" id="{F979E606-1420-2A0B-4CDB-F408BD725A34}"/>
                </a:ext>
              </a:extLst>
            </p:cNvPr>
            <p:cNvSpPr/>
            <p:nvPr/>
          </p:nvSpPr>
          <p:spPr>
            <a:xfrm>
              <a:off x="2374108" y="4046968"/>
              <a:ext cx="1006252" cy="923115"/>
            </a:xfrm>
            <a:prstGeom prst="arc">
              <a:avLst>
                <a:gd name="adj1" fmla="val 17996229"/>
                <a:gd name="adj2" fmla="val 185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Bogen 9">
              <a:extLst>
                <a:ext uri="{FF2B5EF4-FFF2-40B4-BE49-F238E27FC236}">
                  <a16:creationId xmlns:a16="http://schemas.microsoft.com/office/drawing/2014/main" id="{F097C87E-6FEF-A709-6EB2-9029FD8DEF5C}"/>
                </a:ext>
              </a:extLst>
            </p:cNvPr>
            <p:cNvSpPr/>
            <p:nvPr/>
          </p:nvSpPr>
          <p:spPr>
            <a:xfrm>
              <a:off x="3639527" y="2308710"/>
              <a:ext cx="879941" cy="879940"/>
            </a:xfrm>
            <a:prstGeom prst="arc">
              <a:avLst>
                <a:gd name="adj1" fmla="val 2235890"/>
                <a:gd name="adj2" fmla="val 79603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Bogen 10">
              <a:extLst>
                <a:ext uri="{FF2B5EF4-FFF2-40B4-BE49-F238E27FC236}">
                  <a16:creationId xmlns:a16="http://schemas.microsoft.com/office/drawing/2014/main" id="{CACD86D4-BC91-37FC-A72F-2A67D4CFBE6B}"/>
                </a:ext>
              </a:extLst>
            </p:cNvPr>
            <p:cNvSpPr/>
            <p:nvPr/>
          </p:nvSpPr>
          <p:spPr>
            <a:xfrm>
              <a:off x="6017049" y="4034821"/>
              <a:ext cx="879941" cy="879942"/>
            </a:xfrm>
            <a:prstGeom prst="arc">
              <a:avLst>
                <a:gd name="adj1" fmla="val 10296336"/>
                <a:gd name="adj2" fmla="val 1356132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feld 11">
                  <a:extLst>
                    <a:ext uri="{FF2B5EF4-FFF2-40B4-BE49-F238E27FC236}">
                      <a16:creationId xmlns:a16="http://schemas.microsoft.com/office/drawing/2014/main" id="{DADC1134-1D2C-E17C-BC7E-F538C134F2C1}"/>
                    </a:ext>
                  </a:extLst>
                </p:cNvPr>
                <p:cNvSpPr txBox="1"/>
                <p:nvPr/>
              </p:nvSpPr>
              <p:spPr>
                <a:xfrm>
                  <a:off x="2927211" y="4169971"/>
                  <a:ext cx="36080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m:oMathPara>
                  </a14:m>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2" name="Textfeld 11">
                  <a:extLst>
                    <a:ext uri="{FF2B5EF4-FFF2-40B4-BE49-F238E27FC236}">
                      <a16:creationId xmlns:a16="http://schemas.microsoft.com/office/drawing/2014/main" id="{DADC1134-1D2C-E17C-BC7E-F538C134F2C1}"/>
                    </a:ext>
                  </a:extLst>
                </p:cNvPr>
                <p:cNvSpPr txBox="1">
                  <a:spLocks noRot="1" noChangeAspect="1" noMove="1" noResize="1" noEditPoints="1" noAdjustHandles="1" noChangeArrowheads="1" noChangeShapeType="1" noTextEdit="1"/>
                </p:cNvSpPr>
                <p:nvPr/>
              </p:nvSpPr>
              <p:spPr>
                <a:xfrm>
                  <a:off x="2927211" y="4169971"/>
                  <a:ext cx="360804" cy="338554"/>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9851379D-5195-6499-99E7-01E0A02F2F99}"/>
                    </a:ext>
                  </a:extLst>
                </p:cNvPr>
                <p:cNvSpPr txBox="1"/>
                <p:nvPr/>
              </p:nvSpPr>
              <p:spPr>
                <a:xfrm>
                  <a:off x="6049881" y="4188760"/>
                  <a:ext cx="36240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oMath>
                    </m:oMathPara>
                  </a14:m>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3" name="Textfeld 12">
                  <a:extLst>
                    <a:ext uri="{FF2B5EF4-FFF2-40B4-BE49-F238E27FC236}">
                      <a16:creationId xmlns:a16="http://schemas.microsoft.com/office/drawing/2014/main" id="{9851379D-5195-6499-99E7-01E0A02F2F99}"/>
                    </a:ext>
                  </a:extLst>
                </p:cNvPr>
                <p:cNvSpPr txBox="1">
                  <a:spLocks noRot="1" noChangeAspect="1" noMove="1" noResize="1" noEditPoints="1" noAdjustHandles="1" noChangeArrowheads="1" noChangeShapeType="1" noTextEdit="1"/>
                </p:cNvSpPr>
                <p:nvPr/>
              </p:nvSpPr>
              <p:spPr>
                <a:xfrm>
                  <a:off x="6049881" y="4188760"/>
                  <a:ext cx="362407" cy="338554"/>
                </a:xfrm>
                <a:prstGeom prst="rect">
                  <a:avLst/>
                </a:prstGeom>
                <a:blipFill>
                  <a:blip r:embed="rId4"/>
                  <a:stretch>
                    <a:fillRect b="-2708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9361D619-4531-5417-CA7F-5CB99C948AF4}"/>
                    </a:ext>
                  </a:extLst>
                </p:cNvPr>
                <p:cNvSpPr txBox="1"/>
                <p:nvPr/>
              </p:nvSpPr>
              <p:spPr>
                <a:xfrm>
                  <a:off x="3932139" y="2768593"/>
                  <a:ext cx="3440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m:oMathPara>
                  </a14:m>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4" name="Textfeld 13">
                  <a:extLst>
                    <a:ext uri="{FF2B5EF4-FFF2-40B4-BE49-F238E27FC236}">
                      <a16:creationId xmlns:a16="http://schemas.microsoft.com/office/drawing/2014/main" id="{9361D619-4531-5417-CA7F-5CB99C948AF4}"/>
                    </a:ext>
                  </a:extLst>
                </p:cNvPr>
                <p:cNvSpPr txBox="1">
                  <a:spLocks noRot="1" noChangeAspect="1" noMove="1" noResize="1" noEditPoints="1" noAdjustHandles="1" noChangeArrowheads="1" noChangeShapeType="1" noTextEdit="1"/>
                </p:cNvSpPr>
                <p:nvPr/>
              </p:nvSpPr>
              <p:spPr>
                <a:xfrm>
                  <a:off x="3932139" y="2768593"/>
                  <a:ext cx="344069" cy="338554"/>
                </a:xfrm>
                <a:prstGeom prst="rect">
                  <a:avLst/>
                </a:prstGeom>
                <a:blipFill>
                  <a:blip r:embed="rId5"/>
                  <a:stretch>
                    <a:fillRect b="-14286"/>
                  </a:stretch>
                </a:blipFill>
              </p:spPr>
              <p:txBody>
                <a:bodyPr/>
                <a:lstStyle/>
                <a:p>
                  <a:r>
                    <a:rPr lang="de-DE">
                      <a:noFill/>
                    </a:rPr>
                    <a:t> </a:t>
                  </a:r>
                </a:p>
              </p:txBody>
            </p:sp>
          </mc:Fallback>
        </mc:AlternateContent>
      </p:grpSp>
      <p:grpSp>
        <p:nvGrpSpPr>
          <p:cNvPr id="24" name="Gruppieren 23">
            <a:extLst>
              <a:ext uri="{FF2B5EF4-FFF2-40B4-BE49-F238E27FC236}">
                <a16:creationId xmlns:a16="http://schemas.microsoft.com/office/drawing/2014/main" id="{0A0661A8-8189-24B1-0189-7D33498E32BC}"/>
              </a:ext>
            </a:extLst>
          </p:cNvPr>
          <p:cNvGrpSpPr/>
          <p:nvPr/>
        </p:nvGrpSpPr>
        <p:grpSpPr>
          <a:xfrm>
            <a:off x="2234761" y="3915222"/>
            <a:ext cx="4760452" cy="2495319"/>
            <a:chOff x="1416684" y="4228420"/>
            <a:chExt cx="4760452" cy="2495319"/>
          </a:xfrm>
        </p:grpSpPr>
        <p:sp>
          <p:nvSpPr>
            <p:cNvPr id="25" name="Bogen 24">
              <a:extLst>
                <a:ext uri="{FF2B5EF4-FFF2-40B4-BE49-F238E27FC236}">
                  <a16:creationId xmlns:a16="http://schemas.microsoft.com/office/drawing/2014/main" id="{F2924005-C0E0-D30B-4649-FFB03F5DE784}"/>
                </a:ext>
              </a:extLst>
            </p:cNvPr>
            <p:cNvSpPr/>
            <p:nvPr/>
          </p:nvSpPr>
          <p:spPr>
            <a:xfrm>
              <a:off x="1416685" y="5843798"/>
              <a:ext cx="879941" cy="879941"/>
            </a:xfrm>
            <a:prstGeom prst="arc">
              <a:avLst>
                <a:gd name="adj1" fmla="val 16095980"/>
                <a:gd name="adj2" fmla="val 1853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Bogen 25">
              <a:extLst>
                <a:ext uri="{FF2B5EF4-FFF2-40B4-BE49-F238E27FC236}">
                  <a16:creationId xmlns:a16="http://schemas.microsoft.com/office/drawing/2014/main" id="{91C3E9A9-8219-BF3E-716E-EF5419E1751C}"/>
                </a:ext>
              </a:extLst>
            </p:cNvPr>
            <p:cNvSpPr/>
            <p:nvPr/>
          </p:nvSpPr>
          <p:spPr>
            <a:xfrm>
              <a:off x="5108682" y="5843548"/>
              <a:ext cx="879941" cy="879941"/>
            </a:xfrm>
            <a:prstGeom prst="arc">
              <a:avLst>
                <a:gd name="adj1" fmla="val 10653635"/>
                <a:gd name="adj2" fmla="val 1368590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Bogen 26">
              <a:extLst>
                <a:ext uri="{FF2B5EF4-FFF2-40B4-BE49-F238E27FC236}">
                  <a16:creationId xmlns:a16="http://schemas.microsoft.com/office/drawing/2014/main" id="{5A132591-1100-FC3C-9B6A-48CCC626511B}"/>
                </a:ext>
              </a:extLst>
            </p:cNvPr>
            <p:cNvSpPr/>
            <p:nvPr/>
          </p:nvSpPr>
          <p:spPr>
            <a:xfrm>
              <a:off x="1416684" y="4228420"/>
              <a:ext cx="879941" cy="879941"/>
            </a:xfrm>
            <a:prstGeom prst="arc">
              <a:avLst>
                <a:gd name="adj1" fmla="val 1088411"/>
                <a:gd name="adj2" fmla="val 53974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8" name="Gerader Verbinder 27">
              <a:extLst>
                <a:ext uri="{FF2B5EF4-FFF2-40B4-BE49-F238E27FC236}">
                  <a16:creationId xmlns:a16="http://schemas.microsoft.com/office/drawing/2014/main" id="{A157D4F6-9913-A5AF-89BE-70F0DEF98589}"/>
                </a:ext>
              </a:extLst>
            </p:cNvPr>
            <p:cNvCxnSpPr/>
            <p:nvPr/>
          </p:nvCxnSpPr>
          <p:spPr>
            <a:xfrm>
              <a:off x="1856656" y="4653135"/>
              <a:ext cx="4320480" cy="16561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B9C948E5-2AF0-DE2D-25B3-3264D9F9E2D8}"/>
                </a:ext>
              </a:extLst>
            </p:cNvPr>
            <p:cNvSpPr/>
            <p:nvPr/>
          </p:nvSpPr>
          <p:spPr>
            <a:xfrm>
              <a:off x="1856656" y="4653136"/>
              <a:ext cx="4320480" cy="165616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733B5CA8-03B6-2BFA-F00C-5B2C94F3FFB2}"/>
                    </a:ext>
                  </a:extLst>
                </p:cNvPr>
                <p:cNvSpPr txBox="1"/>
                <p:nvPr/>
              </p:nvSpPr>
              <p:spPr>
                <a:xfrm>
                  <a:off x="1859940" y="5944964"/>
                  <a:ext cx="36080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m:oMathPara>
                  </a14:m>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0" name="Textfeld 29">
                  <a:extLst>
                    <a:ext uri="{FF2B5EF4-FFF2-40B4-BE49-F238E27FC236}">
                      <a16:creationId xmlns:a16="http://schemas.microsoft.com/office/drawing/2014/main" id="{733B5CA8-03B6-2BFA-F00C-5B2C94F3FFB2}"/>
                    </a:ext>
                  </a:extLst>
                </p:cNvPr>
                <p:cNvSpPr txBox="1">
                  <a:spLocks noRot="1" noChangeAspect="1" noMove="1" noResize="1" noEditPoints="1" noAdjustHandles="1" noChangeArrowheads="1" noChangeShapeType="1" noTextEdit="1"/>
                </p:cNvSpPr>
                <p:nvPr/>
              </p:nvSpPr>
              <p:spPr>
                <a:xfrm>
                  <a:off x="1859940" y="5944964"/>
                  <a:ext cx="360804" cy="338554"/>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4F976EEE-B4A9-E37F-6D9B-62AAEA5074D1}"/>
                    </a:ext>
                  </a:extLst>
                </p:cNvPr>
                <p:cNvSpPr txBox="1"/>
                <p:nvPr/>
              </p:nvSpPr>
              <p:spPr>
                <a:xfrm>
                  <a:off x="5186245" y="5979683"/>
                  <a:ext cx="36240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𝛽</m:t>
                        </m:r>
                      </m:oMath>
                    </m:oMathPara>
                  </a14:m>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1" name="Textfeld 30">
                  <a:extLst>
                    <a:ext uri="{FF2B5EF4-FFF2-40B4-BE49-F238E27FC236}">
                      <a16:creationId xmlns:a16="http://schemas.microsoft.com/office/drawing/2014/main" id="{4F976EEE-B4A9-E37F-6D9B-62AAEA5074D1}"/>
                    </a:ext>
                  </a:extLst>
                </p:cNvPr>
                <p:cNvSpPr txBox="1">
                  <a:spLocks noRot="1" noChangeAspect="1" noMove="1" noResize="1" noEditPoints="1" noAdjustHandles="1" noChangeArrowheads="1" noChangeShapeType="1" noTextEdit="1"/>
                </p:cNvSpPr>
                <p:nvPr/>
              </p:nvSpPr>
              <p:spPr>
                <a:xfrm>
                  <a:off x="5186245" y="5979683"/>
                  <a:ext cx="362407" cy="338554"/>
                </a:xfrm>
                <a:prstGeom prst="rect">
                  <a:avLst/>
                </a:prstGeom>
                <a:blipFill>
                  <a:blip r:embed="rId7"/>
                  <a:stretch>
                    <a:fillRect b="-89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31">
                  <a:extLst>
                    <a:ext uri="{FF2B5EF4-FFF2-40B4-BE49-F238E27FC236}">
                      <a16:creationId xmlns:a16="http://schemas.microsoft.com/office/drawing/2014/main" id="{6FC5E9AB-8209-F49A-17B8-8CB6923F42F4}"/>
                    </a:ext>
                  </a:extLst>
                </p:cNvPr>
                <p:cNvSpPr txBox="1"/>
                <p:nvPr/>
              </p:nvSpPr>
              <p:spPr>
                <a:xfrm>
                  <a:off x="1856654" y="4694718"/>
                  <a:ext cx="34406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𝛾</m:t>
                        </m:r>
                      </m:oMath>
                    </m:oMathPara>
                  </a14:m>
                  <a:endParaRPr kumimoji="0" lang="de-DE" sz="16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32" name="Textfeld 31">
                  <a:extLst>
                    <a:ext uri="{FF2B5EF4-FFF2-40B4-BE49-F238E27FC236}">
                      <a16:creationId xmlns:a16="http://schemas.microsoft.com/office/drawing/2014/main" id="{6FC5E9AB-8209-F49A-17B8-8CB6923F42F4}"/>
                    </a:ext>
                  </a:extLst>
                </p:cNvPr>
                <p:cNvSpPr txBox="1">
                  <a:spLocks noRot="1" noChangeAspect="1" noMove="1" noResize="1" noEditPoints="1" noAdjustHandles="1" noChangeArrowheads="1" noChangeShapeType="1" noTextEdit="1"/>
                </p:cNvSpPr>
                <p:nvPr/>
              </p:nvSpPr>
              <p:spPr>
                <a:xfrm>
                  <a:off x="1856654" y="4694718"/>
                  <a:ext cx="344069" cy="338554"/>
                </a:xfrm>
                <a:prstGeom prst="rect">
                  <a:avLst/>
                </a:prstGeom>
                <a:blipFill>
                  <a:blip r:embed="rId8"/>
                  <a:stretch>
                    <a:fillRect b="-1818"/>
                  </a:stretch>
                </a:blipFill>
              </p:spPr>
              <p:txBody>
                <a:bodyPr/>
                <a:lstStyle/>
                <a:p>
                  <a:r>
                    <a:rPr lang="de-DE">
                      <a:noFill/>
                    </a:rPr>
                    <a:t> </a:t>
                  </a:r>
                </a:p>
              </p:txBody>
            </p:sp>
          </mc:Fallback>
        </mc:AlternateContent>
      </p:grpSp>
      <p:sp>
        <p:nvSpPr>
          <p:cNvPr id="15" name="Fußzeilenplatzhalter 14">
            <a:extLst>
              <a:ext uri="{FF2B5EF4-FFF2-40B4-BE49-F238E27FC236}">
                <a16:creationId xmlns:a16="http://schemas.microsoft.com/office/drawing/2014/main" id="{CB8151D8-B884-A4B6-F0C8-DC2B8EA2D8EE}"/>
              </a:ext>
            </a:extLst>
          </p:cNvPr>
          <p:cNvSpPr>
            <a:spLocks noGrp="1"/>
          </p:cNvSpPr>
          <p:nvPr>
            <p:ph type="ftr" sz="quarter" idx="10"/>
          </p:nvPr>
        </p:nvSpPr>
        <p:spPr>
          <a:xfrm>
            <a:off x="7537384" y="5936276"/>
            <a:ext cx="3136901" cy="246221"/>
          </a:xfrm>
        </p:spPr>
        <p:txBody>
          <a:bodyPr/>
          <a:lstStyle/>
          <a:p>
            <a:pPr defTabSz="957861"/>
            <a:r>
              <a:rPr lang="de-DE" dirty="0">
                <a:solidFill>
                  <a:prstClr val="black">
                    <a:tint val="75000"/>
                  </a:prstClr>
                </a:solidFill>
              </a:rPr>
              <a:t>Geometrie – ebene Figuren</a:t>
            </a:r>
          </a:p>
        </p:txBody>
      </p:sp>
      <mc:AlternateContent xmlns:mc="http://schemas.openxmlformats.org/markup-compatibility/2006" xmlns:a14="http://schemas.microsoft.com/office/drawing/2010/main">
        <mc:Choice Requires="a14">
          <p:sp>
            <p:nvSpPr>
              <p:cNvPr id="17" name="Inhaltsplatzhalter 16">
                <a:extLst>
                  <a:ext uri="{FF2B5EF4-FFF2-40B4-BE49-F238E27FC236}">
                    <a16:creationId xmlns:a16="http://schemas.microsoft.com/office/drawing/2014/main" id="{385950B3-9E0C-B13F-AC73-9A2CA3324AEF}"/>
                  </a:ext>
                </a:extLst>
              </p:cNvPr>
              <p:cNvSpPr>
                <a:spLocks noGrp="1"/>
              </p:cNvSpPr>
              <p:nvPr>
                <p:ph idx="1"/>
              </p:nvPr>
            </p:nvSpPr>
            <p:spPr/>
            <p:txBody>
              <a:bodyPr/>
              <a:lstStyle/>
              <a:p>
                <a:r>
                  <a:rPr lang="de-DE" b="1" dirty="0"/>
                  <a:t>Pfadregel: Entlang des Pfades wird </a:t>
                </a:r>
                <a:r>
                  <a:rPr lang="de-DE" b="1" i="1" dirty="0">
                    <a:solidFill>
                      <a:srgbClr val="C00000"/>
                    </a:solidFill>
                  </a:rPr>
                  <a:t>multipliziert</a:t>
                </a:r>
                <a:r>
                  <a:rPr lang="de-DE" dirty="0"/>
                  <a:t>.</a:t>
                </a:r>
                <a:endParaRPr lang="de-DE" u="sng" dirty="0"/>
              </a:p>
              <a:p>
                <a:r>
                  <a:rPr lang="de-DE" sz="1500" u="sng" dirty="0"/>
                  <a:t>Beispiel:</a:t>
                </a:r>
                <a:r>
                  <a:rPr lang="de-DE" sz="1500" dirty="0"/>
                  <a:t> Am Freitag regnet es mit einer Wahrscheinlichkeit von </a:t>
                </a:r>
                <a14:m>
                  <m:oMath xmlns:m="http://schemas.openxmlformats.org/officeDocument/2006/math">
                    <m:r>
                      <a:rPr lang="de-DE" sz="1500" i="1" dirty="0" smtClean="0">
                        <a:latin typeface="Cambria Math" panose="02040503050406030204" pitchFamily="18" charset="0"/>
                      </a:rPr>
                      <m:t>60</m:t>
                    </m:r>
                    <m:r>
                      <a:rPr lang="de-DE" sz="1500" b="0" i="1" dirty="0" smtClean="0">
                        <a:latin typeface="Cambria Math" panose="02040503050406030204" pitchFamily="18" charset="0"/>
                      </a:rPr>
                      <m:t> </m:t>
                    </m:r>
                    <m:r>
                      <a:rPr lang="de-DE" sz="1500" i="1" dirty="0" smtClean="0">
                        <a:latin typeface="Cambria Math" panose="02040503050406030204" pitchFamily="18" charset="0"/>
                      </a:rPr>
                      <m:t>%</m:t>
                    </m:r>
                  </m:oMath>
                </a14:m>
                <a:r>
                  <a:rPr lang="de-DE" sz="1500" dirty="0"/>
                  <a:t>, am Samstag mit </a:t>
                </a:r>
                <a14:m>
                  <m:oMath xmlns:m="http://schemas.openxmlformats.org/officeDocument/2006/math">
                    <m:r>
                      <a:rPr lang="de-DE" sz="1500" i="1" dirty="0" smtClean="0">
                        <a:latin typeface="Cambria Math" panose="02040503050406030204" pitchFamily="18" charset="0"/>
                      </a:rPr>
                      <m:t>70</m:t>
                    </m:r>
                    <m:r>
                      <a:rPr lang="de-DE" sz="1500" b="0" i="1" dirty="0" smtClean="0">
                        <a:latin typeface="Cambria Math" panose="02040503050406030204" pitchFamily="18" charset="0"/>
                      </a:rPr>
                      <m:t> </m:t>
                    </m:r>
                    <m:r>
                      <a:rPr lang="de-DE" sz="1500" i="1" dirty="0" smtClean="0">
                        <a:latin typeface="Cambria Math" panose="02040503050406030204" pitchFamily="18" charset="0"/>
                      </a:rPr>
                      <m:t>%</m:t>
                    </m:r>
                  </m:oMath>
                </a14:m>
                <a:r>
                  <a:rPr lang="de-DE" sz="1500" dirty="0"/>
                  <a:t> Wahrscheinlichkeit.</a:t>
                </a:r>
              </a:p>
              <a:p>
                <a:endParaRPr lang="de-DE" sz="300" dirty="0"/>
              </a:p>
              <a:p>
                <a:r>
                  <a:rPr lang="de-DE" sz="1500" dirty="0"/>
                  <a:t>Das Baumdiagramm zeigt alle Möglichkeiten (</a:t>
                </a:r>
                <a:r>
                  <a:rPr lang="de-DE" sz="1500" dirty="0" err="1"/>
                  <a:t>r</a:t>
                </a:r>
                <a:r>
                  <a:rPr lang="de-DE" sz="1500" dirty="0"/>
                  <a:t> = Regen, t = trocken). Über den Pfaden stehen die Wahrscheinlich-</a:t>
                </a:r>
                <a:r>
                  <a:rPr lang="de-DE" sz="1500" dirty="0" err="1"/>
                  <a:t>keiten</a:t>
                </a:r>
                <a:r>
                  <a:rPr lang="de-DE" sz="1500" dirty="0"/>
                  <a:t> (</a:t>
                </a:r>
                <a14:m>
                  <m:oMath xmlns:m="http://schemas.openxmlformats.org/officeDocument/2006/math">
                    <m:r>
                      <a:rPr lang="de-DE" sz="1500" i="1" dirty="0" smtClean="0">
                        <a:latin typeface="Cambria Math" panose="02040503050406030204" pitchFamily="18" charset="0"/>
                      </a:rPr>
                      <m:t>60</m:t>
                    </m:r>
                    <m:r>
                      <a:rPr lang="de-DE" sz="1500" b="0" i="1" dirty="0" smtClean="0">
                        <a:latin typeface="Cambria Math" panose="02040503050406030204" pitchFamily="18" charset="0"/>
                      </a:rPr>
                      <m:t> </m:t>
                    </m:r>
                    <m:r>
                      <a:rPr lang="de-DE" sz="1500" i="1" dirty="0" smtClean="0">
                        <a:latin typeface="Cambria Math" panose="02040503050406030204" pitchFamily="18" charset="0"/>
                      </a:rPr>
                      <m:t>% = 0,</m:t>
                    </m:r>
                    <m:r>
                      <a:rPr lang="de-DE" sz="1500" b="0" i="1" dirty="0" smtClean="0">
                        <a:latin typeface="Cambria Math" panose="02040503050406030204" pitchFamily="18" charset="0"/>
                      </a:rPr>
                      <m:t>6</m:t>
                    </m:r>
                  </m:oMath>
                </a14:m>
                <a:r>
                  <a:rPr lang="de-DE" sz="1500" dirty="0"/>
                  <a:t>). Wenn es Freitag zu </a:t>
                </a:r>
                <a14:m>
                  <m:oMath xmlns:m="http://schemas.openxmlformats.org/officeDocument/2006/math">
                    <m:r>
                      <a:rPr lang="de-DE" sz="1500" i="1" dirty="0" smtClean="0">
                        <a:latin typeface="Cambria Math" panose="02040503050406030204" pitchFamily="18" charset="0"/>
                      </a:rPr>
                      <m:t>60</m:t>
                    </m:r>
                    <m:r>
                      <a:rPr lang="de-DE" sz="1500" b="0" i="1" dirty="0" smtClean="0">
                        <a:latin typeface="Cambria Math" panose="02040503050406030204" pitchFamily="18" charset="0"/>
                      </a:rPr>
                      <m:t> </m:t>
                    </m:r>
                    <m:r>
                      <a:rPr lang="de-DE" sz="1500" i="1" dirty="0" smtClean="0">
                        <a:latin typeface="Cambria Math" panose="02040503050406030204" pitchFamily="18" charset="0"/>
                      </a:rPr>
                      <m:t>%</m:t>
                    </m:r>
                  </m:oMath>
                </a14:m>
                <a:r>
                  <a:rPr lang="de-DE" sz="1500" dirty="0"/>
                  <a:t> regnet, bleibt es am selben Tag zu </a:t>
                </a:r>
                <a14:m>
                  <m:oMath xmlns:m="http://schemas.openxmlformats.org/officeDocument/2006/math">
                    <m:r>
                      <a:rPr lang="de-DE" sz="1500" i="1" dirty="0" smtClean="0">
                        <a:latin typeface="Cambria Math" panose="02040503050406030204" pitchFamily="18" charset="0"/>
                      </a:rPr>
                      <m:t>100</m:t>
                    </m:r>
                    <m:r>
                      <a:rPr lang="de-DE" sz="1500" b="0" i="1" dirty="0" smtClean="0">
                        <a:latin typeface="Cambria Math" panose="02040503050406030204" pitchFamily="18" charset="0"/>
                      </a:rPr>
                      <m:t> </m:t>
                    </m:r>
                    <m:r>
                      <a:rPr lang="de-DE" sz="1500" i="1" dirty="0" smtClean="0">
                        <a:latin typeface="Cambria Math" panose="02040503050406030204" pitchFamily="18" charset="0"/>
                      </a:rPr>
                      <m:t>%−60</m:t>
                    </m:r>
                    <m:r>
                      <a:rPr lang="de-DE" sz="1500" b="0" i="1" dirty="0" smtClean="0">
                        <a:latin typeface="Cambria Math" panose="02040503050406030204" pitchFamily="18" charset="0"/>
                      </a:rPr>
                      <m:t> </m:t>
                    </m:r>
                    <m:r>
                      <a:rPr lang="de-DE" sz="1500" i="1" dirty="0" smtClean="0">
                        <a:latin typeface="Cambria Math" panose="02040503050406030204" pitchFamily="18" charset="0"/>
                      </a:rPr>
                      <m:t>%=40</m:t>
                    </m:r>
                    <m:r>
                      <a:rPr lang="de-DE" sz="1500" b="0" i="1" dirty="0" smtClean="0">
                        <a:latin typeface="Cambria Math" panose="02040503050406030204" pitchFamily="18" charset="0"/>
                      </a:rPr>
                      <m:t> </m:t>
                    </m:r>
                    <m:r>
                      <a:rPr lang="de-DE" sz="1500" i="1" dirty="0" smtClean="0">
                        <a:latin typeface="Cambria Math" panose="02040503050406030204" pitchFamily="18" charset="0"/>
                      </a:rPr>
                      <m:t>%</m:t>
                    </m:r>
                  </m:oMath>
                </a14:m>
                <a:r>
                  <a:rPr lang="de-DE" sz="1500" dirty="0"/>
                  <a:t> trocken. </a:t>
                </a:r>
                <a:endParaRPr lang="de-DE" sz="300" dirty="0"/>
              </a:p>
              <a:p>
                <a:endParaRPr lang="de-DE" sz="1500" dirty="0"/>
              </a:p>
              <a:p>
                <a:r>
                  <a:rPr lang="de-DE" sz="1500" dirty="0"/>
                  <a:t>	           </a:t>
                </a:r>
                <a:r>
                  <a:rPr lang="de-DE" sz="1400" dirty="0"/>
                  <a:t>Freitag	Samstag</a:t>
                </a:r>
                <a:r>
                  <a:rPr lang="de-DE" sz="1500" dirty="0"/>
                  <a:t>	</a:t>
                </a:r>
                <a:r>
                  <a:rPr lang="de-DE" sz="1500" b="1" dirty="0"/>
                  <a:t>Ergebnis		Wahrscheinlichkeit</a:t>
                </a:r>
              </a:p>
              <a:p>
                <a:r>
                  <a:rPr lang="de-DE" sz="1500" dirty="0"/>
                  <a:t>				</a:t>
                </a:r>
                <a14:m>
                  <m:oMath xmlns:m="http://schemas.openxmlformats.org/officeDocument/2006/math">
                    <m:r>
                      <a:rPr lang="de-DE" sz="1400" i="1" dirty="0" smtClean="0">
                        <a:latin typeface="Cambria Math" panose="02040503050406030204" pitchFamily="18" charset="0"/>
                      </a:rPr>
                      <m:t>𝑟𝑟</m:t>
                    </m:r>
                  </m:oMath>
                </a14:m>
                <a:r>
                  <a:rPr lang="de-DE" sz="1400" dirty="0"/>
                  <a:t>		</a:t>
                </a:r>
                <a14:m>
                  <m:oMath xmlns:m="http://schemas.openxmlformats.org/officeDocument/2006/math">
                    <m:r>
                      <a:rPr lang="de-DE" sz="1400" i="1" dirty="0" smtClean="0">
                        <a:latin typeface="Cambria Math" panose="02040503050406030204" pitchFamily="18" charset="0"/>
                      </a:rPr>
                      <m:t>𝑃</m:t>
                    </m:r>
                    <m:d>
                      <m:dPr>
                        <m:ctrlPr>
                          <a:rPr lang="de-DE" sz="1400" i="1" dirty="0" smtClean="0">
                            <a:latin typeface="Cambria Math" panose="02040503050406030204" pitchFamily="18" charset="0"/>
                          </a:rPr>
                        </m:ctrlPr>
                      </m:dPr>
                      <m:e>
                        <m:r>
                          <a:rPr lang="de-DE" sz="1400" i="1" dirty="0" err="1" smtClean="0">
                            <a:latin typeface="Cambria Math" panose="02040503050406030204" pitchFamily="18" charset="0"/>
                          </a:rPr>
                          <m:t>𝑟𝑟</m:t>
                        </m:r>
                      </m:e>
                    </m:d>
                    <m:r>
                      <a:rPr lang="de-DE" sz="1400" i="1" dirty="0" smtClean="0">
                        <a:latin typeface="Cambria Math" panose="02040503050406030204" pitchFamily="18" charset="0"/>
                      </a:rPr>
                      <m:t>=0,6</m:t>
                    </m:r>
                    <m:r>
                      <a:rPr lang="de-DE" sz="1400" i="1" dirty="0" smtClean="0">
                        <a:solidFill>
                          <a:srgbClr val="C00000"/>
                        </a:solidFill>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0,7=0,42=42 %</m:t>
                    </m:r>
                  </m:oMath>
                </a14:m>
                <a:endParaRPr lang="de-DE" sz="1400" dirty="0"/>
              </a:p>
              <a:p>
                <a:r>
                  <a:rPr lang="de-DE" sz="1400" dirty="0"/>
                  <a:t>				</a:t>
                </a:r>
                <a14:m>
                  <m:oMath xmlns:m="http://schemas.openxmlformats.org/officeDocument/2006/math">
                    <m:r>
                      <a:rPr lang="de-DE" sz="1200" i="1" dirty="0" smtClean="0">
                        <a:latin typeface="Cambria Math" panose="02040503050406030204" pitchFamily="18" charset="0"/>
                      </a:rPr>
                      <m:t>(2</m:t>
                    </m:r>
                    <m:r>
                      <a:rPr lang="de-DE" sz="1200" i="1" dirty="0" smtClean="0">
                        <a:latin typeface="Cambria Math" panose="02040503050406030204" pitchFamily="18" charset="0"/>
                      </a:rPr>
                      <m:t>𝑥</m:t>
                    </m:r>
                    <m:r>
                      <a:rPr lang="de-DE" sz="1200" i="1" dirty="0" smtClean="0">
                        <a:latin typeface="Cambria Math" panose="02040503050406030204" pitchFamily="18" charset="0"/>
                      </a:rPr>
                      <m:t> </m:t>
                    </m:r>
                    <m:r>
                      <a:rPr lang="de-DE" sz="1200" i="1" dirty="0" smtClean="0">
                        <a:latin typeface="Cambria Math" panose="02040503050406030204" pitchFamily="18" charset="0"/>
                      </a:rPr>
                      <m:t>𝑅𝑒𝑔𝑒𝑛</m:t>
                    </m:r>
                    <m:r>
                      <a:rPr lang="de-DE" sz="1200" i="1" dirty="0" smtClean="0">
                        <a:latin typeface="Cambria Math" panose="02040503050406030204" pitchFamily="18" charset="0"/>
                      </a:rPr>
                      <m:t>)</m:t>
                    </m:r>
                  </m:oMath>
                </a14:m>
                <a:r>
                  <a:rPr lang="de-DE" sz="1400" dirty="0"/>
                  <a:t>		</a:t>
                </a:r>
              </a:p>
              <a:p>
                <a:r>
                  <a:rPr lang="de-DE" sz="1400" dirty="0"/>
                  <a:t>	</a:t>
                </a:r>
              </a:p>
              <a:p>
                <a:r>
                  <a:rPr lang="de-DE" sz="1400" dirty="0"/>
                  <a:t>				</a:t>
                </a:r>
                <a14:m>
                  <m:oMath xmlns:m="http://schemas.openxmlformats.org/officeDocument/2006/math">
                    <m:r>
                      <a:rPr lang="de-DE" sz="1400" i="1" dirty="0" smtClean="0">
                        <a:latin typeface="Cambria Math" panose="02040503050406030204" pitchFamily="18" charset="0"/>
                      </a:rPr>
                      <m:t>𝑟𝑡</m:t>
                    </m:r>
                  </m:oMath>
                </a14:m>
                <a:r>
                  <a:rPr lang="de-DE" sz="1400" dirty="0"/>
                  <a:t>		</a:t>
                </a:r>
                <a14:m>
                  <m:oMath xmlns:m="http://schemas.openxmlformats.org/officeDocument/2006/math">
                    <m:r>
                      <a:rPr lang="de-DE" sz="1400" i="1" dirty="0" smtClean="0">
                        <a:latin typeface="Cambria Math" panose="02040503050406030204" pitchFamily="18" charset="0"/>
                      </a:rPr>
                      <m:t>𝑃</m:t>
                    </m:r>
                    <m:d>
                      <m:dPr>
                        <m:ctrlPr>
                          <a:rPr lang="de-DE" sz="1400" i="1" dirty="0" smtClean="0">
                            <a:latin typeface="Cambria Math" panose="02040503050406030204" pitchFamily="18" charset="0"/>
                          </a:rPr>
                        </m:ctrlPr>
                      </m:dPr>
                      <m:e>
                        <m:r>
                          <a:rPr lang="de-DE" sz="1400" i="1" dirty="0" err="1" smtClean="0">
                            <a:latin typeface="Cambria Math" panose="02040503050406030204" pitchFamily="18" charset="0"/>
                          </a:rPr>
                          <m:t>𝑟</m:t>
                        </m:r>
                        <m:r>
                          <a:rPr lang="de-DE" sz="1400" b="0" i="1" dirty="0" smtClean="0">
                            <a:latin typeface="Cambria Math" panose="02040503050406030204" pitchFamily="18" charset="0"/>
                          </a:rPr>
                          <m:t>𝑡</m:t>
                        </m:r>
                      </m:e>
                    </m:d>
                    <m:r>
                      <a:rPr lang="de-DE" sz="1400" i="1" dirty="0" smtClean="0">
                        <a:latin typeface="Cambria Math" panose="02040503050406030204" pitchFamily="18" charset="0"/>
                      </a:rPr>
                      <m:t>=0,6</m:t>
                    </m:r>
                    <m:r>
                      <a:rPr lang="de-DE" sz="1400" i="1" dirty="0" smtClean="0">
                        <a:solidFill>
                          <a:srgbClr val="C00000"/>
                        </a:solidFill>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0,3=0,18=18 %</m:t>
                    </m:r>
                  </m:oMath>
                </a14:m>
                <a:endParaRPr lang="de-DE" sz="1400" dirty="0"/>
              </a:p>
              <a:p>
                <a:r>
                  <a:rPr lang="de-DE" sz="1200" dirty="0"/>
                  <a:t>				</a:t>
                </a:r>
                <a14:m>
                  <m:oMath xmlns:m="http://schemas.openxmlformats.org/officeDocument/2006/math">
                    <m:r>
                      <a:rPr lang="de-DE" sz="1200" i="1" dirty="0" smtClean="0">
                        <a:latin typeface="Cambria Math" panose="02040503050406030204" pitchFamily="18" charset="0"/>
                      </a:rPr>
                      <m:t>(</m:t>
                    </m:r>
                    <m:r>
                      <a:rPr lang="de-DE" sz="1200" i="1" dirty="0" smtClean="0">
                        <a:latin typeface="Cambria Math" panose="02040503050406030204" pitchFamily="18" charset="0"/>
                      </a:rPr>
                      <m:t>𝐹𝑟𝑒𝑖𝑡𝑎𝑔</m:t>
                    </m:r>
                    <m:r>
                      <a:rPr lang="de-DE" sz="1200" i="1" dirty="0" smtClean="0">
                        <a:latin typeface="Cambria Math" panose="02040503050406030204" pitchFamily="18" charset="0"/>
                      </a:rPr>
                      <m:t> </m:t>
                    </m:r>
                    <m:r>
                      <a:rPr lang="de-DE" sz="1200" i="1" dirty="0" smtClean="0">
                        <a:latin typeface="Cambria Math" panose="02040503050406030204" pitchFamily="18" charset="0"/>
                      </a:rPr>
                      <m:t>𝑅𝑒𝑔𝑒𝑛</m:t>
                    </m:r>
                    <m:r>
                      <a:rPr lang="de-DE" sz="1200" i="1" dirty="0" smtClean="0">
                        <a:latin typeface="Cambria Math" panose="02040503050406030204" pitchFamily="18" charset="0"/>
                      </a:rPr>
                      <m:t>,  </m:t>
                    </m:r>
                    <m:r>
                      <a:rPr lang="de-DE" sz="1200" i="1" dirty="0" smtClean="0">
                        <a:latin typeface="Cambria Math" panose="02040503050406030204" pitchFamily="18" charset="0"/>
                      </a:rPr>
                      <m:t>𝑆𝑎𝑚𝑠𝑡𝑎𝑔</m:t>
                    </m:r>
                    <m:r>
                      <a:rPr lang="de-DE" sz="1200" i="1" dirty="0" smtClean="0">
                        <a:latin typeface="Cambria Math" panose="02040503050406030204" pitchFamily="18" charset="0"/>
                      </a:rPr>
                      <m:t> </m:t>
                    </m:r>
                    <m:r>
                      <a:rPr lang="de-DE" sz="1200" i="1" dirty="0" smtClean="0">
                        <a:latin typeface="Cambria Math" panose="02040503050406030204" pitchFamily="18" charset="0"/>
                      </a:rPr>
                      <m:t>𝑡𝑟𝑜𝑐𝑘𝑒𝑛</m:t>
                    </m:r>
                    <m:r>
                      <a:rPr lang="de-DE" sz="1200" i="1" dirty="0" smtClean="0">
                        <a:latin typeface="Cambria Math" panose="02040503050406030204" pitchFamily="18" charset="0"/>
                      </a:rPr>
                      <m:t>)</m:t>
                    </m:r>
                  </m:oMath>
                </a14:m>
                <a:endParaRPr lang="de-DE" sz="1200" dirty="0"/>
              </a:p>
              <a:p>
                <a:r>
                  <a:rPr lang="de-DE" sz="1400" dirty="0"/>
                  <a:t>						</a:t>
                </a:r>
              </a:p>
              <a:p>
                <a:r>
                  <a:rPr lang="de-DE" sz="1400" dirty="0"/>
                  <a:t>				</a:t>
                </a:r>
                <a14:m>
                  <m:oMath xmlns:m="http://schemas.openxmlformats.org/officeDocument/2006/math">
                    <m:r>
                      <a:rPr lang="de-DE" sz="1400" i="1" dirty="0" smtClean="0">
                        <a:latin typeface="Cambria Math" panose="02040503050406030204" pitchFamily="18" charset="0"/>
                      </a:rPr>
                      <m:t>𝑡𝑟</m:t>
                    </m:r>
                  </m:oMath>
                </a14:m>
                <a:r>
                  <a:rPr lang="de-DE" sz="1400" dirty="0"/>
                  <a:t>		</a:t>
                </a:r>
                <a14:m>
                  <m:oMath xmlns:m="http://schemas.openxmlformats.org/officeDocument/2006/math">
                    <m:r>
                      <a:rPr lang="de-DE" sz="1400" i="1" dirty="0" smtClean="0">
                        <a:latin typeface="Cambria Math" panose="02040503050406030204" pitchFamily="18" charset="0"/>
                      </a:rPr>
                      <m:t>𝑃</m:t>
                    </m:r>
                    <m:d>
                      <m:dPr>
                        <m:ctrlPr>
                          <a:rPr lang="de-DE" sz="1400" i="1" dirty="0" smtClean="0">
                            <a:latin typeface="Cambria Math" panose="02040503050406030204" pitchFamily="18" charset="0"/>
                          </a:rPr>
                        </m:ctrlPr>
                      </m:dPr>
                      <m:e>
                        <m:r>
                          <a:rPr lang="de-DE" sz="1400" b="0" i="1" dirty="0" smtClean="0">
                            <a:latin typeface="Cambria Math" panose="02040503050406030204" pitchFamily="18" charset="0"/>
                          </a:rPr>
                          <m:t>𝑡</m:t>
                        </m:r>
                        <m:r>
                          <a:rPr lang="de-DE" sz="1400" i="1" dirty="0" err="1" smtClean="0">
                            <a:latin typeface="Cambria Math" panose="02040503050406030204" pitchFamily="18" charset="0"/>
                          </a:rPr>
                          <m:t>𝑟</m:t>
                        </m:r>
                      </m:e>
                    </m:d>
                    <m:r>
                      <a:rPr lang="de-DE" sz="1400" i="1" dirty="0" smtClean="0">
                        <a:latin typeface="Cambria Math" panose="02040503050406030204" pitchFamily="18" charset="0"/>
                      </a:rPr>
                      <m:t>=0,</m:t>
                    </m:r>
                    <m:r>
                      <a:rPr lang="de-DE" sz="1400" b="0" i="1" dirty="0" smtClean="0">
                        <a:latin typeface="Cambria Math" panose="02040503050406030204" pitchFamily="18" charset="0"/>
                      </a:rPr>
                      <m:t>4</m:t>
                    </m:r>
                    <m:r>
                      <a:rPr lang="de-DE" sz="1400" i="1" dirty="0" smtClean="0">
                        <a:solidFill>
                          <a:srgbClr val="C00000"/>
                        </a:solidFill>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0,7=0,28=28 %</m:t>
                    </m:r>
                  </m:oMath>
                </a14:m>
                <a:endParaRPr lang="de-DE" sz="1400" dirty="0"/>
              </a:p>
              <a:p>
                <a:r>
                  <a:rPr lang="de-DE" sz="1400" dirty="0"/>
                  <a:t>				</a:t>
                </a:r>
                <a14:m>
                  <m:oMath xmlns:m="http://schemas.openxmlformats.org/officeDocument/2006/math">
                    <m:r>
                      <a:rPr lang="de-DE" sz="1200" i="1" dirty="0" smtClean="0">
                        <a:latin typeface="Cambria Math" panose="02040503050406030204" pitchFamily="18" charset="0"/>
                      </a:rPr>
                      <m:t>(</m:t>
                    </m:r>
                    <m:r>
                      <a:rPr lang="de-DE" sz="1200" i="1" dirty="0" smtClean="0">
                        <a:latin typeface="Cambria Math" panose="02040503050406030204" pitchFamily="18" charset="0"/>
                      </a:rPr>
                      <m:t>𝐹𝑟𝑒𝑖𝑡𝑎𝑔</m:t>
                    </m:r>
                    <m:r>
                      <a:rPr lang="de-DE" sz="1200" i="1" dirty="0" smtClean="0">
                        <a:latin typeface="Cambria Math" panose="02040503050406030204" pitchFamily="18" charset="0"/>
                      </a:rPr>
                      <m:t> </m:t>
                    </m:r>
                    <m:r>
                      <a:rPr lang="de-DE" sz="1200" b="0" i="1" dirty="0" smtClean="0">
                        <a:latin typeface="Cambria Math" panose="02040503050406030204" pitchFamily="18" charset="0"/>
                      </a:rPr>
                      <m:t>𝑡𝑟𝑜𝑐𝑘𝑒𝑛</m:t>
                    </m:r>
                    <m:r>
                      <a:rPr lang="de-DE" sz="1200" i="1" dirty="0" smtClean="0">
                        <a:latin typeface="Cambria Math" panose="02040503050406030204" pitchFamily="18" charset="0"/>
                      </a:rPr>
                      <m:t>, </m:t>
                    </m:r>
                    <m:r>
                      <a:rPr lang="de-DE" sz="1200" b="0" i="1" dirty="0" smtClean="0">
                        <a:latin typeface="Cambria Math" panose="02040503050406030204" pitchFamily="18" charset="0"/>
                      </a:rPr>
                      <m:t> </m:t>
                    </m:r>
                    <m:r>
                      <a:rPr lang="de-DE" sz="1200" i="1" dirty="0" smtClean="0">
                        <a:latin typeface="Cambria Math" panose="02040503050406030204" pitchFamily="18" charset="0"/>
                      </a:rPr>
                      <m:t>𝑆𝑎𝑚𝑠𝑡𝑎𝑔</m:t>
                    </m:r>
                    <m:r>
                      <a:rPr lang="de-DE" sz="1200" i="1" dirty="0" smtClean="0">
                        <a:latin typeface="Cambria Math" panose="02040503050406030204" pitchFamily="18" charset="0"/>
                      </a:rPr>
                      <m:t> </m:t>
                    </m:r>
                    <m:r>
                      <a:rPr lang="de-DE" sz="1200" b="0" i="1" dirty="0" smtClean="0">
                        <a:latin typeface="Cambria Math" panose="02040503050406030204" pitchFamily="18" charset="0"/>
                      </a:rPr>
                      <m:t>𝑅𝑒𝑔𝑒𝑛</m:t>
                    </m:r>
                    <m:r>
                      <a:rPr lang="de-DE" sz="1200" i="1" dirty="0" smtClean="0">
                        <a:latin typeface="Cambria Math" panose="02040503050406030204" pitchFamily="18" charset="0"/>
                      </a:rPr>
                      <m:t>)</m:t>
                    </m:r>
                  </m:oMath>
                </a14:m>
                <a:endParaRPr lang="de-DE" sz="1400" dirty="0"/>
              </a:p>
              <a:p>
                <a:endParaRPr lang="de-DE" sz="1400" dirty="0"/>
              </a:p>
              <a:p>
                <a:r>
                  <a:rPr lang="de-DE" sz="1400" dirty="0"/>
                  <a:t>				</a:t>
                </a:r>
                <a14:m>
                  <m:oMath xmlns:m="http://schemas.openxmlformats.org/officeDocument/2006/math">
                    <m:r>
                      <a:rPr lang="de-DE" sz="1400" i="1" dirty="0" smtClean="0">
                        <a:latin typeface="Cambria Math" panose="02040503050406030204" pitchFamily="18" charset="0"/>
                      </a:rPr>
                      <m:t>𝑡𝑡</m:t>
                    </m:r>
                  </m:oMath>
                </a14:m>
                <a:r>
                  <a:rPr lang="de-DE" sz="1400" dirty="0"/>
                  <a:t>		</a:t>
                </a:r>
                <a14:m>
                  <m:oMath xmlns:m="http://schemas.openxmlformats.org/officeDocument/2006/math">
                    <m:r>
                      <a:rPr lang="de-DE" sz="1400" i="1" dirty="0" smtClean="0">
                        <a:latin typeface="Cambria Math" panose="02040503050406030204" pitchFamily="18" charset="0"/>
                      </a:rPr>
                      <m:t>𝑃</m:t>
                    </m:r>
                    <m:d>
                      <m:dPr>
                        <m:ctrlPr>
                          <a:rPr lang="de-DE" sz="1400" i="1" dirty="0" smtClean="0">
                            <a:latin typeface="Cambria Math" panose="02040503050406030204" pitchFamily="18" charset="0"/>
                          </a:rPr>
                        </m:ctrlPr>
                      </m:dPr>
                      <m:e>
                        <m:r>
                          <a:rPr lang="de-DE" sz="1400" b="0" i="1" dirty="0" smtClean="0">
                            <a:latin typeface="Cambria Math" panose="02040503050406030204" pitchFamily="18" charset="0"/>
                          </a:rPr>
                          <m:t>𝑡𝑡</m:t>
                        </m:r>
                      </m:e>
                    </m:d>
                    <m:r>
                      <a:rPr lang="de-DE" sz="1400" i="1" dirty="0" smtClean="0">
                        <a:latin typeface="Cambria Math" panose="02040503050406030204" pitchFamily="18" charset="0"/>
                      </a:rPr>
                      <m:t>=0,</m:t>
                    </m:r>
                    <m:r>
                      <a:rPr lang="de-DE" sz="1400" b="0" i="1" dirty="0" smtClean="0">
                        <a:latin typeface="Cambria Math" panose="02040503050406030204" pitchFamily="18" charset="0"/>
                      </a:rPr>
                      <m:t>4</m:t>
                    </m:r>
                    <m:r>
                      <a:rPr lang="de-DE" sz="1400" i="1" dirty="0" smtClean="0">
                        <a:solidFill>
                          <a:srgbClr val="C00000"/>
                        </a:solidFill>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0,3=0,12=12 %</m:t>
                    </m:r>
                  </m:oMath>
                </a14:m>
                <a:endParaRPr lang="de-DE" sz="1400" dirty="0"/>
              </a:p>
              <a:p>
                <a:r>
                  <a:rPr lang="de-DE" sz="1400" dirty="0"/>
                  <a:t>				</a:t>
                </a:r>
                <a14:m>
                  <m:oMath xmlns:m="http://schemas.openxmlformats.org/officeDocument/2006/math">
                    <m:r>
                      <a:rPr lang="de-DE" sz="1200" i="1" dirty="0" smtClean="0">
                        <a:latin typeface="Cambria Math" panose="02040503050406030204" pitchFamily="18" charset="0"/>
                      </a:rPr>
                      <m:t>(2</m:t>
                    </m:r>
                    <m:r>
                      <a:rPr lang="de-DE" sz="1200" i="1" dirty="0" smtClean="0">
                        <a:latin typeface="Cambria Math" panose="02040503050406030204" pitchFamily="18" charset="0"/>
                      </a:rPr>
                      <m:t>𝑥</m:t>
                    </m:r>
                    <m:r>
                      <a:rPr lang="de-DE" sz="1200" i="1" dirty="0" smtClean="0">
                        <a:latin typeface="Cambria Math" panose="02040503050406030204" pitchFamily="18" charset="0"/>
                      </a:rPr>
                      <m:t> </m:t>
                    </m:r>
                    <m:r>
                      <a:rPr lang="de-DE" sz="1200" b="0" i="1" dirty="0" smtClean="0">
                        <a:latin typeface="Cambria Math" panose="02040503050406030204" pitchFamily="18" charset="0"/>
                      </a:rPr>
                      <m:t>𝑡𝑟𝑜𝑐𝑘𝑒𝑛</m:t>
                    </m:r>
                    <m:r>
                      <a:rPr lang="de-DE" sz="1200" i="1" dirty="0" smtClean="0">
                        <a:latin typeface="Cambria Math" panose="02040503050406030204" pitchFamily="18" charset="0"/>
                      </a:rPr>
                      <m:t>)</m:t>
                    </m:r>
                  </m:oMath>
                </a14:m>
                <a:endParaRPr lang="de-DE" sz="1200" dirty="0"/>
              </a:p>
              <a:p>
                <a:pPr/>
                <a14:m>
                  <m:oMathPara xmlns:m="http://schemas.openxmlformats.org/officeDocument/2006/math">
                    <m:oMathParaPr>
                      <m:jc m:val="centerGroup"/>
                    </m:oMathParaPr>
                    <m:oMath xmlns:m="http://schemas.openxmlformats.org/officeDocument/2006/math">
                      <m:r>
                        <a:rPr lang="de-DE" sz="1400" i="1" dirty="0" smtClean="0">
                          <a:latin typeface="Cambria Math" panose="02040503050406030204" pitchFamily="18" charset="0"/>
                        </a:rPr>
                        <m:t>						</m:t>
                      </m:r>
                      <m:r>
                        <a:rPr lang="de-DE" sz="1400" b="0" i="1" dirty="0" smtClean="0">
                          <a:latin typeface="Cambria Math" panose="02040503050406030204" pitchFamily="18" charset="0"/>
                        </a:rPr>
                        <m:t>                                                                                                                                                  </m:t>
                      </m:r>
                      <m:r>
                        <a:rPr lang="de-DE" sz="1400" i="1" dirty="0" smtClean="0">
                          <a:latin typeface="Cambria Math" panose="02040503050406030204" pitchFamily="18" charset="0"/>
                        </a:rPr>
                        <m:t>𝑖𝑛𝑠𝑔𝑒𝑠𝑎𝑚𝑡</m:t>
                      </m:r>
                      <m:r>
                        <a:rPr lang="de-DE" sz="1400" i="1" dirty="0">
                          <a:latin typeface="Cambria Math" panose="02040503050406030204" pitchFamily="18" charset="0"/>
                        </a:rPr>
                        <m:t>	</m:t>
                      </m:r>
                      <m:r>
                        <a:rPr lang="de-DE" sz="1400" b="0" i="0" dirty="0" smtClean="0">
                          <a:latin typeface="Cambria Math" panose="02040503050406030204" pitchFamily="18" charset="0"/>
                        </a:rPr>
                        <m:t>  </m:t>
                      </m:r>
                      <m:r>
                        <a:rPr lang="de-DE" sz="1400" i="1" dirty="0" smtClean="0">
                          <a:latin typeface="Cambria Math" panose="02040503050406030204" pitchFamily="18" charset="0"/>
                        </a:rPr>
                        <m:t>100</m:t>
                      </m:r>
                      <m:r>
                        <a:rPr lang="de-DE" sz="1400" b="0" i="1" dirty="0" smtClean="0">
                          <a:latin typeface="Cambria Math" panose="02040503050406030204" pitchFamily="18" charset="0"/>
                        </a:rPr>
                        <m:t> </m:t>
                      </m:r>
                      <m:r>
                        <a:rPr lang="de-DE" sz="1400" i="1" dirty="0">
                          <a:latin typeface="Cambria Math" panose="02040503050406030204" pitchFamily="18" charset="0"/>
                        </a:rPr>
                        <m:t>%</m:t>
                      </m:r>
                    </m:oMath>
                  </m:oMathPara>
                </a14:m>
                <a:endParaRPr lang="de-DE" sz="1400" dirty="0"/>
              </a:p>
              <a:p>
                <a:endParaRPr lang="de-DE" sz="300" dirty="0"/>
              </a:p>
              <a:p>
                <a:r>
                  <a:rPr lang="de-DE" sz="1500" dirty="0"/>
                  <a:t>Beispielantwortsatz: Die Wahrscheinlichkeit, dass es zweimal trocken bleibt, liegt bei 12 %. </a:t>
                </a:r>
              </a:p>
              <a:p>
                <a:endParaRPr lang="de-DE" sz="1400" dirty="0"/>
              </a:p>
              <a:p>
                <a:endParaRPr lang="de-DE" sz="1500" dirty="0"/>
              </a:p>
            </p:txBody>
          </p:sp>
        </mc:Choice>
        <mc:Fallback xmlns="">
          <p:sp>
            <p:nvSpPr>
              <p:cNvPr id="17" name="Inhaltsplatzhalter 16">
                <a:extLst>
                  <a:ext uri="{FF2B5EF4-FFF2-40B4-BE49-F238E27FC236}">
                    <a16:creationId xmlns:a16="http://schemas.microsoft.com/office/drawing/2014/main" id="{385950B3-9E0C-B13F-AC73-9A2CA3324AEF}"/>
                  </a:ext>
                </a:extLst>
              </p:cNvPr>
              <p:cNvSpPr>
                <a:spLocks noGrp="1" noRot="1" noChangeAspect="1" noMove="1" noResize="1" noEditPoints="1" noAdjustHandles="1" noChangeArrowheads="1" noChangeShapeType="1" noTextEdit="1"/>
              </p:cNvSpPr>
              <p:nvPr>
                <p:ph idx="1"/>
              </p:nvPr>
            </p:nvSpPr>
            <p:spPr>
              <a:blipFill>
                <a:blip r:embed="rId9"/>
                <a:stretch>
                  <a:fillRect/>
                </a:stretch>
              </a:blipFill>
            </p:spPr>
            <p:txBody>
              <a:bodyPr/>
              <a:lstStyle/>
              <a:p>
                <a:r>
                  <a:rPr lang="de-DE">
                    <a:noFill/>
                  </a:rPr>
                  <a:t> </a:t>
                </a:r>
              </a:p>
            </p:txBody>
          </p:sp>
        </mc:Fallback>
      </mc:AlternateContent>
      <p:pic>
        <p:nvPicPr>
          <p:cNvPr id="16" name="Grafik 15">
            <a:extLst>
              <a:ext uri="{FF2B5EF4-FFF2-40B4-BE49-F238E27FC236}">
                <a16:creationId xmlns:a16="http://schemas.microsoft.com/office/drawing/2014/main" id="{6779923A-E82B-60D3-07A2-A2282E264A89}"/>
              </a:ext>
            </a:extLst>
          </p:cNvPr>
          <p:cNvPicPr>
            <a:picLocks noChangeAspect="1"/>
          </p:cNvPicPr>
          <p:nvPr/>
        </p:nvPicPr>
        <p:blipFill>
          <a:blip r:embed="rId10"/>
          <a:stretch>
            <a:fillRect/>
          </a:stretch>
        </p:blipFill>
        <p:spPr>
          <a:xfrm>
            <a:off x="303693" y="2798986"/>
            <a:ext cx="3408249" cy="2736798"/>
          </a:xfrm>
          <a:prstGeom prst="rect">
            <a:avLst/>
          </a:prstGeom>
        </p:spPr>
      </p:pic>
      <p:sp>
        <p:nvSpPr>
          <p:cNvPr id="2" name="Fußzeilenplatzhalter 5">
            <a:extLst>
              <a:ext uri="{FF2B5EF4-FFF2-40B4-BE49-F238E27FC236}">
                <a16:creationId xmlns:a16="http://schemas.microsoft.com/office/drawing/2014/main" id="{56E80459-B000-B92C-FA33-E26BDCACB033}"/>
              </a:ext>
            </a:extLst>
          </p:cNvPr>
          <p:cNvSpPr txBox="1">
            <a:spLocks/>
          </p:cNvSpPr>
          <p:nvPr/>
        </p:nvSpPr>
        <p:spPr>
          <a:xfrm>
            <a:off x="7977336" y="5969550"/>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Wahrscheinlichkeit</a:t>
            </a:r>
            <a:endParaRPr lang="de-DE" dirty="0">
              <a:solidFill>
                <a:prstClr val="black">
                  <a:tint val="75000"/>
                </a:prstClr>
              </a:solidFill>
            </a:endParaRPr>
          </a:p>
        </p:txBody>
      </p:sp>
    </p:spTree>
    <p:extLst>
      <p:ext uri="{BB962C8B-B14F-4D97-AF65-F5344CB8AC3E}">
        <p14:creationId xmlns:p14="http://schemas.microsoft.com/office/powerpoint/2010/main" val="3126339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777C487C-B7EE-D8BF-0FBC-5C2637AF17C3}"/>
                  </a:ext>
                </a:extLst>
              </p:cNvPr>
              <p:cNvSpPr>
                <a:spLocks noGrp="1"/>
              </p:cNvSpPr>
              <p:nvPr>
                <p:ph idx="1"/>
              </p:nvPr>
            </p:nvSpPr>
            <p:spPr>
              <a:xfrm>
                <a:off x="64800" y="1044001"/>
                <a:ext cx="9203968" cy="5193312"/>
              </a:xfrm>
            </p:spPr>
            <p:txBody>
              <a:bodyPr rIns="90000"/>
              <a:lstStyle/>
              <a:p>
                <a:r>
                  <a:rPr lang="de-DE" b="1" dirty="0"/>
                  <a:t>Ziehen ohne Zurücklegen</a:t>
                </a:r>
              </a:p>
              <a:p>
                <a:r>
                  <a:rPr lang="de-DE" sz="1500" u="sng" dirty="0"/>
                  <a:t>Beispiel:</a:t>
                </a:r>
                <a:r>
                  <a:rPr lang="de-DE" sz="1500" dirty="0"/>
                  <a:t> In einer Urne liegen 3 rote und </a:t>
                </a:r>
                <a14:m>
                  <m:oMath xmlns:m="http://schemas.openxmlformats.org/officeDocument/2006/math">
                    <m:r>
                      <a:rPr lang="de-DE" sz="1500" i="1">
                        <a:latin typeface="Cambria Math" panose="02040503050406030204" pitchFamily="18" charset="0"/>
                      </a:rPr>
                      <m:t>5</m:t>
                    </m:r>
                  </m:oMath>
                </a14:m>
                <a:r>
                  <a:rPr lang="de-DE" sz="1500" dirty="0"/>
                  <a:t> weiße Kugeln. Es werden zwei Kugeln (ohne zurücklegen) gezogen.</a:t>
                </a:r>
              </a:p>
              <a:p>
                <a:endParaRPr lang="de-DE" sz="300" dirty="0"/>
              </a:p>
              <a:p>
                <a:pPr marL="0">
                  <a:spcBef>
                    <a:spcPts val="0"/>
                  </a:spcBef>
                </a:pPr>
                <a:r>
                  <a:rPr lang="de-DE" sz="1500" u="sng" dirty="0"/>
                  <a:t>Lösung:</a:t>
                </a:r>
                <a:r>
                  <a:rPr lang="de-DE" sz="1500" dirty="0"/>
                  <a:t> Insgesamt befinden sich </a:t>
                </a:r>
                <a14:m>
                  <m:oMath xmlns:m="http://schemas.openxmlformats.org/officeDocument/2006/math">
                    <m:r>
                      <a:rPr lang="de-DE" sz="1500" i="1">
                        <a:latin typeface="Cambria Math" panose="02040503050406030204" pitchFamily="18" charset="0"/>
                      </a:rPr>
                      <m:t>3+5=8</m:t>
                    </m:r>
                  </m:oMath>
                </a14:m>
                <a:r>
                  <a:rPr lang="de-DE" sz="1500" dirty="0"/>
                  <a:t> Kugeln in der Urne. Beim 2. Mal Ziehen fehlt eine Kugel in der Urne. Es sind also nur noch 7 Kugeln in der Urne. Wurde bereits eine rote Kugel gezogen, sind beim 2. Mal nur noch 2 rote Kugeln vorhanden. Also ist die Chance dann nur noch </a:t>
                </a:r>
                <a14:m>
                  <m:oMath xmlns:m="http://schemas.openxmlformats.org/officeDocument/2006/math">
                    <m:f>
                      <m:fPr>
                        <m:ctrlPr>
                          <a:rPr lang="de-DE" sz="1500" i="1">
                            <a:latin typeface="Cambria Math" panose="02040503050406030204" pitchFamily="18" charset="0"/>
                          </a:rPr>
                        </m:ctrlPr>
                      </m:fPr>
                      <m:num>
                        <m:r>
                          <a:rPr lang="de-DE" sz="1500" i="1">
                            <a:latin typeface="Cambria Math" panose="02040503050406030204" pitchFamily="18" charset="0"/>
                          </a:rPr>
                          <m:t>2</m:t>
                        </m:r>
                      </m:num>
                      <m:den>
                        <m:r>
                          <a:rPr lang="de-DE" sz="1500" i="1">
                            <a:latin typeface="Cambria Math" panose="02040503050406030204" pitchFamily="18" charset="0"/>
                          </a:rPr>
                          <m:t>7</m:t>
                        </m:r>
                      </m:den>
                    </m:f>
                  </m:oMath>
                </a14:m>
                <a:r>
                  <a:rPr lang="de-DE" sz="1500" dirty="0"/>
                  <a:t> . Es sind allerdings noch </a:t>
                </a:r>
                <a14:m>
                  <m:oMath xmlns:m="http://schemas.openxmlformats.org/officeDocument/2006/math">
                    <m:r>
                      <a:rPr lang="de-DE" sz="1500" i="1" dirty="0" smtClean="0">
                        <a:latin typeface="Cambria Math" panose="02040503050406030204" pitchFamily="18" charset="0"/>
                      </a:rPr>
                      <m:t>5</m:t>
                    </m:r>
                  </m:oMath>
                </a14:m>
                <a:r>
                  <a:rPr lang="de-DE" sz="1500" dirty="0"/>
                  <a:t> weiße Kugeln da, daher </a:t>
                </a:r>
                <a14:m>
                  <m:oMath xmlns:m="http://schemas.openxmlformats.org/officeDocument/2006/math">
                    <m:f>
                      <m:fPr>
                        <m:ctrlPr>
                          <a:rPr lang="de-DE" sz="1500" i="1" smtClean="0">
                            <a:latin typeface="Cambria Math" panose="02040503050406030204" pitchFamily="18" charset="0"/>
                          </a:rPr>
                        </m:ctrlPr>
                      </m:fPr>
                      <m:num>
                        <m:r>
                          <a:rPr lang="de-DE" sz="1500" b="0" i="1" smtClean="0">
                            <a:latin typeface="Cambria Math" panose="02040503050406030204" pitchFamily="18" charset="0"/>
                          </a:rPr>
                          <m:t>5</m:t>
                        </m:r>
                      </m:num>
                      <m:den>
                        <m:r>
                          <a:rPr lang="de-DE" sz="1500" b="0" i="1" smtClean="0">
                            <a:latin typeface="Cambria Math" panose="02040503050406030204" pitchFamily="18" charset="0"/>
                          </a:rPr>
                          <m:t>7</m:t>
                        </m:r>
                      </m:den>
                    </m:f>
                  </m:oMath>
                </a14:m>
                <a:r>
                  <a:rPr lang="de-DE" sz="1500" dirty="0"/>
                  <a:t> .</a:t>
                </a:r>
              </a:p>
              <a:p>
                <a:pPr marL="0">
                  <a:spcBef>
                    <a:spcPts val="0"/>
                  </a:spcBef>
                </a:pPr>
                <a:r>
                  <a:rPr lang="de-DE" sz="1500" dirty="0"/>
                  <a:t>Wird zuerst eine weiße Kugel gezogen, sind noch 3 rote da, also </a:t>
                </a:r>
                <a14:m>
                  <m:oMath xmlns:m="http://schemas.openxmlformats.org/officeDocument/2006/math">
                    <m:f>
                      <m:fPr>
                        <m:ctrlPr>
                          <a:rPr lang="de-DE" sz="1500" i="1">
                            <a:latin typeface="Cambria Math" panose="02040503050406030204" pitchFamily="18" charset="0"/>
                          </a:rPr>
                        </m:ctrlPr>
                      </m:fPr>
                      <m:num>
                        <m:r>
                          <a:rPr lang="de-DE" sz="1500" b="0" i="1" smtClean="0">
                            <a:latin typeface="Cambria Math" panose="02040503050406030204" pitchFamily="18" charset="0"/>
                          </a:rPr>
                          <m:t>3</m:t>
                        </m:r>
                      </m:num>
                      <m:den>
                        <m:r>
                          <a:rPr lang="de-DE" sz="1500" i="1">
                            <a:latin typeface="Cambria Math" panose="02040503050406030204" pitchFamily="18" charset="0"/>
                          </a:rPr>
                          <m:t>7</m:t>
                        </m:r>
                      </m:den>
                    </m:f>
                  </m:oMath>
                </a14:m>
                <a:r>
                  <a:rPr lang="de-DE" sz="1500" dirty="0"/>
                  <a:t> , aber nur noch 4 weiße, also </a:t>
                </a:r>
                <a14:m>
                  <m:oMath xmlns:m="http://schemas.openxmlformats.org/officeDocument/2006/math">
                    <m:f>
                      <m:fPr>
                        <m:ctrlPr>
                          <a:rPr lang="de-DE" sz="1500" i="1">
                            <a:latin typeface="Cambria Math" panose="02040503050406030204" pitchFamily="18" charset="0"/>
                          </a:rPr>
                        </m:ctrlPr>
                      </m:fPr>
                      <m:num>
                        <m:r>
                          <a:rPr lang="de-DE" sz="1500" b="0" i="1" smtClean="0">
                            <a:latin typeface="Cambria Math" panose="02040503050406030204" pitchFamily="18" charset="0"/>
                          </a:rPr>
                          <m:t>4</m:t>
                        </m:r>
                      </m:num>
                      <m:den>
                        <m:r>
                          <a:rPr lang="de-DE" sz="1500" i="1">
                            <a:latin typeface="Cambria Math" panose="02040503050406030204" pitchFamily="18" charset="0"/>
                          </a:rPr>
                          <m:t>7</m:t>
                        </m:r>
                      </m:den>
                    </m:f>
                  </m:oMath>
                </a14:m>
                <a:r>
                  <a:rPr lang="de-DE" sz="1500" dirty="0"/>
                  <a:t> . </a:t>
                </a:r>
              </a:p>
              <a:p>
                <a:endParaRPr lang="de-DE" sz="400" dirty="0"/>
              </a:p>
              <a:p>
                <a:pPr>
                  <a:lnSpc>
                    <a:spcPct val="110000"/>
                  </a:lnSpc>
                  <a:spcAft>
                    <a:spcPts val="600"/>
                  </a:spcAft>
                </a:pPr>
                <a:r>
                  <a:rPr lang="de-DE" sz="1500" dirty="0"/>
                  <a:t>	     1. Mal Ziehen       2. Mal Ziehen      </a:t>
                </a:r>
                <a:r>
                  <a:rPr lang="de-DE" sz="1500" b="1" dirty="0"/>
                  <a:t>Ergebnis	Wahrscheinlichkeit  </a:t>
                </a:r>
                <a:r>
                  <a:rPr lang="de-DE" sz="1500" dirty="0"/>
                  <a:t>	</a:t>
                </a:r>
              </a:p>
              <a:p>
                <a:pPr>
                  <a:lnSpc>
                    <a:spcPct val="110000"/>
                  </a:lnSpc>
                  <a:spcAft>
                    <a:spcPts val="600"/>
                  </a:spcAft>
                </a:pPr>
                <a:r>
                  <a:rPr lang="de-DE" sz="1500" dirty="0"/>
                  <a:t>	 			</a:t>
                </a:r>
                <a14:m>
                  <m:oMath xmlns:m="http://schemas.openxmlformats.org/officeDocument/2006/math">
                    <m:r>
                      <a:rPr lang="de-DE" sz="1400" i="1" dirty="0" smtClean="0">
                        <a:latin typeface="Cambria Math" panose="02040503050406030204" pitchFamily="18" charset="0"/>
                      </a:rPr>
                      <m:t>𝑟𝑟</m:t>
                    </m:r>
                  </m:oMath>
                </a14:m>
                <a:r>
                  <a:rPr lang="de-DE" sz="1400" dirty="0"/>
                  <a:t>	</a:t>
                </a:r>
                <a14:m>
                  <m:oMath xmlns:m="http://schemas.openxmlformats.org/officeDocument/2006/math">
                    <m:r>
                      <m:rPr>
                        <m:sty m:val="p"/>
                      </m:rPr>
                      <a:rPr lang="de-DE" sz="1400" b="0" i="0" dirty="0" smtClean="0">
                        <a:latin typeface="Cambria Math" panose="02040503050406030204" pitchFamily="18" charset="0"/>
                      </a:rPr>
                      <m:t>P</m:t>
                    </m:r>
                    <m:d>
                      <m:dPr>
                        <m:ctrlPr>
                          <a:rPr lang="de-DE" sz="1400" b="0" i="1" dirty="0" smtClean="0">
                            <a:latin typeface="Cambria Math" panose="02040503050406030204" pitchFamily="18" charset="0"/>
                          </a:rPr>
                        </m:ctrlPr>
                      </m:dPr>
                      <m:e>
                        <m:r>
                          <a:rPr lang="de-DE" sz="1400" i="1" dirty="0">
                            <a:latin typeface="Cambria Math" panose="02040503050406030204" pitchFamily="18" charset="0"/>
                          </a:rPr>
                          <m:t>𝑟𝑟</m:t>
                        </m:r>
                      </m:e>
                    </m:d>
                    <m:r>
                      <a:rPr lang="de-DE" sz="1400" b="0" i="1" dirty="0" smtClean="0">
                        <a:latin typeface="Cambria Math" panose="02040503050406030204" pitchFamily="18" charset="0"/>
                      </a:rPr>
                      <m:t>=</m:t>
                    </m:r>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3</m:t>
                        </m:r>
                      </m:num>
                      <m:den>
                        <m:r>
                          <a:rPr lang="de-DE" sz="1400" b="0" i="1" dirty="0" smtClean="0">
                            <a:latin typeface="Cambria Math" panose="02040503050406030204" pitchFamily="18" charset="0"/>
                          </a:rPr>
                          <m:t>8</m:t>
                        </m:r>
                      </m:den>
                    </m:f>
                    <m:r>
                      <a:rPr lang="de-DE" sz="1400" b="0" i="1" dirty="0" smtClean="0">
                        <a:latin typeface="Cambria Math" panose="02040503050406030204" pitchFamily="18" charset="0"/>
                        <a:ea typeface="Cambria Math" panose="02040503050406030204" pitchFamily="18" charset="0"/>
                      </a:rPr>
                      <m:t>∙</m:t>
                    </m:r>
                    <m:f>
                      <m:fPr>
                        <m:ctrlPr>
                          <a:rPr lang="de-DE" sz="1400" b="0" i="1" dirty="0" smtClean="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2</m:t>
                        </m:r>
                      </m:num>
                      <m:den>
                        <m:r>
                          <a:rPr lang="de-DE" sz="1400" b="0" i="1" dirty="0" smtClean="0">
                            <a:latin typeface="Cambria Math" panose="02040503050406030204" pitchFamily="18" charset="0"/>
                            <a:ea typeface="Cambria Math" panose="02040503050406030204" pitchFamily="18" charset="0"/>
                          </a:rPr>
                          <m:t>7</m:t>
                        </m:r>
                      </m:den>
                    </m:f>
                    <m:r>
                      <a:rPr lang="de-DE" sz="1400" b="0" i="1" dirty="0" smtClean="0">
                        <a:latin typeface="Cambria Math" panose="02040503050406030204" pitchFamily="18" charset="0"/>
                        <a:ea typeface="Cambria Math" panose="02040503050406030204" pitchFamily="18" charset="0"/>
                      </a:rPr>
                      <m:t>=</m:t>
                    </m:r>
                    <m:f>
                      <m:fPr>
                        <m:ctrlPr>
                          <a:rPr lang="de-DE" sz="1400" b="0" i="1" dirty="0" smtClean="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3∙2</m:t>
                        </m:r>
                      </m:num>
                      <m:den>
                        <m:r>
                          <a:rPr lang="de-DE" sz="1400" b="0" i="1" dirty="0" smtClean="0">
                            <a:latin typeface="Cambria Math" panose="02040503050406030204" pitchFamily="18" charset="0"/>
                            <a:ea typeface="Cambria Math" panose="02040503050406030204" pitchFamily="18" charset="0"/>
                          </a:rPr>
                          <m:t>8∙7</m:t>
                        </m:r>
                      </m:den>
                    </m:f>
                    <m:r>
                      <a:rPr lang="de-DE" sz="1400" b="0" i="1" dirty="0" smtClean="0">
                        <a:latin typeface="Cambria Math" panose="02040503050406030204" pitchFamily="18" charset="0"/>
                        <a:ea typeface="Cambria Math" panose="02040503050406030204" pitchFamily="18" charset="0"/>
                      </a:rPr>
                      <m:t>=</m:t>
                    </m:r>
                    <m:f>
                      <m:fPr>
                        <m:ctrlPr>
                          <a:rPr lang="de-DE" sz="1400" b="0" i="1" dirty="0" smtClean="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6</m:t>
                        </m:r>
                      </m:num>
                      <m:den>
                        <m:r>
                          <a:rPr lang="de-DE" sz="1400" b="0" i="1" dirty="0" smtClean="0">
                            <a:latin typeface="Cambria Math" panose="02040503050406030204" pitchFamily="18" charset="0"/>
                            <a:ea typeface="Cambria Math" panose="02040503050406030204" pitchFamily="18" charset="0"/>
                          </a:rPr>
                          <m:t>56</m:t>
                        </m:r>
                      </m:den>
                    </m:f>
                    <m:r>
                      <a:rPr lang="de-DE" sz="1400" b="0" i="1" dirty="0" smtClean="0">
                        <a:latin typeface="Cambria Math" panose="02040503050406030204" pitchFamily="18" charset="0"/>
                        <a:ea typeface="Cambria Math" panose="02040503050406030204" pitchFamily="18" charset="0"/>
                      </a:rPr>
                      <m:t>≈0,11≈11 %</m:t>
                    </m:r>
                  </m:oMath>
                </a14:m>
                <a:endParaRPr lang="de-DE" sz="1400" dirty="0"/>
              </a:p>
              <a:p>
                <a:pPr>
                  <a:lnSpc>
                    <a:spcPct val="110000"/>
                  </a:lnSpc>
                  <a:spcAft>
                    <a:spcPts val="600"/>
                  </a:spcAft>
                </a:pPr>
                <a:endParaRPr lang="de-DE" sz="500" u="sng" dirty="0"/>
              </a:p>
              <a:p>
                <a:pPr>
                  <a:lnSpc>
                    <a:spcPct val="110000"/>
                  </a:lnSpc>
                  <a:spcAft>
                    <a:spcPts val="600"/>
                  </a:spcAft>
                </a:pPr>
                <a:r>
                  <a:rPr lang="de-DE" sz="1400" dirty="0"/>
                  <a:t>				</a:t>
                </a:r>
                <a14:m>
                  <m:oMath xmlns:m="http://schemas.openxmlformats.org/officeDocument/2006/math">
                    <m:r>
                      <a:rPr lang="de-DE" sz="1400" i="1" dirty="0" err="1" smtClean="0">
                        <a:latin typeface="Cambria Math" panose="02040503050406030204" pitchFamily="18" charset="0"/>
                      </a:rPr>
                      <m:t>𝑟𝑤</m:t>
                    </m:r>
                  </m:oMath>
                </a14:m>
                <a:r>
                  <a:rPr lang="de-DE" sz="1400" dirty="0"/>
                  <a:t>	</a:t>
                </a:r>
                <a14:m>
                  <m:oMath xmlns:m="http://schemas.openxmlformats.org/officeDocument/2006/math">
                    <m:r>
                      <m:rPr>
                        <m:sty m:val="p"/>
                      </m:rPr>
                      <a:rPr lang="de-DE" sz="1400" dirty="0">
                        <a:latin typeface="Cambria Math" panose="02040503050406030204" pitchFamily="18" charset="0"/>
                      </a:rPr>
                      <m:t>P</m:t>
                    </m:r>
                    <m:d>
                      <m:dPr>
                        <m:ctrlPr>
                          <a:rPr lang="de-DE" sz="1400" i="1" dirty="0">
                            <a:latin typeface="Cambria Math" panose="02040503050406030204" pitchFamily="18" charset="0"/>
                          </a:rPr>
                        </m:ctrlPr>
                      </m:dPr>
                      <m:e>
                        <m:r>
                          <a:rPr lang="de-DE" sz="1400" i="1" dirty="0">
                            <a:latin typeface="Cambria Math" panose="02040503050406030204" pitchFamily="18" charset="0"/>
                          </a:rPr>
                          <m:t>𝑟</m:t>
                        </m:r>
                        <m:r>
                          <a:rPr lang="de-DE" sz="1400" b="0" i="1" dirty="0" smtClean="0">
                            <a:latin typeface="Cambria Math" panose="02040503050406030204" pitchFamily="18" charset="0"/>
                          </a:rPr>
                          <m:t>𝑤</m:t>
                        </m:r>
                      </m:e>
                    </m:d>
                    <m:r>
                      <a:rPr lang="de-DE" sz="1400" i="1"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3</m:t>
                        </m:r>
                      </m:num>
                      <m:den>
                        <m:r>
                          <a:rPr lang="de-DE" sz="1400" i="1" dirty="0">
                            <a:latin typeface="Cambria Math" panose="02040503050406030204" pitchFamily="18" charset="0"/>
                          </a:rPr>
                          <m:t>8</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5</m:t>
                        </m:r>
                      </m:num>
                      <m:den>
                        <m:r>
                          <a:rPr lang="de-DE" sz="1400" i="1" dirty="0">
                            <a:latin typeface="Cambria Math" panose="02040503050406030204" pitchFamily="18" charset="0"/>
                            <a:ea typeface="Cambria Math" panose="02040503050406030204" pitchFamily="18" charset="0"/>
                          </a:rPr>
                          <m:t>7</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i="1" dirty="0">
                            <a:latin typeface="Cambria Math" panose="02040503050406030204" pitchFamily="18" charset="0"/>
                            <a:ea typeface="Cambria Math" panose="02040503050406030204" pitchFamily="18" charset="0"/>
                          </a:rPr>
                          <m:t>3∙</m:t>
                        </m:r>
                        <m:r>
                          <a:rPr lang="de-DE" sz="1400" b="0" i="1" dirty="0" smtClean="0">
                            <a:latin typeface="Cambria Math" panose="02040503050406030204" pitchFamily="18" charset="0"/>
                            <a:ea typeface="Cambria Math" panose="02040503050406030204" pitchFamily="18" charset="0"/>
                          </a:rPr>
                          <m:t>5</m:t>
                        </m:r>
                      </m:num>
                      <m:den>
                        <m:r>
                          <a:rPr lang="de-DE" sz="1400" i="1" dirty="0">
                            <a:latin typeface="Cambria Math" panose="02040503050406030204" pitchFamily="18" charset="0"/>
                            <a:ea typeface="Cambria Math" panose="02040503050406030204" pitchFamily="18" charset="0"/>
                          </a:rPr>
                          <m:t>8∙7</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15</m:t>
                        </m:r>
                      </m:num>
                      <m:den>
                        <m:r>
                          <a:rPr lang="de-DE" sz="1400" i="1" dirty="0">
                            <a:latin typeface="Cambria Math" panose="02040503050406030204" pitchFamily="18" charset="0"/>
                            <a:ea typeface="Cambria Math" panose="02040503050406030204" pitchFamily="18" charset="0"/>
                          </a:rPr>
                          <m:t>56</m:t>
                        </m:r>
                      </m:den>
                    </m:f>
                    <m:r>
                      <a:rPr lang="de-DE" sz="1400" i="1" dirty="0">
                        <a:latin typeface="Cambria Math" panose="02040503050406030204" pitchFamily="18" charset="0"/>
                        <a:ea typeface="Cambria Math" panose="02040503050406030204" pitchFamily="18" charset="0"/>
                      </a:rPr>
                      <m:t>≈0,</m:t>
                    </m:r>
                    <m:r>
                      <a:rPr lang="de-DE" sz="1400" b="0" i="1" dirty="0" smtClean="0">
                        <a:latin typeface="Cambria Math" panose="02040503050406030204" pitchFamily="18" charset="0"/>
                        <a:ea typeface="Cambria Math" panose="02040503050406030204" pitchFamily="18" charset="0"/>
                      </a:rPr>
                      <m:t>27</m:t>
                    </m:r>
                    <m:r>
                      <a:rPr lang="de-DE" sz="1400" i="1" dirty="0">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27 </m:t>
                    </m:r>
                    <m:r>
                      <a:rPr lang="de-DE" sz="1400" i="1" dirty="0">
                        <a:latin typeface="Cambria Math" panose="02040503050406030204" pitchFamily="18" charset="0"/>
                        <a:ea typeface="Cambria Math" panose="02040503050406030204" pitchFamily="18" charset="0"/>
                      </a:rPr>
                      <m:t>%</m:t>
                    </m:r>
                    <m:r>
                      <a:rPr lang="de-DE" sz="1400" i="1" dirty="0" smtClean="0">
                        <a:latin typeface="Cambria Math" panose="02040503050406030204" pitchFamily="18" charset="0"/>
                      </a:rPr>
                      <m:t>				</m:t>
                    </m:r>
                  </m:oMath>
                </a14:m>
                <a:endParaRPr lang="de-DE" sz="1400" dirty="0"/>
              </a:p>
              <a:p>
                <a:pPr>
                  <a:lnSpc>
                    <a:spcPct val="110000"/>
                  </a:lnSpc>
                  <a:spcAft>
                    <a:spcPts val="600"/>
                  </a:spcAft>
                </a:pPr>
                <a:endParaRPr lang="de-DE" sz="500" dirty="0"/>
              </a:p>
              <a:p>
                <a:pPr>
                  <a:lnSpc>
                    <a:spcPct val="110000"/>
                  </a:lnSpc>
                  <a:spcAft>
                    <a:spcPts val="600"/>
                  </a:spcAft>
                </a:pPr>
                <a:r>
                  <a:rPr lang="de-DE" sz="1400" dirty="0"/>
                  <a:t>				</a:t>
                </a:r>
                <a14:m>
                  <m:oMath xmlns:m="http://schemas.openxmlformats.org/officeDocument/2006/math">
                    <m:r>
                      <a:rPr lang="de-DE" sz="1400" i="1" dirty="0" err="1" smtClean="0">
                        <a:latin typeface="Cambria Math" panose="02040503050406030204" pitchFamily="18" charset="0"/>
                      </a:rPr>
                      <m:t>𝑤𝑟</m:t>
                    </m:r>
                  </m:oMath>
                </a14:m>
                <a:r>
                  <a:rPr lang="de-DE" sz="1400" dirty="0"/>
                  <a:t>	</a:t>
                </a:r>
                <a14:m>
                  <m:oMath xmlns:m="http://schemas.openxmlformats.org/officeDocument/2006/math">
                    <m:r>
                      <m:rPr>
                        <m:sty m:val="p"/>
                      </m:rPr>
                      <a:rPr lang="de-DE" sz="1400" dirty="0">
                        <a:latin typeface="Cambria Math" panose="02040503050406030204" pitchFamily="18" charset="0"/>
                      </a:rPr>
                      <m:t>P</m:t>
                    </m:r>
                    <m:d>
                      <m:dPr>
                        <m:ctrlPr>
                          <a:rPr lang="de-DE" sz="1400" i="1" dirty="0">
                            <a:latin typeface="Cambria Math" panose="02040503050406030204" pitchFamily="18" charset="0"/>
                          </a:rPr>
                        </m:ctrlPr>
                      </m:dPr>
                      <m:e>
                        <m:r>
                          <a:rPr lang="de-DE" sz="1400" b="0" i="1" dirty="0" smtClean="0">
                            <a:latin typeface="Cambria Math" panose="02040503050406030204" pitchFamily="18" charset="0"/>
                          </a:rPr>
                          <m:t>𝑤</m:t>
                        </m:r>
                        <m:r>
                          <a:rPr lang="de-DE" sz="1400" i="1" dirty="0">
                            <a:latin typeface="Cambria Math" panose="02040503050406030204" pitchFamily="18" charset="0"/>
                          </a:rPr>
                          <m:t>𝑟</m:t>
                        </m:r>
                      </m:e>
                    </m:d>
                    <m:r>
                      <a:rPr lang="de-DE" sz="1400" i="1" dirty="0">
                        <a:latin typeface="Cambria Math" panose="02040503050406030204" pitchFamily="18" charset="0"/>
                      </a:rPr>
                      <m:t>=</m:t>
                    </m:r>
                    <m:f>
                      <m:fPr>
                        <m:ctrlPr>
                          <a:rPr lang="de-DE" sz="1400" i="1" dirty="0">
                            <a:latin typeface="Cambria Math" panose="02040503050406030204" pitchFamily="18" charset="0"/>
                          </a:rPr>
                        </m:ctrlPr>
                      </m:fPr>
                      <m:num>
                        <m:r>
                          <a:rPr lang="de-DE" sz="1400" b="0" i="1" dirty="0" smtClean="0">
                            <a:latin typeface="Cambria Math" panose="02040503050406030204" pitchFamily="18" charset="0"/>
                          </a:rPr>
                          <m:t>5</m:t>
                        </m:r>
                      </m:num>
                      <m:den>
                        <m:r>
                          <a:rPr lang="de-DE" sz="1400" i="1" dirty="0">
                            <a:latin typeface="Cambria Math" panose="02040503050406030204" pitchFamily="18" charset="0"/>
                          </a:rPr>
                          <m:t>8</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3</m:t>
                        </m:r>
                      </m:num>
                      <m:den>
                        <m:r>
                          <a:rPr lang="de-DE" sz="1400" i="1" dirty="0">
                            <a:latin typeface="Cambria Math" panose="02040503050406030204" pitchFamily="18" charset="0"/>
                            <a:ea typeface="Cambria Math" panose="02040503050406030204" pitchFamily="18" charset="0"/>
                          </a:rPr>
                          <m:t>7</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5</m:t>
                        </m:r>
                        <m:r>
                          <a:rPr lang="de-DE" sz="1400" i="1" dirty="0" smtClean="0">
                            <a:latin typeface="Cambria Math" panose="02040503050406030204" pitchFamily="18" charset="0"/>
                            <a:ea typeface="Cambria Math" panose="02040503050406030204" pitchFamily="18" charset="0"/>
                          </a:rPr>
                          <m:t>∙2</m:t>
                        </m:r>
                      </m:num>
                      <m:den>
                        <m:r>
                          <a:rPr lang="de-DE" sz="1400" i="1" dirty="0">
                            <a:latin typeface="Cambria Math" panose="02040503050406030204" pitchFamily="18" charset="0"/>
                            <a:ea typeface="Cambria Math" panose="02040503050406030204" pitchFamily="18" charset="0"/>
                          </a:rPr>
                          <m:t>8∙7</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15</m:t>
                        </m:r>
                      </m:num>
                      <m:den>
                        <m:r>
                          <a:rPr lang="de-DE" sz="1400" i="1" dirty="0">
                            <a:latin typeface="Cambria Math" panose="02040503050406030204" pitchFamily="18" charset="0"/>
                            <a:ea typeface="Cambria Math" panose="02040503050406030204" pitchFamily="18" charset="0"/>
                          </a:rPr>
                          <m:t>56</m:t>
                        </m:r>
                      </m:den>
                    </m:f>
                    <m:r>
                      <a:rPr lang="de-DE" sz="1400" i="1" dirty="0">
                        <a:latin typeface="Cambria Math" panose="02040503050406030204" pitchFamily="18" charset="0"/>
                        <a:ea typeface="Cambria Math" panose="02040503050406030204" pitchFamily="18" charset="0"/>
                      </a:rPr>
                      <m:t>≈0,</m:t>
                    </m:r>
                    <m:r>
                      <a:rPr lang="de-DE" sz="1400" b="0" i="1" dirty="0" smtClean="0">
                        <a:latin typeface="Cambria Math" panose="02040503050406030204" pitchFamily="18" charset="0"/>
                        <a:ea typeface="Cambria Math" panose="02040503050406030204" pitchFamily="18" charset="0"/>
                      </a:rPr>
                      <m:t>27</m:t>
                    </m:r>
                    <m:r>
                      <a:rPr lang="de-DE" sz="1400" i="1" dirty="0">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27 </m:t>
                    </m:r>
                    <m:r>
                      <a:rPr lang="de-DE" sz="1400" i="1" dirty="0">
                        <a:latin typeface="Cambria Math" panose="02040503050406030204" pitchFamily="18" charset="0"/>
                        <a:ea typeface="Cambria Math" panose="02040503050406030204" pitchFamily="18" charset="0"/>
                      </a:rPr>
                      <m:t>%</m:t>
                    </m:r>
                  </m:oMath>
                </a14:m>
                <a:endParaRPr lang="de-DE" sz="1400" dirty="0"/>
              </a:p>
              <a:p>
                <a:pPr>
                  <a:lnSpc>
                    <a:spcPct val="110000"/>
                  </a:lnSpc>
                  <a:spcAft>
                    <a:spcPts val="600"/>
                  </a:spcAft>
                </a:pPr>
                <a:endParaRPr lang="de-DE" sz="500" dirty="0"/>
              </a:p>
              <a:p>
                <a:pPr>
                  <a:lnSpc>
                    <a:spcPct val="110000"/>
                  </a:lnSpc>
                  <a:spcAft>
                    <a:spcPts val="600"/>
                  </a:spcAft>
                </a:pPr>
                <a:r>
                  <a:rPr lang="de-DE" sz="1400" dirty="0"/>
                  <a:t>				</a:t>
                </a:r>
                <a14:m>
                  <m:oMath xmlns:m="http://schemas.openxmlformats.org/officeDocument/2006/math">
                    <m:r>
                      <a:rPr lang="de-DE" sz="1400" i="1" dirty="0" err="1" smtClean="0">
                        <a:latin typeface="Cambria Math" panose="02040503050406030204" pitchFamily="18" charset="0"/>
                      </a:rPr>
                      <m:t>𝑤</m:t>
                    </m:r>
                    <m:r>
                      <a:rPr lang="de-DE" sz="1400" i="1" dirty="0" err="1">
                        <a:latin typeface="Cambria Math" panose="02040503050406030204" pitchFamily="18" charset="0"/>
                      </a:rPr>
                      <m:t>𝑤</m:t>
                    </m:r>
                  </m:oMath>
                </a14:m>
                <a:r>
                  <a:rPr lang="de-DE" sz="1400" dirty="0"/>
                  <a:t>	</a:t>
                </a:r>
                <a14:m>
                  <m:oMath xmlns:m="http://schemas.openxmlformats.org/officeDocument/2006/math">
                    <m:r>
                      <m:rPr>
                        <m:sty m:val="p"/>
                      </m:rPr>
                      <a:rPr lang="de-DE" sz="1400" dirty="0">
                        <a:latin typeface="Cambria Math" panose="02040503050406030204" pitchFamily="18" charset="0"/>
                      </a:rPr>
                      <m:t>P</m:t>
                    </m:r>
                    <m:d>
                      <m:dPr>
                        <m:ctrlPr>
                          <a:rPr lang="de-DE" sz="1400" b="0" i="1" dirty="0" smtClean="0">
                            <a:latin typeface="Cambria Math" panose="02040503050406030204" pitchFamily="18" charset="0"/>
                          </a:rPr>
                        </m:ctrlPr>
                      </m:dPr>
                      <m:e>
                        <m:r>
                          <a:rPr lang="de-DE" sz="1400" b="0" i="1" dirty="0" smtClean="0">
                            <a:latin typeface="Cambria Math" panose="02040503050406030204" pitchFamily="18" charset="0"/>
                          </a:rPr>
                          <m:t>𝑤𝑤</m:t>
                        </m:r>
                      </m:e>
                    </m:d>
                    <m:r>
                      <a:rPr lang="de-DE" sz="1400" b="0" i="1" dirty="0" smtClean="0">
                        <a:latin typeface="Cambria Math" panose="02040503050406030204" pitchFamily="18" charset="0"/>
                      </a:rPr>
                      <m:t>=</m:t>
                    </m:r>
                    <m:f>
                      <m:fPr>
                        <m:ctrlPr>
                          <a:rPr lang="de-DE" sz="1400" i="1" dirty="0">
                            <a:latin typeface="Cambria Math" panose="02040503050406030204" pitchFamily="18" charset="0"/>
                          </a:rPr>
                        </m:ctrlPr>
                      </m:fPr>
                      <m:num>
                        <m:r>
                          <a:rPr lang="de-DE" sz="1400" b="0" i="1" dirty="0" smtClean="0">
                            <a:latin typeface="Cambria Math" panose="02040503050406030204" pitchFamily="18" charset="0"/>
                          </a:rPr>
                          <m:t>5</m:t>
                        </m:r>
                      </m:num>
                      <m:den>
                        <m:r>
                          <a:rPr lang="de-DE" sz="1400" i="1" dirty="0">
                            <a:latin typeface="Cambria Math" panose="02040503050406030204" pitchFamily="18" charset="0"/>
                          </a:rPr>
                          <m:t>8</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4</m:t>
                        </m:r>
                      </m:num>
                      <m:den>
                        <m:r>
                          <a:rPr lang="de-DE" sz="1400" i="1" dirty="0">
                            <a:latin typeface="Cambria Math" panose="02040503050406030204" pitchFamily="18" charset="0"/>
                            <a:ea typeface="Cambria Math" panose="02040503050406030204" pitchFamily="18" charset="0"/>
                          </a:rPr>
                          <m:t>7</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5</m:t>
                        </m:r>
                        <m:r>
                          <a:rPr lang="de-DE" sz="1400" i="1" dirty="0">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4</m:t>
                        </m:r>
                      </m:num>
                      <m:den>
                        <m:r>
                          <a:rPr lang="de-DE" sz="1400" i="1" dirty="0">
                            <a:latin typeface="Cambria Math" panose="02040503050406030204" pitchFamily="18" charset="0"/>
                            <a:ea typeface="Cambria Math" panose="02040503050406030204" pitchFamily="18" charset="0"/>
                          </a:rPr>
                          <m:t>8∙7</m:t>
                        </m:r>
                      </m:den>
                    </m:f>
                    <m:r>
                      <a:rPr lang="de-DE" sz="1400" i="1" dirty="0">
                        <a:latin typeface="Cambria Math" panose="02040503050406030204" pitchFamily="18" charset="0"/>
                        <a:ea typeface="Cambria Math" panose="02040503050406030204" pitchFamily="18" charset="0"/>
                      </a:rPr>
                      <m:t>=</m:t>
                    </m:r>
                    <m:f>
                      <m:fPr>
                        <m:ctrlPr>
                          <a:rPr lang="de-DE" sz="1400" i="1" dirty="0">
                            <a:latin typeface="Cambria Math" panose="02040503050406030204" pitchFamily="18" charset="0"/>
                            <a:ea typeface="Cambria Math" panose="02040503050406030204" pitchFamily="18" charset="0"/>
                          </a:rPr>
                        </m:ctrlPr>
                      </m:fPr>
                      <m:num>
                        <m:r>
                          <a:rPr lang="de-DE" sz="1400" b="0" i="1" dirty="0" smtClean="0">
                            <a:latin typeface="Cambria Math" panose="02040503050406030204" pitchFamily="18" charset="0"/>
                            <a:ea typeface="Cambria Math" panose="02040503050406030204" pitchFamily="18" charset="0"/>
                          </a:rPr>
                          <m:t>20</m:t>
                        </m:r>
                      </m:num>
                      <m:den>
                        <m:r>
                          <a:rPr lang="de-DE" sz="1400" i="1" dirty="0">
                            <a:latin typeface="Cambria Math" panose="02040503050406030204" pitchFamily="18" charset="0"/>
                            <a:ea typeface="Cambria Math" panose="02040503050406030204" pitchFamily="18" charset="0"/>
                          </a:rPr>
                          <m:t>56</m:t>
                        </m:r>
                      </m:den>
                    </m:f>
                    <m:r>
                      <a:rPr lang="de-DE" sz="1400" i="1" dirty="0">
                        <a:latin typeface="Cambria Math" panose="02040503050406030204" pitchFamily="18" charset="0"/>
                        <a:ea typeface="Cambria Math" panose="02040503050406030204" pitchFamily="18" charset="0"/>
                      </a:rPr>
                      <m:t>≈0,</m:t>
                    </m:r>
                    <m:r>
                      <a:rPr lang="de-DE" sz="1400" b="0" i="1" dirty="0" smtClean="0">
                        <a:latin typeface="Cambria Math" panose="02040503050406030204" pitchFamily="18" charset="0"/>
                        <a:ea typeface="Cambria Math" panose="02040503050406030204" pitchFamily="18" charset="0"/>
                      </a:rPr>
                      <m:t>36</m:t>
                    </m:r>
                    <m:r>
                      <a:rPr lang="de-DE" sz="1400" i="1" dirty="0">
                        <a:latin typeface="Cambria Math" panose="02040503050406030204" pitchFamily="18" charset="0"/>
                        <a:ea typeface="Cambria Math" panose="02040503050406030204" pitchFamily="18" charset="0"/>
                      </a:rPr>
                      <m:t>≈</m:t>
                    </m:r>
                    <m:r>
                      <a:rPr lang="de-DE" sz="1400" b="0" i="1" dirty="0" smtClean="0">
                        <a:latin typeface="Cambria Math" panose="02040503050406030204" pitchFamily="18" charset="0"/>
                        <a:ea typeface="Cambria Math" panose="02040503050406030204" pitchFamily="18" charset="0"/>
                      </a:rPr>
                      <m:t>36</m:t>
                    </m:r>
                    <m:r>
                      <a:rPr lang="de-DE" sz="1400" i="1" dirty="0">
                        <a:latin typeface="Cambria Math" panose="02040503050406030204" pitchFamily="18" charset="0"/>
                        <a:ea typeface="Cambria Math" panose="02040503050406030204" pitchFamily="18" charset="0"/>
                      </a:rPr>
                      <m:t>%</m:t>
                    </m:r>
                  </m:oMath>
                </a14:m>
                <a:endParaRPr lang="de-DE" sz="1400" dirty="0"/>
              </a:p>
              <a:p>
                <a:pPr>
                  <a:lnSpc>
                    <a:spcPct val="110000"/>
                  </a:lnSpc>
                  <a:spcAft>
                    <a:spcPts val="600"/>
                  </a:spcAft>
                </a:pPr>
                <a:endParaRPr lang="de-DE" sz="1500" dirty="0"/>
              </a:p>
            </p:txBody>
          </p:sp>
        </mc:Choice>
        <mc:Fallback xmlns="">
          <p:sp>
            <p:nvSpPr>
              <p:cNvPr id="2" name="Inhaltsplatzhalter 1">
                <a:extLst>
                  <a:ext uri="{FF2B5EF4-FFF2-40B4-BE49-F238E27FC236}">
                    <a16:creationId xmlns:a16="http://schemas.microsoft.com/office/drawing/2014/main" id="{777C487C-B7EE-D8BF-0FBC-5C2637AF17C3}"/>
                  </a:ext>
                </a:extLst>
              </p:cNvPr>
              <p:cNvSpPr>
                <a:spLocks noGrp="1" noRot="1" noChangeAspect="1" noMove="1" noResize="1" noEditPoints="1" noAdjustHandles="1" noChangeArrowheads="1" noChangeShapeType="1" noTextEdit="1"/>
              </p:cNvSpPr>
              <p:nvPr>
                <p:ph idx="1"/>
              </p:nvPr>
            </p:nvSpPr>
            <p:spPr>
              <a:xfrm>
                <a:off x="64800" y="1044001"/>
                <a:ext cx="9203968" cy="5193312"/>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51500F06-2B7E-5FC5-17AB-4F0DE1F0E6CC}"/>
              </a:ext>
            </a:extLst>
          </p:cNvPr>
          <p:cNvSpPr>
            <a:spLocks noGrp="1"/>
          </p:cNvSpPr>
          <p:nvPr>
            <p:ph type="body" sz="quarter" idx="11"/>
          </p:nvPr>
        </p:nvSpPr>
        <p:spPr/>
        <p:txBody>
          <a:bodyPr/>
          <a:lstStyle/>
          <a:p>
            <a:pPr algn="ctr"/>
            <a:r>
              <a:rPr lang="de-DE" dirty="0"/>
              <a:t>Hilfe 4</a:t>
            </a:r>
          </a:p>
        </p:txBody>
      </p:sp>
      <p:sp>
        <p:nvSpPr>
          <p:cNvPr id="4" name="Titel 3">
            <a:extLst>
              <a:ext uri="{FF2B5EF4-FFF2-40B4-BE49-F238E27FC236}">
                <a16:creationId xmlns:a16="http://schemas.microsoft.com/office/drawing/2014/main" id="{DD3E27FD-D77A-4FE8-9726-0F271E652462}"/>
              </a:ext>
            </a:extLst>
          </p:cNvPr>
          <p:cNvSpPr>
            <a:spLocks noGrp="1"/>
          </p:cNvSpPr>
          <p:nvPr>
            <p:ph type="title"/>
          </p:nvPr>
        </p:nvSpPr>
        <p:spPr/>
        <p:txBody>
          <a:bodyPr/>
          <a:lstStyle/>
          <a:p>
            <a:r>
              <a:rPr lang="de-DE" dirty="0"/>
              <a:t>Ziehen ohne Zurücklegen</a:t>
            </a:r>
          </a:p>
        </p:txBody>
      </p:sp>
      <p:pic>
        <p:nvPicPr>
          <p:cNvPr id="6" name="Grafik 5">
            <a:extLst>
              <a:ext uri="{FF2B5EF4-FFF2-40B4-BE49-F238E27FC236}">
                <a16:creationId xmlns:a16="http://schemas.microsoft.com/office/drawing/2014/main" id="{0014640C-209C-19F9-AF08-B6871E7520A9}"/>
              </a:ext>
            </a:extLst>
          </p:cNvPr>
          <p:cNvPicPr>
            <a:picLocks noChangeAspect="1"/>
          </p:cNvPicPr>
          <p:nvPr/>
        </p:nvPicPr>
        <p:blipFill>
          <a:blip r:embed="rId3"/>
          <a:stretch>
            <a:fillRect/>
          </a:stretch>
        </p:blipFill>
        <p:spPr>
          <a:xfrm>
            <a:off x="488504" y="3247273"/>
            <a:ext cx="3275248" cy="2629999"/>
          </a:xfrm>
          <a:prstGeom prst="rect">
            <a:avLst/>
          </a:prstGeom>
        </p:spPr>
      </p:pic>
      <p:sp>
        <p:nvSpPr>
          <p:cNvPr id="7" name="Fußzeilenplatzhalter 5">
            <a:extLst>
              <a:ext uri="{FF2B5EF4-FFF2-40B4-BE49-F238E27FC236}">
                <a16:creationId xmlns:a16="http://schemas.microsoft.com/office/drawing/2014/main" id="{388BB7A7-2F39-5028-9A13-3147718ED096}"/>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Tree>
    <p:extLst>
      <p:ext uri="{BB962C8B-B14F-4D97-AF65-F5344CB8AC3E}">
        <p14:creationId xmlns:p14="http://schemas.microsoft.com/office/powerpoint/2010/main" val="664014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3BC09495-EE9E-76CD-DAF5-F683D06CF480}"/>
                  </a:ext>
                </a:extLst>
              </p:cNvPr>
              <p:cNvSpPr>
                <a:spLocks noGrp="1"/>
              </p:cNvSpPr>
              <p:nvPr>
                <p:ph idx="1"/>
              </p:nvPr>
            </p:nvSpPr>
            <p:spPr>
              <a:xfrm>
                <a:off x="64289" y="1043609"/>
                <a:ext cx="9203968" cy="5184576"/>
              </a:xfrm>
            </p:spPr>
            <p:txBody>
              <a:bodyPr/>
              <a:lstStyle/>
              <a:p>
                <a:pPr marL="0">
                  <a:spcBef>
                    <a:spcPts val="0"/>
                  </a:spcBef>
                </a:pPr>
                <a:r>
                  <a:rPr lang="de-DE"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Zweimaliges </a:t>
                </a:r>
                <a:r>
                  <a:rPr lang="de-D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Würfeln</a:t>
                </a:r>
                <a:endParaRPr lang="de-DE"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r>
                  <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Zwei Würfel werden gleichzeitig geworfen.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Im Baumdiagramm müssen wir uns dennoch vorstellen, dass die Würfel hintereinander geworfen werden. (2,3) bedeutet, dass der erste Würfel eine 2 und der zweite Würfel eine 3 zeigt. </a:t>
                </a:r>
                <a:r>
                  <a:rPr lang="de-DE"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Wichtig</a:t>
                </a:r>
                <a:r>
                  <a:rPr lang="de-DE" sz="1600" u="sng"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 </a:t>
                </a:r>
                <a:r>
                  <a:rPr lang="de-DE" sz="1600" dirty="0">
                    <a:solidFill>
                      <a:srgbClr val="C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(2,3)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und </a:t>
                </a:r>
                <a:r>
                  <a:rPr lang="de-DE" sz="1600" dirty="0">
                    <a:solidFill>
                      <a:srgbClr val="C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(3,2) </a:t>
                </a: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ist nicht dasselbe. Wir müssen beide Varianten zählen.</a:t>
                </a: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Insgesamt gibt es 36 mögliche Ergebnisse. Die Wahrscheinlichkeit für jedes beträgt also </a:t>
                </a:r>
                <a14:m>
                  <m:oMath xmlns:m="http://schemas.openxmlformats.org/officeDocument/2006/math">
                    <m:f>
                      <m:fPr>
                        <m:ctrlPr>
                          <a:rPr lang="de-DE" sz="1600" i="1" smtClean="0">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1</m:t>
                        </m:r>
                      </m:num>
                      <m:den>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36</m:t>
                        </m:r>
                      </m:den>
                    </m:f>
                    <m:r>
                      <a:rPr lang="de-DE" sz="160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r>
                      <a:rPr lang="de-DE" sz="16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itchFamily="2" charset="2"/>
                      </a:rPr>
                      <m:t>2,8 %</m:t>
                    </m:r>
                  </m:oMath>
                </a14:m>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Die Wahrscheinlichkeit, dass zuerst die 4 und dann die 1 kommt, ist z.B.: </a:t>
                </a:r>
                <a14:m>
                  <m:oMath xmlns:m="http://schemas.openxmlformats.org/officeDocument/2006/math">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𝑃</m:t>
                    </m:r>
                    <m:d>
                      <m:dPr>
                        <m:ctrlP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ctrlPr>
                      </m:dPr>
                      <m:e>
                        <m:d>
                          <m:dPr>
                            <m:ctrlP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ctrlPr>
                          </m:dPr>
                          <m:e>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4,1</m:t>
                            </m:r>
                          </m:e>
                        </m:d>
                      </m:e>
                    </m:d>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m:t>
                    </m:r>
                    <m:f>
                      <m:fPr>
                        <m:ctrlPr>
                          <a:rPr lang="de-DE" sz="1600" i="1">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i="1">
                            <a:solidFill>
                              <a:srgbClr val="000000"/>
                            </a:solidFill>
                            <a:latin typeface="Cambria Math" panose="02040503050406030204" pitchFamily="18" charset="0"/>
                            <a:cs typeface="Calibri" panose="020F0502020204030204" pitchFamily="34" charset="0"/>
                            <a:sym typeface="Wingdings" pitchFamily="2" charset="2"/>
                          </a:rPr>
                          <m:t>1</m:t>
                        </m:r>
                      </m:num>
                      <m:den>
                        <m:r>
                          <a:rPr lang="de-DE" sz="1600" i="1">
                            <a:solidFill>
                              <a:srgbClr val="000000"/>
                            </a:solidFill>
                            <a:latin typeface="Cambria Math" panose="02040503050406030204" pitchFamily="18" charset="0"/>
                            <a:cs typeface="Calibri" panose="020F0502020204030204" pitchFamily="34" charset="0"/>
                            <a:sym typeface="Wingdings" pitchFamily="2" charset="2"/>
                          </a:rPr>
                          <m:t>36</m:t>
                        </m:r>
                      </m:den>
                    </m:f>
                    <m:r>
                      <a:rPr lang="de-DE" sz="1600" i="1">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itchFamily="2" charset="2"/>
                      </a:rPr>
                      <m:t>≈2,8</m:t>
                    </m:r>
                    <m:r>
                      <a:rPr lang="de-DE" sz="1600" b="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itchFamily="2" charset="2"/>
                      </a:rPr>
                      <m:t> </m:t>
                    </m:r>
                    <m:r>
                      <a:rPr lang="de-DE" sz="1600" i="1">
                        <a:solidFill>
                          <a:srgbClr val="000000"/>
                        </a:solidFill>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oMath>
                </a14:m>
                <a:endParaRPr lang="de-DE" sz="1600" dirty="0">
                  <a:solidFill>
                    <a:srgbClr val="000000"/>
                  </a:solidFill>
                  <a:latin typeface="Calibri" panose="020F0502020204030204" pitchFamily="34" charset="0"/>
                  <a:ea typeface="Cambria Math" panose="02040503050406030204" pitchFamily="18" charset="0"/>
                  <a:cs typeface="Calibri" panose="020F0502020204030204" pitchFamily="34" charset="0"/>
                  <a:sym typeface="Wingdings" pitchFamily="2" charset="2"/>
                </a:endParaRPr>
              </a:p>
              <a:p>
                <a:pPr marL="0">
                  <a:spcBef>
                    <a:spcPts val="0"/>
                  </a:spcBef>
                </a:pPr>
                <a:endParaRPr lang="de-DE" sz="3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Die Wahrscheinlichkeit, dass die Summe der beiden Zahlen 3 ist, wäre: </a:t>
                </a:r>
                <a14:m>
                  <m:oMath xmlns:m="http://schemas.openxmlformats.org/officeDocument/2006/math">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𝑃</m:t>
                    </m:r>
                    <m:d>
                      <m:dPr>
                        <m:ctrlP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ctrlPr>
                      </m:dPr>
                      <m:e>
                        <m:d>
                          <m:dPr>
                            <m:ctrlP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ctrlPr>
                          </m:dPr>
                          <m:e>
                            <m: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1</m:t>
                            </m:r>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m:t>
                            </m:r>
                            <m: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2</m:t>
                            </m:r>
                          </m:e>
                        </m:d>
                      </m:e>
                    </m:d>
                    <m: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m:t>
                    </m:r>
                    <m: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𝑃</m:t>
                    </m:r>
                    <m:d>
                      <m:dPr>
                        <m:ctrlP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ctrlPr>
                      </m:dPr>
                      <m:e>
                        <m:d>
                          <m:dPr>
                            <m:ctrlP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ctrlPr>
                          </m:dPr>
                          <m:e>
                            <m:r>
                              <a:rPr lang="de-DE" sz="1600" b="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2,1</m:t>
                            </m:r>
                          </m:e>
                        </m:d>
                      </m:e>
                    </m:d>
                    <m:r>
                      <a:rPr lang="de-DE" sz="16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m:t>
                    </m:r>
                    <m:f>
                      <m:fPr>
                        <m:ctrlPr>
                          <a:rPr lang="de-DE" sz="1600" i="1">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i="1">
                            <a:solidFill>
                              <a:srgbClr val="000000"/>
                            </a:solidFill>
                            <a:latin typeface="Cambria Math" panose="02040503050406030204" pitchFamily="18" charset="0"/>
                            <a:cs typeface="Calibri" panose="020F0502020204030204" pitchFamily="34" charset="0"/>
                            <a:sym typeface="Wingdings" pitchFamily="2" charset="2"/>
                          </a:rPr>
                          <m:t>1</m:t>
                        </m:r>
                      </m:num>
                      <m:den>
                        <m:r>
                          <a:rPr lang="de-DE" sz="1600" i="1">
                            <a:solidFill>
                              <a:srgbClr val="000000"/>
                            </a:solidFill>
                            <a:latin typeface="Cambria Math" panose="02040503050406030204" pitchFamily="18" charset="0"/>
                            <a:cs typeface="Calibri" panose="020F0502020204030204" pitchFamily="34" charset="0"/>
                            <a:sym typeface="Wingdings" pitchFamily="2" charset="2"/>
                          </a:rPr>
                          <m:t>36</m:t>
                        </m:r>
                      </m:den>
                    </m:f>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m:t>
                    </m:r>
                    <m:f>
                      <m:fPr>
                        <m:ctrlPr>
                          <a:rPr lang="de-DE" sz="1600" i="1">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i="1">
                            <a:solidFill>
                              <a:srgbClr val="000000"/>
                            </a:solidFill>
                            <a:latin typeface="Cambria Math" panose="02040503050406030204" pitchFamily="18" charset="0"/>
                            <a:cs typeface="Calibri" panose="020F0502020204030204" pitchFamily="34" charset="0"/>
                            <a:sym typeface="Wingdings" pitchFamily="2" charset="2"/>
                          </a:rPr>
                          <m:t>1</m:t>
                        </m:r>
                      </m:num>
                      <m:den>
                        <m:r>
                          <a:rPr lang="de-DE" sz="1600" i="1">
                            <a:solidFill>
                              <a:srgbClr val="000000"/>
                            </a:solidFill>
                            <a:latin typeface="Cambria Math" panose="02040503050406030204" pitchFamily="18" charset="0"/>
                            <a:cs typeface="Calibri" panose="020F0502020204030204" pitchFamily="34" charset="0"/>
                            <a:sym typeface="Wingdings" pitchFamily="2" charset="2"/>
                          </a:rPr>
                          <m:t>36</m:t>
                        </m:r>
                      </m:den>
                    </m:f>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m:t>
                    </m:r>
                    <m:f>
                      <m:fPr>
                        <m:ctrlPr>
                          <a:rPr lang="de-DE" sz="1600" i="1">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2</m:t>
                        </m:r>
                      </m:num>
                      <m:den>
                        <m:r>
                          <a:rPr lang="de-DE" sz="1600" i="1">
                            <a:solidFill>
                              <a:srgbClr val="000000"/>
                            </a:solidFill>
                            <a:latin typeface="Cambria Math" panose="02040503050406030204" pitchFamily="18" charset="0"/>
                            <a:cs typeface="Calibri" panose="020F0502020204030204" pitchFamily="34" charset="0"/>
                            <a:sym typeface="Wingdings" pitchFamily="2" charset="2"/>
                          </a:rPr>
                          <m:t>36</m:t>
                        </m:r>
                      </m:den>
                    </m:f>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 Denn es gibt dafür ja zwei Möglichkeiten: (1,2) und (2,1).</a:t>
                </a:r>
              </a:p>
              <a:p>
                <a:pPr marL="0">
                  <a:spcBef>
                    <a:spcPts val="0"/>
                  </a:spcBef>
                </a:pPr>
                <a:endParaRPr lang="de-DE" sz="3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endParaRP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Die Wahrscheinlichkeit, dass die erste der beiden Zahlen eine 2 ist, wäre </a:t>
                </a:r>
                <a14:m>
                  <m:oMath xmlns:m="http://schemas.openxmlformats.org/officeDocument/2006/math">
                    <m:r>
                      <a:rPr lang="de-DE" sz="1600" i="1" dirty="0">
                        <a:solidFill>
                          <a:srgbClr val="000000"/>
                        </a:solidFill>
                        <a:latin typeface="Cambria Math" panose="02040503050406030204" pitchFamily="18" charset="0"/>
                        <a:ea typeface="Times New Roman" panose="02020603050405020304" pitchFamily="18" charset="0"/>
                        <a:cs typeface="Calibri" panose="020F0502020204030204" pitchFamily="34" charset="0"/>
                        <a:sym typeface="Wingdings" pitchFamily="2" charset="2"/>
                      </a:rPr>
                      <m:t>𝑃</m:t>
                    </m:r>
                    <m:d>
                      <m:dPr>
                        <m:ctrlPr>
                          <a:rPr lang="de-DE" sz="1600" b="0" i="1" smtClean="0">
                            <a:solidFill>
                              <a:srgbClr val="000000"/>
                            </a:solidFill>
                            <a:latin typeface="Cambria Math" panose="02040503050406030204" pitchFamily="18" charset="0"/>
                            <a:cs typeface="Calibri" panose="020F0502020204030204" pitchFamily="34" charset="0"/>
                            <a:sym typeface="Wingdings" pitchFamily="2" charset="2"/>
                          </a:rPr>
                        </m:ctrlPr>
                      </m:dPr>
                      <m:e>
                        <m:r>
                          <m:rPr>
                            <m:sty m:val="p"/>
                          </m:rP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erst</m:t>
                        </m:r>
                        <m: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 </m:t>
                        </m:r>
                        <m:r>
                          <m:rPr>
                            <m:sty m:val="p"/>
                          </m:rP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Zahl</m:t>
                        </m:r>
                        <m: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 </m:t>
                        </m:r>
                        <m:r>
                          <m:rPr>
                            <m:sty m:val="p"/>
                          </m:rP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ist</m:t>
                        </m:r>
                        <m: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 2</m:t>
                        </m:r>
                      </m:e>
                    </m:d>
                    <m:r>
                      <a:rPr lang="de-DE" sz="1600" b="0" i="0" smtClean="0">
                        <a:solidFill>
                          <a:srgbClr val="000000"/>
                        </a:solidFill>
                        <a:latin typeface="Cambria Math" panose="02040503050406030204" pitchFamily="18" charset="0"/>
                        <a:cs typeface="Calibri" panose="020F0502020204030204" pitchFamily="34" charset="0"/>
                        <a:sym typeface="Wingdings" pitchFamily="2" charset="2"/>
                      </a:rPr>
                      <m:t>=</m:t>
                    </m:r>
                    <m:f>
                      <m:fPr>
                        <m:ctrlPr>
                          <a:rPr lang="de-DE" sz="1600" i="1" smtClean="0">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6</m:t>
                        </m:r>
                      </m:num>
                      <m:den>
                        <m:r>
                          <a:rPr lang="de-DE" sz="1600" i="1">
                            <a:solidFill>
                              <a:srgbClr val="000000"/>
                            </a:solidFill>
                            <a:latin typeface="Cambria Math" panose="02040503050406030204" pitchFamily="18" charset="0"/>
                            <a:cs typeface="Calibri" panose="020F0502020204030204" pitchFamily="34" charset="0"/>
                            <a:sym typeface="Wingdings" pitchFamily="2" charset="2"/>
                          </a:rPr>
                          <m:t>36</m:t>
                        </m:r>
                      </m:den>
                    </m:f>
                    <m:r>
                      <a:rPr lang="de-DE" sz="1600" b="0" i="1" smtClean="0">
                        <a:solidFill>
                          <a:srgbClr val="000000"/>
                        </a:solidFill>
                        <a:latin typeface="Cambria Math" panose="02040503050406030204" pitchFamily="18" charset="0"/>
                        <a:cs typeface="Calibri" panose="020F0502020204030204" pitchFamily="34" charset="0"/>
                        <a:sym typeface="Wingdings" pitchFamily="2" charset="2"/>
                      </a:rPr>
                      <m:t>=</m:t>
                    </m:r>
                    <m:f>
                      <m:fPr>
                        <m:ctrlPr>
                          <a:rPr lang="de-DE" sz="1600" i="1">
                            <a:solidFill>
                              <a:srgbClr val="000000"/>
                            </a:solidFill>
                            <a:latin typeface="Cambria Math" panose="02040503050406030204" pitchFamily="18" charset="0"/>
                            <a:cs typeface="Calibri" panose="020F0502020204030204" pitchFamily="34" charset="0"/>
                            <a:sym typeface="Wingdings" pitchFamily="2" charset="2"/>
                          </a:rPr>
                        </m:ctrlPr>
                      </m:fPr>
                      <m:num>
                        <m:r>
                          <a:rPr lang="de-DE" sz="1600" i="1">
                            <a:solidFill>
                              <a:srgbClr val="000000"/>
                            </a:solidFill>
                            <a:latin typeface="Cambria Math" panose="02040503050406030204" pitchFamily="18" charset="0"/>
                            <a:cs typeface="Calibri" panose="020F0502020204030204" pitchFamily="34" charset="0"/>
                            <a:sym typeface="Wingdings" pitchFamily="2" charset="2"/>
                          </a:rPr>
                          <m:t>1</m:t>
                        </m:r>
                      </m:num>
                      <m:den>
                        <m:r>
                          <a:rPr lang="de-DE" sz="1600" i="1">
                            <a:solidFill>
                              <a:srgbClr val="000000"/>
                            </a:solidFill>
                            <a:latin typeface="Cambria Math" panose="02040503050406030204" pitchFamily="18" charset="0"/>
                            <a:cs typeface="Calibri" panose="020F0502020204030204" pitchFamily="34" charset="0"/>
                            <a:sym typeface="Wingdings" pitchFamily="2" charset="2"/>
                          </a:rPr>
                          <m:t>6</m:t>
                        </m:r>
                      </m:den>
                    </m:f>
                  </m:oMath>
                </a14:m>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  </a:t>
                </a: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Denn es gibt 6 Möglichkeiten: (2,1), (2,2), (2,3), (2,4), (2,5) und (2,6).</a:t>
                </a:r>
              </a:p>
              <a:p>
                <a:pPr marL="0">
                  <a:spcBef>
                    <a:spcPts val="0"/>
                  </a:spcBef>
                </a:pPr>
                <a:r>
                  <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itchFamily="2" charset="2"/>
                  </a:rPr>
                  <a:t> </a:t>
                </a:r>
                <a:endParaRPr lang="de-DE" sz="16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a:spcBef>
                    <a:spcPts val="0"/>
                  </a:spcBef>
                </a:pPr>
                <a:endParaRPr lang="de-DE" sz="1600" dirty="0"/>
              </a:p>
            </p:txBody>
          </p:sp>
        </mc:Choice>
        <mc:Fallback xmlns="">
          <p:sp>
            <p:nvSpPr>
              <p:cNvPr id="2" name="Inhaltsplatzhalter 1">
                <a:extLst>
                  <a:ext uri="{FF2B5EF4-FFF2-40B4-BE49-F238E27FC236}">
                    <a16:creationId xmlns:a16="http://schemas.microsoft.com/office/drawing/2014/main" id="{3BC09495-EE9E-76CD-DAF5-F683D06CF480}"/>
                  </a:ext>
                </a:extLst>
              </p:cNvPr>
              <p:cNvSpPr>
                <a:spLocks noGrp="1" noRot="1" noChangeAspect="1" noMove="1" noResize="1" noEditPoints="1" noAdjustHandles="1" noChangeArrowheads="1" noChangeShapeType="1" noTextEdit="1"/>
              </p:cNvSpPr>
              <p:nvPr>
                <p:ph idx="1"/>
              </p:nvPr>
            </p:nvSpPr>
            <p:spPr>
              <a:xfrm>
                <a:off x="64289" y="1043609"/>
                <a:ext cx="9203968" cy="5184576"/>
              </a:xfrm>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85C27809-AFC3-131F-AE7A-574DB61E337F}"/>
              </a:ext>
            </a:extLst>
          </p:cNvPr>
          <p:cNvSpPr>
            <a:spLocks noGrp="1"/>
          </p:cNvSpPr>
          <p:nvPr>
            <p:ph type="body" sz="quarter" idx="11"/>
          </p:nvPr>
        </p:nvSpPr>
        <p:spPr/>
        <p:txBody>
          <a:bodyPr/>
          <a:lstStyle/>
          <a:p>
            <a:pPr algn="ctr"/>
            <a:r>
              <a:rPr lang="de-DE" dirty="0"/>
              <a:t>Hilfe 5</a:t>
            </a:r>
          </a:p>
        </p:txBody>
      </p:sp>
      <p:sp>
        <p:nvSpPr>
          <p:cNvPr id="4" name="Titel 3">
            <a:extLst>
              <a:ext uri="{FF2B5EF4-FFF2-40B4-BE49-F238E27FC236}">
                <a16:creationId xmlns:a16="http://schemas.microsoft.com/office/drawing/2014/main" id="{988E13D5-CC3A-5FBE-5F8D-0A61A06B0E76}"/>
              </a:ext>
            </a:extLst>
          </p:cNvPr>
          <p:cNvSpPr>
            <a:spLocks noGrp="1"/>
          </p:cNvSpPr>
          <p:nvPr>
            <p:ph type="title"/>
          </p:nvPr>
        </p:nvSpPr>
        <p:spPr>
          <a:xfrm>
            <a:off x="2576736" y="53679"/>
            <a:ext cx="5549507" cy="850103"/>
          </a:xfrm>
        </p:spPr>
        <p:txBody>
          <a:bodyPr/>
          <a:lstStyle/>
          <a:p>
            <a:r>
              <a:rPr lang="de-DE" dirty="0"/>
              <a:t>Zweimaliges Würfeln</a:t>
            </a:r>
          </a:p>
        </p:txBody>
      </p:sp>
      <p:sp>
        <p:nvSpPr>
          <p:cNvPr id="62" name="Fußzeilenplatzhalter 5">
            <a:extLst>
              <a:ext uri="{FF2B5EF4-FFF2-40B4-BE49-F238E27FC236}">
                <a16:creationId xmlns:a16="http://schemas.microsoft.com/office/drawing/2014/main" id="{A6556BAD-CAD7-9058-73C0-BAF83AD8801D}"/>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grpSp>
        <p:nvGrpSpPr>
          <p:cNvPr id="65" name="Gruppieren 64">
            <a:extLst>
              <a:ext uri="{FF2B5EF4-FFF2-40B4-BE49-F238E27FC236}">
                <a16:creationId xmlns:a16="http://schemas.microsoft.com/office/drawing/2014/main" id="{F0D33F2E-2F1B-CE18-31BE-F94855188FF6}"/>
              </a:ext>
            </a:extLst>
          </p:cNvPr>
          <p:cNvGrpSpPr/>
          <p:nvPr/>
        </p:nvGrpSpPr>
        <p:grpSpPr>
          <a:xfrm>
            <a:off x="200472" y="2204864"/>
            <a:ext cx="5894787" cy="1939289"/>
            <a:chOff x="344488" y="1916832"/>
            <a:chExt cx="5894787" cy="1939289"/>
          </a:xfrm>
        </p:grpSpPr>
        <p:grpSp>
          <p:nvGrpSpPr>
            <p:cNvPr id="6" name="Gruppieren 5">
              <a:extLst>
                <a:ext uri="{FF2B5EF4-FFF2-40B4-BE49-F238E27FC236}">
                  <a16:creationId xmlns:a16="http://schemas.microsoft.com/office/drawing/2014/main" id="{BE9F4A0D-F7F1-D1DF-B0C3-CF5E7334B719}"/>
                </a:ext>
              </a:extLst>
            </p:cNvPr>
            <p:cNvGrpSpPr>
              <a:grpSpLocks noChangeAspect="1"/>
            </p:cNvGrpSpPr>
            <p:nvPr/>
          </p:nvGrpSpPr>
          <p:grpSpPr bwMode="auto">
            <a:xfrm>
              <a:off x="344488" y="1916832"/>
              <a:ext cx="4867278" cy="1939289"/>
              <a:chOff x="-641" y="-39"/>
              <a:chExt cx="72682" cy="28979"/>
            </a:xfrm>
          </p:grpSpPr>
          <p:grpSp>
            <p:nvGrpSpPr>
              <p:cNvPr id="7" name="Group 15">
                <a:extLst>
                  <a:ext uri="{FF2B5EF4-FFF2-40B4-BE49-F238E27FC236}">
                    <a16:creationId xmlns:a16="http://schemas.microsoft.com/office/drawing/2014/main" id="{BD7358C9-34D7-4E16-C913-0EF65F09961C}"/>
                  </a:ext>
                </a:extLst>
              </p:cNvPr>
              <p:cNvGrpSpPr>
                <a:grpSpLocks noChangeAspect="1"/>
              </p:cNvGrpSpPr>
              <p:nvPr/>
            </p:nvGrpSpPr>
            <p:grpSpPr bwMode="auto">
              <a:xfrm>
                <a:off x="1431" y="14789"/>
                <a:ext cx="8667" cy="9284"/>
                <a:chOff x="2651" y="733"/>
                <a:chExt cx="714" cy="716"/>
              </a:xfrm>
            </p:grpSpPr>
            <p:cxnSp>
              <p:nvCxnSpPr>
                <p:cNvPr id="56" name="AutoShape 16">
                  <a:extLst>
                    <a:ext uri="{FF2B5EF4-FFF2-40B4-BE49-F238E27FC236}">
                      <a16:creationId xmlns:a16="http://schemas.microsoft.com/office/drawing/2014/main" id="{80A6F419-F5A4-D116-7693-F3E6689D50AB}"/>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57" name="AutoShape 17">
                  <a:extLst>
                    <a:ext uri="{FF2B5EF4-FFF2-40B4-BE49-F238E27FC236}">
                      <a16:creationId xmlns:a16="http://schemas.microsoft.com/office/drawing/2014/main" id="{ABD084F5-1798-6578-F3D6-EF4081E2CFD3}"/>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58" name="AutoShape 18">
                  <a:extLst>
                    <a:ext uri="{FF2B5EF4-FFF2-40B4-BE49-F238E27FC236}">
                      <a16:creationId xmlns:a16="http://schemas.microsoft.com/office/drawing/2014/main" id="{A676E516-CBB2-E99C-BA95-5F6FDA90E7C0}"/>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59" name="AutoShape 19">
                  <a:extLst>
                    <a:ext uri="{FF2B5EF4-FFF2-40B4-BE49-F238E27FC236}">
                      <a16:creationId xmlns:a16="http://schemas.microsoft.com/office/drawing/2014/main" id="{D09189B1-E9F7-BF2C-9D52-F2612AE9912A}"/>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60" name="AutoShape 20">
                  <a:extLst>
                    <a:ext uri="{FF2B5EF4-FFF2-40B4-BE49-F238E27FC236}">
                      <a16:creationId xmlns:a16="http://schemas.microsoft.com/office/drawing/2014/main" id="{354AB6C0-063D-D914-FEEE-EA7377D6F3BF}"/>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61" name="AutoShape 21">
                  <a:extLst>
                    <a:ext uri="{FF2B5EF4-FFF2-40B4-BE49-F238E27FC236}">
                      <a16:creationId xmlns:a16="http://schemas.microsoft.com/office/drawing/2014/main" id="{3DF97343-FBB2-3589-7932-3959557F6BA8}"/>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cxnSp>
            <p:nvCxnSpPr>
              <p:cNvPr id="8" name="Gerader Verbinder 262">
                <a:extLst>
                  <a:ext uri="{FF2B5EF4-FFF2-40B4-BE49-F238E27FC236}">
                    <a16:creationId xmlns:a16="http://schemas.microsoft.com/office/drawing/2014/main" id="{31A64B30-A343-D9FB-D865-F72D098FE4F9}"/>
                  </a:ext>
                </a:extLst>
              </p:cNvPr>
              <p:cNvCxnSpPr>
                <a:cxnSpLocks noChangeAspect="1" noEditPoints="1" noChangeArrowheads="1" noChangeShapeType="1"/>
              </p:cNvCxnSpPr>
              <p:nvPr/>
            </p:nvCxnSpPr>
            <p:spPr bwMode="auto">
              <a:xfrm flipH="1">
                <a:off x="6917" y="0"/>
                <a:ext cx="28848" cy="12344"/>
              </a:xfrm>
              <a:prstGeom prst="line">
                <a:avLst/>
              </a:prstGeom>
              <a:noFill/>
              <a:ln w="6350">
                <a:solidFill>
                  <a:srgbClr val="000000"/>
                </a:solidFill>
                <a:miter lim="800000"/>
                <a:headEnd/>
                <a:tailEnd/>
              </a:ln>
            </p:spPr>
          </p:cxnSp>
          <p:cxnSp>
            <p:nvCxnSpPr>
              <p:cNvPr id="9" name="Gerader Verbinder 263">
                <a:extLst>
                  <a:ext uri="{FF2B5EF4-FFF2-40B4-BE49-F238E27FC236}">
                    <a16:creationId xmlns:a16="http://schemas.microsoft.com/office/drawing/2014/main" id="{7CF707FF-0800-2475-D181-9FD64A265D3B}"/>
                  </a:ext>
                </a:extLst>
              </p:cNvPr>
              <p:cNvCxnSpPr>
                <a:cxnSpLocks noChangeAspect="1" noEditPoints="1" noChangeArrowheads="1" noChangeShapeType="1"/>
              </p:cNvCxnSpPr>
              <p:nvPr/>
            </p:nvCxnSpPr>
            <p:spPr bwMode="auto">
              <a:xfrm>
                <a:off x="35701" y="0"/>
                <a:ext cx="28848" cy="12344"/>
              </a:xfrm>
              <a:prstGeom prst="line">
                <a:avLst/>
              </a:prstGeom>
              <a:noFill/>
              <a:ln w="6350">
                <a:solidFill>
                  <a:srgbClr val="000000"/>
                </a:solidFill>
                <a:miter lim="800000"/>
                <a:headEnd/>
                <a:tailEnd/>
              </a:ln>
            </p:spPr>
          </p:cxnSp>
          <p:cxnSp>
            <p:nvCxnSpPr>
              <p:cNvPr id="10" name="Gerader Verbinder 264">
                <a:extLst>
                  <a:ext uri="{FF2B5EF4-FFF2-40B4-BE49-F238E27FC236}">
                    <a16:creationId xmlns:a16="http://schemas.microsoft.com/office/drawing/2014/main" id="{0269BF4D-3A82-73EB-A6ED-75029EFC59F0}"/>
                  </a:ext>
                </a:extLst>
              </p:cNvPr>
              <p:cNvCxnSpPr>
                <a:cxnSpLocks noChangeAspect="1" noEditPoints="1" noChangeArrowheads="1" noChangeShapeType="1"/>
              </p:cNvCxnSpPr>
              <p:nvPr/>
            </p:nvCxnSpPr>
            <p:spPr bwMode="auto">
              <a:xfrm flipH="1">
                <a:off x="18128" y="0"/>
                <a:ext cx="17558" cy="12465"/>
              </a:xfrm>
              <a:prstGeom prst="line">
                <a:avLst/>
              </a:prstGeom>
              <a:noFill/>
              <a:ln w="6350">
                <a:solidFill>
                  <a:srgbClr val="C00000"/>
                </a:solidFill>
                <a:miter lim="800000"/>
                <a:headEnd/>
                <a:tailEnd/>
              </a:ln>
            </p:spPr>
          </p:cxnSp>
          <p:cxnSp>
            <p:nvCxnSpPr>
              <p:cNvPr id="11" name="Gerader Verbinder 265">
                <a:extLst>
                  <a:ext uri="{FF2B5EF4-FFF2-40B4-BE49-F238E27FC236}">
                    <a16:creationId xmlns:a16="http://schemas.microsoft.com/office/drawing/2014/main" id="{8C59EAD4-A052-1A08-EDA0-2C394E168D9D}"/>
                  </a:ext>
                </a:extLst>
              </p:cNvPr>
              <p:cNvCxnSpPr>
                <a:cxnSpLocks noChangeAspect="1" noEditPoints="1" noChangeArrowheads="1" noChangeShapeType="1"/>
              </p:cNvCxnSpPr>
              <p:nvPr/>
            </p:nvCxnSpPr>
            <p:spPr bwMode="auto">
              <a:xfrm>
                <a:off x="35621" y="-39"/>
                <a:ext cx="17329" cy="12477"/>
              </a:xfrm>
              <a:prstGeom prst="line">
                <a:avLst/>
              </a:prstGeom>
              <a:noFill/>
              <a:ln w="6350">
                <a:solidFill>
                  <a:srgbClr val="000000"/>
                </a:solidFill>
                <a:miter lim="800000"/>
                <a:headEnd/>
                <a:tailEnd/>
              </a:ln>
            </p:spPr>
          </p:cxnSp>
          <p:cxnSp>
            <p:nvCxnSpPr>
              <p:cNvPr id="12" name="Gerader Verbinder 266">
                <a:extLst>
                  <a:ext uri="{FF2B5EF4-FFF2-40B4-BE49-F238E27FC236}">
                    <a16:creationId xmlns:a16="http://schemas.microsoft.com/office/drawing/2014/main" id="{1EF5B9BE-8A06-AABD-667A-6F6DDD1E63E9}"/>
                  </a:ext>
                </a:extLst>
              </p:cNvPr>
              <p:cNvCxnSpPr>
                <a:cxnSpLocks noChangeAspect="1" noEditPoints="1" noChangeArrowheads="1" noChangeShapeType="1"/>
              </p:cNvCxnSpPr>
              <p:nvPr/>
            </p:nvCxnSpPr>
            <p:spPr bwMode="auto">
              <a:xfrm flipH="1">
                <a:off x="28624" y="159"/>
                <a:ext cx="6988" cy="12240"/>
              </a:xfrm>
              <a:prstGeom prst="line">
                <a:avLst/>
              </a:prstGeom>
              <a:noFill/>
              <a:ln w="6350">
                <a:solidFill>
                  <a:srgbClr val="C00000"/>
                </a:solidFill>
                <a:miter lim="800000"/>
                <a:headEnd/>
                <a:tailEnd/>
              </a:ln>
            </p:spPr>
          </p:cxnSp>
          <p:cxnSp>
            <p:nvCxnSpPr>
              <p:cNvPr id="13" name="Gerader Verbinder 267">
                <a:extLst>
                  <a:ext uri="{FF2B5EF4-FFF2-40B4-BE49-F238E27FC236}">
                    <a16:creationId xmlns:a16="http://schemas.microsoft.com/office/drawing/2014/main" id="{A8F050FC-48C6-4EF7-076D-008204181413}"/>
                  </a:ext>
                </a:extLst>
              </p:cNvPr>
              <p:cNvCxnSpPr>
                <a:cxnSpLocks noChangeAspect="1" noEditPoints="1" noChangeArrowheads="1" noChangeShapeType="1"/>
              </p:cNvCxnSpPr>
              <p:nvPr/>
            </p:nvCxnSpPr>
            <p:spPr bwMode="auto">
              <a:xfrm>
                <a:off x="35621" y="159"/>
                <a:ext cx="5230" cy="12240"/>
              </a:xfrm>
              <a:prstGeom prst="line">
                <a:avLst/>
              </a:prstGeom>
              <a:noFill/>
              <a:ln w="6350">
                <a:solidFill>
                  <a:srgbClr val="000000"/>
                </a:solidFill>
                <a:miter lim="800000"/>
                <a:headEnd/>
                <a:tailEnd/>
              </a:ln>
            </p:spPr>
          </p:cxnSp>
          <p:sp>
            <p:nvSpPr>
              <p:cNvPr id="14" name="Textfeld 268">
                <a:extLst>
                  <a:ext uri="{FF2B5EF4-FFF2-40B4-BE49-F238E27FC236}">
                    <a16:creationId xmlns:a16="http://schemas.microsoft.com/office/drawing/2014/main" id="{867DE1D0-3B7D-CC10-B0EF-493ACF0A5DFB}"/>
                  </a:ext>
                </a:extLst>
              </p:cNvPr>
              <p:cNvSpPr txBox="1">
                <a:spLocks noChangeAspect="1" noEditPoints="1" noChangeArrowheads="1" noChangeShapeType="1" noTextEdit="1"/>
              </p:cNvSpPr>
              <p:nvPr/>
            </p:nvSpPr>
            <p:spPr bwMode="auto">
              <a:xfrm>
                <a:off x="4652" y="11998"/>
                <a:ext cx="3472" cy="4399"/>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1</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5" name="Textfeld 269">
                <a:extLst>
                  <a:ext uri="{FF2B5EF4-FFF2-40B4-BE49-F238E27FC236}">
                    <a16:creationId xmlns:a16="http://schemas.microsoft.com/office/drawing/2014/main" id="{00E96286-E2F3-7482-A45E-D815264758AE}"/>
                  </a:ext>
                </a:extLst>
              </p:cNvPr>
              <p:cNvSpPr txBox="1">
                <a:spLocks noChangeAspect="1" noEditPoints="1" noChangeArrowheads="1" noChangeShapeType="1" noTextEdit="1"/>
              </p:cNvSpPr>
              <p:nvPr/>
            </p:nvSpPr>
            <p:spPr bwMode="auto">
              <a:xfrm>
                <a:off x="50871" y="12203"/>
                <a:ext cx="3971" cy="3833"/>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5</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6" name="Textfeld 270">
                <a:extLst>
                  <a:ext uri="{FF2B5EF4-FFF2-40B4-BE49-F238E27FC236}">
                    <a16:creationId xmlns:a16="http://schemas.microsoft.com/office/drawing/2014/main" id="{1959629A-48E5-00C5-1B8E-B85BFE5F35CE}"/>
                  </a:ext>
                </a:extLst>
              </p:cNvPr>
              <p:cNvSpPr txBox="1">
                <a:spLocks noChangeAspect="1" noEditPoints="1" noChangeArrowheads="1" noChangeShapeType="1" noTextEdit="1"/>
              </p:cNvSpPr>
              <p:nvPr/>
            </p:nvSpPr>
            <p:spPr bwMode="auto">
              <a:xfrm>
                <a:off x="63049" y="12008"/>
                <a:ext cx="2849" cy="3914"/>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6</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7" name="Textfeld 271">
                <a:extLst>
                  <a:ext uri="{FF2B5EF4-FFF2-40B4-BE49-F238E27FC236}">
                    <a16:creationId xmlns:a16="http://schemas.microsoft.com/office/drawing/2014/main" id="{7603AEFF-9298-4627-7AEE-58C47A10A0C8}"/>
                  </a:ext>
                </a:extLst>
              </p:cNvPr>
              <p:cNvSpPr txBox="1">
                <a:spLocks noChangeAspect="1" noEditPoints="1" noChangeArrowheads="1" noChangeShapeType="1" noTextEdit="1"/>
              </p:cNvSpPr>
              <p:nvPr/>
            </p:nvSpPr>
            <p:spPr bwMode="auto">
              <a:xfrm>
                <a:off x="16100" y="12222"/>
                <a:ext cx="3326" cy="4754"/>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2</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8" name="Textfeld 272">
                <a:extLst>
                  <a:ext uri="{FF2B5EF4-FFF2-40B4-BE49-F238E27FC236}">
                    <a16:creationId xmlns:a16="http://schemas.microsoft.com/office/drawing/2014/main" id="{DE96D872-B6A9-ABA7-0406-83AE649C592F}"/>
                  </a:ext>
                </a:extLst>
              </p:cNvPr>
              <p:cNvSpPr txBox="1">
                <a:spLocks noChangeAspect="1" noEditPoints="1" noChangeArrowheads="1" noChangeShapeType="1" noTextEdit="1"/>
              </p:cNvSpPr>
              <p:nvPr/>
            </p:nvSpPr>
            <p:spPr bwMode="auto">
              <a:xfrm>
                <a:off x="26755" y="12123"/>
                <a:ext cx="3166" cy="3913"/>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3</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19" name="Textfeld 273">
                <a:extLst>
                  <a:ext uri="{FF2B5EF4-FFF2-40B4-BE49-F238E27FC236}">
                    <a16:creationId xmlns:a16="http://schemas.microsoft.com/office/drawing/2014/main" id="{B93787AA-F7AE-86A2-D286-8B4CD3CC7CC9}"/>
                  </a:ext>
                </a:extLst>
              </p:cNvPr>
              <p:cNvSpPr txBox="1">
                <a:spLocks noChangeAspect="1" noEditPoints="1" noChangeArrowheads="1" noChangeShapeType="1" noTextEdit="1"/>
              </p:cNvSpPr>
              <p:nvPr/>
            </p:nvSpPr>
            <p:spPr bwMode="auto">
              <a:xfrm>
                <a:off x="38971" y="12222"/>
                <a:ext cx="4255" cy="3552"/>
              </a:xfrm>
              <a:prstGeom prst="rect">
                <a:avLst/>
              </a:prstGeom>
              <a:noFill/>
              <a:ln>
                <a:noFill/>
              </a:ln>
            </p:spPr>
            <p:txBody>
              <a:bodyPr rot="0" vert="horz" wrap="square" lIns="91440" tIns="45720" rIns="91440" bIns="45720" anchor="t" anchorCtr="0" upright="1">
                <a:noAutofit/>
              </a:bodyPr>
              <a:lstStyle/>
              <a:p>
                <a:r>
                  <a:rPr lang="de-DE" sz="1000">
                    <a:solidFill>
                      <a:srgbClr val="000000"/>
                    </a:solidFill>
                    <a:effectLst/>
                    <a:latin typeface="Arial" panose="020B0604020202020204" pitchFamily="34" charset="0"/>
                    <a:ea typeface="Times New Roman" panose="02020603050405020304" pitchFamily="18" charset="0"/>
                  </a:rPr>
                  <a:t>4</a:t>
                </a:r>
                <a:endParaRPr lang="de-DE" sz="1200">
                  <a:solidFill>
                    <a:srgbClr val="000000"/>
                  </a:solidFill>
                  <a:effectLst/>
                  <a:latin typeface="Arial" panose="020B0604020202020204" pitchFamily="34" charset="0"/>
                  <a:ea typeface="Times New Roman" panose="02020603050405020304" pitchFamily="18" charset="0"/>
                </a:endParaRPr>
              </a:p>
            </p:txBody>
          </p:sp>
          <p:sp>
            <p:nvSpPr>
              <p:cNvPr id="20" name="Textfeld 274">
                <a:extLst>
                  <a:ext uri="{FF2B5EF4-FFF2-40B4-BE49-F238E27FC236}">
                    <a16:creationId xmlns:a16="http://schemas.microsoft.com/office/drawing/2014/main" id="{AF7434E0-D438-22D7-1029-E86562943696}"/>
                  </a:ext>
                </a:extLst>
              </p:cNvPr>
              <p:cNvSpPr txBox="1">
                <a:spLocks noChangeAspect="1" noEditPoints="1" noChangeArrowheads="1" noChangeShapeType="1" noTextEdit="1"/>
              </p:cNvSpPr>
              <p:nvPr/>
            </p:nvSpPr>
            <p:spPr bwMode="auto">
              <a:xfrm>
                <a:off x="-641" y="23639"/>
                <a:ext cx="72682" cy="5301"/>
              </a:xfrm>
              <a:prstGeom prst="rect">
                <a:avLst/>
              </a:prstGeom>
              <a:noFill/>
              <a:ln>
                <a:noFill/>
              </a:ln>
            </p:spPr>
            <p:txBody>
              <a:bodyPr rot="0" vert="horz" wrap="square" lIns="91440" tIns="45720" rIns="91440" bIns="45720" anchor="t" anchorCtr="0" upright="1">
                <a:noAutofit/>
              </a:bodyPr>
              <a:lstStyle/>
              <a:p>
                <a:r>
                  <a:rPr lang="de-DE" sz="800" dirty="0">
                    <a:solidFill>
                      <a:srgbClr val="000000"/>
                    </a:solidFill>
                    <a:effectLst/>
                    <a:latin typeface="Arial" panose="020B0604020202020204" pitchFamily="34" charset="0"/>
                    <a:ea typeface="Times New Roman" panose="02020603050405020304" pitchFamily="18" charset="0"/>
                  </a:rPr>
                  <a:t>1  2   3  4  5   6   1  2  3  4   5  6  1  2   3  4  5   6     1  2   3  4  5   6     1  2   3  4  5   6     1  2  3   4  5   6</a:t>
                </a:r>
                <a:endParaRPr lang="de-DE" sz="1200" dirty="0">
                  <a:solidFill>
                    <a:srgbClr val="000000"/>
                  </a:solidFill>
                  <a:effectLst/>
                  <a:latin typeface="Arial" panose="020B0604020202020204" pitchFamily="34" charset="0"/>
                  <a:ea typeface="Times New Roman" panose="02020603050405020304" pitchFamily="18" charset="0"/>
                </a:endParaRPr>
              </a:p>
              <a:p>
                <a:r>
                  <a:rPr lang="de-DE" sz="8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r>
                  <a:rPr lang="de-DE" sz="8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a:p>
                <a:r>
                  <a:rPr lang="de-DE" sz="800" dirty="0">
                    <a:solidFill>
                      <a:srgbClr val="000000"/>
                    </a:solidFill>
                    <a:effectLst/>
                    <a:latin typeface="Arial" panose="020B0604020202020204" pitchFamily="34" charset="0"/>
                    <a:ea typeface="Times New Roman" panose="02020603050405020304" pitchFamily="18" charset="0"/>
                  </a:rPr>
                  <a:t> </a:t>
                </a:r>
                <a:endParaRPr lang="de-DE" sz="1200" dirty="0">
                  <a:solidFill>
                    <a:srgbClr val="000000"/>
                  </a:solidFill>
                  <a:effectLst/>
                  <a:latin typeface="Arial" panose="020B0604020202020204" pitchFamily="34" charset="0"/>
                  <a:ea typeface="Times New Roman" panose="02020603050405020304" pitchFamily="18" charset="0"/>
                </a:endParaRPr>
              </a:p>
            </p:txBody>
          </p:sp>
          <p:grpSp>
            <p:nvGrpSpPr>
              <p:cNvPr id="21" name="Group 15">
                <a:extLst>
                  <a:ext uri="{FF2B5EF4-FFF2-40B4-BE49-F238E27FC236}">
                    <a16:creationId xmlns:a16="http://schemas.microsoft.com/office/drawing/2014/main" id="{0D27DB93-1677-27A1-3793-8E671AD2CB76}"/>
                  </a:ext>
                </a:extLst>
              </p:cNvPr>
              <p:cNvGrpSpPr>
                <a:grpSpLocks noChangeAspect="1"/>
              </p:cNvGrpSpPr>
              <p:nvPr/>
            </p:nvGrpSpPr>
            <p:grpSpPr bwMode="auto">
              <a:xfrm>
                <a:off x="12642" y="14948"/>
                <a:ext cx="8668" cy="9284"/>
                <a:chOff x="2651" y="733"/>
                <a:chExt cx="714" cy="716"/>
              </a:xfrm>
            </p:grpSpPr>
            <p:cxnSp>
              <p:nvCxnSpPr>
                <p:cNvPr id="50" name="AutoShape 16">
                  <a:extLst>
                    <a:ext uri="{FF2B5EF4-FFF2-40B4-BE49-F238E27FC236}">
                      <a16:creationId xmlns:a16="http://schemas.microsoft.com/office/drawing/2014/main" id="{8F6BF9FB-A773-B640-F84E-97D24FAC8FE6}"/>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51" name="AutoShape 17">
                  <a:extLst>
                    <a:ext uri="{FF2B5EF4-FFF2-40B4-BE49-F238E27FC236}">
                      <a16:creationId xmlns:a16="http://schemas.microsoft.com/office/drawing/2014/main" id="{B00FF117-7EC3-BC77-10B5-64F960C41CC9}"/>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C00000"/>
                  </a:solidFill>
                  <a:round/>
                  <a:headEnd/>
                  <a:tailEnd/>
                </a:ln>
              </p:spPr>
            </p:cxnSp>
            <p:cxnSp>
              <p:nvCxnSpPr>
                <p:cNvPr id="52" name="AutoShape 18">
                  <a:extLst>
                    <a:ext uri="{FF2B5EF4-FFF2-40B4-BE49-F238E27FC236}">
                      <a16:creationId xmlns:a16="http://schemas.microsoft.com/office/drawing/2014/main" id="{5D7F43C1-EB79-3828-E111-9BCDEDB2B335}"/>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53" name="AutoShape 19">
                  <a:extLst>
                    <a:ext uri="{FF2B5EF4-FFF2-40B4-BE49-F238E27FC236}">
                      <a16:creationId xmlns:a16="http://schemas.microsoft.com/office/drawing/2014/main" id="{2260A858-5DC5-C43E-6FD7-4C6FD738C5C2}"/>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54" name="AutoShape 20">
                  <a:extLst>
                    <a:ext uri="{FF2B5EF4-FFF2-40B4-BE49-F238E27FC236}">
                      <a16:creationId xmlns:a16="http://schemas.microsoft.com/office/drawing/2014/main" id="{3E809FED-84A5-6B56-A458-CA1325338C77}"/>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55" name="AutoShape 21">
                  <a:extLst>
                    <a:ext uri="{FF2B5EF4-FFF2-40B4-BE49-F238E27FC236}">
                      <a16:creationId xmlns:a16="http://schemas.microsoft.com/office/drawing/2014/main" id="{AEC2A580-7BCC-6A8D-7DC0-9FD67F842D14}"/>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2" name="Group 15">
                <a:extLst>
                  <a:ext uri="{FF2B5EF4-FFF2-40B4-BE49-F238E27FC236}">
                    <a16:creationId xmlns:a16="http://schemas.microsoft.com/office/drawing/2014/main" id="{A2D3EDFF-7022-DC3A-AE84-C579CDD227D9}"/>
                  </a:ext>
                </a:extLst>
              </p:cNvPr>
              <p:cNvGrpSpPr>
                <a:grpSpLocks noChangeAspect="1"/>
              </p:cNvGrpSpPr>
              <p:nvPr/>
            </p:nvGrpSpPr>
            <p:grpSpPr bwMode="auto">
              <a:xfrm>
                <a:off x="23535" y="14868"/>
                <a:ext cx="8668" cy="9284"/>
                <a:chOff x="2651" y="733"/>
                <a:chExt cx="714" cy="716"/>
              </a:xfrm>
            </p:grpSpPr>
            <p:cxnSp>
              <p:nvCxnSpPr>
                <p:cNvPr id="44" name="AutoShape 16">
                  <a:extLst>
                    <a:ext uri="{FF2B5EF4-FFF2-40B4-BE49-F238E27FC236}">
                      <a16:creationId xmlns:a16="http://schemas.microsoft.com/office/drawing/2014/main" id="{B34FD015-EBE2-2111-B06D-562F92265BD4}"/>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45" name="AutoShape 17">
                  <a:extLst>
                    <a:ext uri="{FF2B5EF4-FFF2-40B4-BE49-F238E27FC236}">
                      <a16:creationId xmlns:a16="http://schemas.microsoft.com/office/drawing/2014/main" id="{B0F8E775-49F2-F587-500F-5039971732B9}"/>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46" name="AutoShape 18">
                  <a:extLst>
                    <a:ext uri="{FF2B5EF4-FFF2-40B4-BE49-F238E27FC236}">
                      <a16:creationId xmlns:a16="http://schemas.microsoft.com/office/drawing/2014/main" id="{A8B84A5A-A170-F33D-6C5F-BADEC950BA45}"/>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47" name="AutoShape 19">
                  <a:extLst>
                    <a:ext uri="{FF2B5EF4-FFF2-40B4-BE49-F238E27FC236}">
                      <a16:creationId xmlns:a16="http://schemas.microsoft.com/office/drawing/2014/main" id="{9DDBDA80-5878-CD25-031F-1574B3CD4E41}"/>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48" name="AutoShape 20">
                  <a:extLst>
                    <a:ext uri="{FF2B5EF4-FFF2-40B4-BE49-F238E27FC236}">
                      <a16:creationId xmlns:a16="http://schemas.microsoft.com/office/drawing/2014/main" id="{EFB19B99-8CC1-2D01-0B88-5CBEA343C6B1}"/>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C00000"/>
                  </a:solidFill>
                  <a:round/>
                  <a:headEnd/>
                  <a:tailEnd/>
                </a:ln>
              </p:spPr>
            </p:cxnSp>
            <p:cxnSp>
              <p:nvCxnSpPr>
                <p:cNvPr id="49" name="AutoShape 21">
                  <a:extLst>
                    <a:ext uri="{FF2B5EF4-FFF2-40B4-BE49-F238E27FC236}">
                      <a16:creationId xmlns:a16="http://schemas.microsoft.com/office/drawing/2014/main" id="{603C9633-9EB3-D3E3-E966-92EA6AD45E36}"/>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3" name="Group 15">
                <a:extLst>
                  <a:ext uri="{FF2B5EF4-FFF2-40B4-BE49-F238E27FC236}">
                    <a16:creationId xmlns:a16="http://schemas.microsoft.com/office/drawing/2014/main" id="{BEDD2030-E548-3AC8-ADF4-47FB39F5938A}"/>
                  </a:ext>
                </a:extLst>
              </p:cNvPr>
              <p:cNvGrpSpPr>
                <a:grpSpLocks noChangeAspect="1"/>
              </p:cNvGrpSpPr>
              <p:nvPr/>
            </p:nvGrpSpPr>
            <p:grpSpPr bwMode="auto">
              <a:xfrm>
                <a:off x="35701" y="14948"/>
                <a:ext cx="8668" cy="9284"/>
                <a:chOff x="2651" y="733"/>
                <a:chExt cx="714" cy="716"/>
              </a:xfrm>
            </p:grpSpPr>
            <p:cxnSp>
              <p:nvCxnSpPr>
                <p:cNvPr id="38" name="AutoShape 16">
                  <a:extLst>
                    <a:ext uri="{FF2B5EF4-FFF2-40B4-BE49-F238E27FC236}">
                      <a16:creationId xmlns:a16="http://schemas.microsoft.com/office/drawing/2014/main" id="{65305C05-EB77-EF7D-CC60-3594AD966E59}"/>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39" name="AutoShape 17">
                  <a:extLst>
                    <a:ext uri="{FF2B5EF4-FFF2-40B4-BE49-F238E27FC236}">
                      <a16:creationId xmlns:a16="http://schemas.microsoft.com/office/drawing/2014/main" id="{F5E202FF-8F4F-D376-37DD-A081907B2E58}"/>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40" name="AutoShape 18">
                  <a:extLst>
                    <a:ext uri="{FF2B5EF4-FFF2-40B4-BE49-F238E27FC236}">
                      <a16:creationId xmlns:a16="http://schemas.microsoft.com/office/drawing/2014/main" id="{B4674019-7D14-61D0-DEF3-D2074DF253A2}"/>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41" name="AutoShape 19">
                  <a:extLst>
                    <a:ext uri="{FF2B5EF4-FFF2-40B4-BE49-F238E27FC236}">
                      <a16:creationId xmlns:a16="http://schemas.microsoft.com/office/drawing/2014/main" id="{1A77B049-AA9E-3AC6-6003-DA67738C50D9}"/>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42" name="AutoShape 20">
                  <a:extLst>
                    <a:ext uri="{FF2B5EF4-FFF2-40B4-BE49-F238E27FC236}">
                      <a16:creationId xmlns:a16="http://schemas.microsoft.com/office/drawing/2014/main" id="{20DA90A1-6AEE-F64E-FC63-E215D0BDB321}"/>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43" name="AutoShape 21">
                  <a:extLst>
                    <a:ext uri="{FF2B5EF4-FFF2-40B4-BE49-F238E27FC236}">
                      <a16:creationId xmlns:a16="http://schemas.microsoft.com/office/drawing/2014/main" id="{76E776C8-A9C8-589D-0E63-A1493A615774}"/>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4" name="Group 15">
                <a:extLst>
                  <a:ext uri="{FF2B5EF4-FFF2-40B4-BE49-F238E27FC236}">
                    <a16:creationId xmlns:a16="http://schemas.microsoft.com/office/drawing/2014/main" id="{EAEB819C-7F84-BCCC-8E62-7F7562D871A4}"/>
                  </a:ext>
                </a:extLst>
              </p:cNvPr>
              <p:cNvGrpSpPr>
                <a:grpSpLocks noChangeAspect="1"/>
              </p:cNvGrpSpPr>
              <p:nvPr/>
            </p:nvGrpSpPr>
            <p:grpSpPr bwMode="auto">
              <a:xfrm>
                <a:off x="47787" y="14948"/>
                <a:ext cx="8668" cy="9284"/>
                <a:chOff x="2651" y="733"/>
                <a:chExt cx="714" cy="716"/>
              </a:xfrm>
            </p:grpSpPr>
            <p:cxnSp>
              <p:nvCxnSpPr>
                <p:cNvPr id="32" name="AutoShape 16">
                  <a:extLst>
                    <a:ext uri="{FF2B5EF4-FFF2-40B4-BE49-F238E27FC236}">
                      <a16:creationId xmlns:a16="http://schemas.microsoft.com/office/drawing/2014/main" id="{13E929E3-63F7-E2E7-1C5D-4B2129A0DC10}"/>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33" name="AutoShape 17">
                  <a:extLst>
                    <a:ext uri="{FF2B5EF4-FFF2-40B4-BE49-F238E27FC236}">
                      <a16:creationId xmlns:a16="http://schemas.microsoft.com/office/drawing/2014/main" id="{23266CC8-FAC1-38A0-DC40-03E93F89FF47}"/>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34" name="AutoShape 18">
                  <a:extLst>
                    <a:ext uri="{FF2B5EF4-FFF2-40B4-BE49-F238E27FC236}">
                      <a16:creationId xmlns:a16="http://schemas.microsoft.com/office/drawing/2014/main" id="{7D88C344-4ED6-98AD-2306-60CE869FE5CB}"/>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35" name="AutoShape 19">
                  <a:extLst>
                    <a:ext uri="{FF2B5EF4-FFF2-40B4-BE49-F238E27FC236}">
                      <a16:creationId xmlns:a16="http://schemas.microsoft.com/office/drawing/2014/main" id="{3D0E5EB5-EB9A-215E-F726-68BA85D9DD5A}"/>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36" name="AutoShape 20">
                  <a:extLst>
                    <a:ext uri="{FF2B5EF4-FFF2-40B4-BE49-F238E27FC236}">
                      <a16:creationId xmlns:a16="http://schemas.microsoft.com/office/drawing/2014/main" id="{8069653D-F57D-5C1B-F714-9FE1A6CCF743}"/>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37" name="AutoShape 21">
                  <a:extLst>
                    <a:ext uri="{FF2B5EF4-FFF2-40B4-BE49-F238E27FC236}">
                      <a16:creationId xmlns:a16="http://schemas.microsoft.com/office/drawing/2014/main" id="{1FEDB34E-70F4-83DA-D730-DA3BF4E5A033}"/>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p:nvGrpSpPr>
              <p:cNvPr id="25" name="Group 15">
                <a:extLst>
                  <a:ext uri="{FF2B5EF4-FFF2-40B4-BE49-F238E27FC236}">
                    <a16:creationId xmlns:a16="http://schemas.microsoft.com/office/drawing/2014/main" id="{4E878401-22C2-84CC-D0ED-0296173D43E2}"/>
                  </a:ext>
                </a:extLst>
              </p:cNvPr>
              <p:cNvGrpSpPr>
                <a:grpSpLocks noChangeAspect="1"/>
              </p:cNvGrpSpPr>
              <p:nvPr/>
            </p:nvGrpSpPr>
            <p:grpSpPr bwMode="auto">
              <a:xfrm>
                <a:off x="59952" y="14948"/>
                <a:ext cx="8668" cy="9284"/>
                <a:chOff x="2651" y="733"/>
                <a:chExt cx="714" cy="716"/>
              </a:xfrm>
            </p:grpSpPr>
            <p:cxnSp>
              <p:nvCxnSpPr>
                <p:cNvPr id="26" name="AutoShape 16">
                  <a:extLst>
                    <a:ext uri="{FF2B5EF4-FFF2-40B4-BE49-F238E27FC236}">
                      <a16:creationId xmlns:a16="http://schemas.microsoft.com/office/drawing/2014/main" id="{B1E169CA-AB1B-8AB5-F596-56CF84CD3CD9}"/>
                    </a:ext>
                  </a:extLst>
                </p:cNvPr>
                <p:cNvCxnSpPr>
                  <a:cxnSpLocks noChangeAspect="1" noEditPoints="1" noChangeArrowheads="1" noChangeShapeType="1"/>
                </p:cNvCxnSpPr>
                <p:nvPr/>
              </p:nvCxnSpPr>
              <p:spPr bwMode="auto">
                <a:xfrm flipH="1">
                  <a:off x="2651" y="733"/>
                  <a:ext cx="428" cy="716"/>
                </a:xfrm>
                <a:prstGeom prst="straightConnector1">
                  <a:avLst/>
                </a:prstGeom>
                <a:noFill/>
                <a:ln w="9525">
                  <a:solidFill>
                    <a:srgbClr val="000000"/>
                  </a:solidFill>
                  <a:round/>
                  <a:headEnd/>
                  <a:tailEnd/>
                </a:ln>
              </p:spPr>
            </p:cxnSp>
            <p:cxnSp>
              <p:nvCxnSpPr>
                <p:cNvPr id="27" name="AutoShape 17">
                  <a:extLst>
                    <a:ext uri="{FF2B5EF4-FFF2-40B4-BE49-F238E27FC236}">
                      <a16:creationId xmlns:a16="http://schemas.microsoft.com/office/drawing/2014/main" id="{DB0393E5-B701-9FC5-2206-817475FDA915}"/>
                    </a:ext>
                  </a:extLst>
                </p:cNvPr>
                <p:cNvCxnSpPr>
                  <a:cxnSpLocks noChangeAspect="1" noEditPoints="1" noChangeArrowheads="1" noChangeShapeType="1"/>
                </p:cNvCxnSpPr>
                <p:nvPr/>
              </p:nvCxnSpPr>
              <p:spPr bwMode="auto">
                <a:xfrm flipH="1">
                  <a:off x="2936" y="733"/>
                  <a:ext cx="143" cy="716"/>
                </a:xfrm>
                <a:prstGeom prst="straightConnector1">
                  <a:avLst/>
                </a:prstGeom>
                <a:noFill/>
                <a:ln w="9525">
                  <a:solidFill>
                    <a:srgbClr val="000000"/>
                  </a:solidFill>
                  <a:round/>
                  <a:headEnd/>
                  <a:tailEnd/>
                </a:ln>
              </p:spPr>
            </p:cxnSp>
            <p:cxnSp>
              <p:nvCxnSpPr>
                <p:cNvPr id="28" name="AutoShape 18">
                  <a:extLst>
                    <a:ext uri="{FF2B5EF4-FFF2-40B4-BE49-F238E27FC236}">
                      <a16:creationId xmlns:a16="http://schemas.microsoft.com/office/drawing/2014/main" id="{BAA41ED9-E503-3F5B-AE79-4D0F9BB178A5}"/>
                    </a:ext>
                  </a:extLst>
                </p:cNvPr>
                <p:cNvCxnSpPr>
                  <a:cxnSpLocks noChangeAspect="1" noEditPoints="1" noChangeArrowheads="1" noChangeShapeType="1"/>
                </p:cNvCxnSpPr>
                <p:nvPr/>
              </p:nvCxnSpPr>
              <p:spPr bwMode="auto">
                <a:xfrm>
                  <a:off x="3079" y="733"/>
                  <a:ext cx="143" cy="716"/>
                </a:xfrm>
                <a:prstGeom prst="straightConnector1">
                  <a:avLst/>
                </a:prstGeom>
                <a:noFill/>
                <a:ln w="9525">
                  <a:solidFill>
                    <a:srgbClr val="000000"/>
                  </a:solidFill>
                  <a:round/>
                  <a:headEnd/>
                  <a:tailEnd/>
                </a:ln>
              </p:spPr>
            </p:cxnSp>
            <p:cxnSp>
              <p:nvCxnSpPr>
                <p:cNvPr id="29" name="AutoShape 19">
                  <a:extLst>
                    <a:ext uri="{FF2B5EF4-FFF2-40B4-BE49-F238E27FC236}">
                      <a16:creationId xmlns:a16="http://schemas.microsoft.com/office/drawing/2014/main" id="{DD07946F-9EA6-918A-198A-845CE70DC0A8}"/>
                    </a:ext>
                  </a:extLst>
                </p:cNvPr>
                <p:cNvCxnSpPr>
                  <a:cxnSpLocks noChangeAspect="1" noEditPoints="1" noChangeArrowheads="1" noChangeShapeType="1"/>
                </p:cNvCxnSpPr>
                <p:nvPr/>
              </p:nvCxnSpPr>
              <p:spPr bwMode="auto">
                <a:xfrm>
                  <a:off x="3079" y="733"/>
                  <a:ext cx="0" cy="716"/>
                </a:xfrm>
                <a:prstGeom prst="straightConnector1">
                  <a:avLst/>
                </a:prstGeom>
                <a:noFill/>
                <a:ln w="9525">
                  <a:solidFill>
                    <a:srgbClr val="000000"/>
                  </a:solidFill>
                  <a:round/>
                  <a:headEnd/>
                  <a:tailEnd/>
                </a:ln>
              </p:spPr>
            </p:cxnSp>
            <p:cxnSp>
              <p:nvCxnSpPr>
                <p:cNvPr id="30" name="AutoShape 20">
                  <a:extLst>
                    <a:ext uri="{FF2B5EF4-FFF2-40B4-BE49-F238E27FC236}">
                      <a16:creationId xmlns:a16="http://schemas.microsoft.com/office/drawing/2014/main" id="{D282897C-1D5C-F4A2-0CD1-8AAEF533D0EB}"/>
                    </a:ext>
                  </a:extLst>
                </p:cNvPr>
                <p:cNvCxnSpPr>
                  <a:cxnSpLocks noChangeAspect="1" noEditPoints="1" noChangeArrowheads="1" noChangeShapeType="1"/>
                </p:cNvCxnSpPr>
                <p:nvPr/>
              </p:nvCxnSpPr>
              <p:spPr bwMode="auto">
                <a:xfrm flipH="1">
                  <a:off x="2794" y="733"/>
                  <a:ext cx="285" cy="716"/>
                </a:xfrm>
                <a:prstGeom prst="straightConnector1">
                  <a:avLst/>
                </a:prstGeom>
                <a:noFill/>
                <a:ln w="9525">
                  <a:solidFill>
                    <a:srgbClr val="000000"/>
                  </a:solidFill>
                  <a:round/>
                  <a:headEnd/>
                  <a:tailEnd/>
                </a:ln>
              </p:spPr>
            </p:cxnSp>
            <p:cxnSp>
              <p:nvCxnSpPr>
                <p:cNvPr id="31" name="AutoShape 21">
                  <a:extLst>
                    <a:ext uri="{FF2B5EF4-FFF2-40B4-BE49-F238E27FC236}">
                      <a16:creationId xmlns:a16="http://schemas.microsoft.com/office/drawing/2014/main" id="{F64E7A93-4921-1E0C-6561-23DFAA0D505F}"/>
                    </a:ext>
                  </a:extLst>
                </p:cNvPr>
                <p:cNvCxnSpPr>
                  <a:cxnSpLocks noChangeAspect="1" noEditPoints="1" noChangeArrowheads="1" noChangeShapeType="1"/>
                </p:cNvCxnSpPr>
                <p:nvPr/>
              </p:nvCxnSpPr>
              <p:spPr bwMode="auto">
                <a:xfrm>
                  <a:off x="3079" y="733"/>
                  <a:ext cx="286" cy="716"/>
                </a:xfrm>
                <a:prstGeom prst="straightConnector1">
                  <a:avLst/>
                </a:prstGeom>
                <a:noFill/>
                <a:ln w="9525">
                  <a:solidFill>
                    <a:srgbClr val="000000"/>
                  </a:solidFill>
                  <a:round/>
                  <a:headEnd/>
                  <a:tailEnd/>
                </a:ln>
              </p:spPr>
            </p:cxnSp>
          </p:grpSp>
        </p:gr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343E9650-6775-B85B-8934-95E51847517F}"/>
                    </a:ext>
                  </a:extLst>
                </p:cNvPr>
                <p:cNvSpPr txBox="1"/>
                <p:nvPr/>
              </p:nvSpPr>
              <p:spPr>
                <a:xfrm>
                  <a:off x="5159155" y="2704823"/>
                  <a:ext cx="108012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𝑊</m:t>
                        </m:r>
                        <m:r>
                          <a:rPr lang="de-DE" sz="1200" i="1" dirty="0" smtClean="0">
                            <a:latin typeface="Cambria Math" panose="02040503050406030204" pitchFamily="18" charset="0"/>
                          </a:rPr>
                          <m:t>ü</m:t>
                        </m:r>
                        <m:r>
                          <a:rPr lang="de-DE" sz="1200" i="1" dirty="0" smtClean="0">
                            <a:latin typeface="Cambria Math" panose="02040503050406030204" pitchFamily="18" charset="0"/>
                          </a:rPr>
                          <m:t>𝑟𝑓𝑒𝑙</m:t>
                        </m:r>
                        <m:r>
                          <a:rPr lang="de-DE" sz="1200" i="1" dirty="0" smtClean="0">
                            <a:latin typeface="Cambria Math" panose="02040503050406030204" pitchFamily="18" charset="0"/>
                          </a:rPr>
                          <m:t> 1</m:t>
                        </m:r>
                      </m:oMath>
                    </m:oMathPara>
                  </a14:m>
                  <a:endParaRPr lang="de-DE" sz="1200" dirty="0"/>
                </a:p>
              </p:txBody>
            </p:sp>
          </mc:Choice>
          <mc:Fallback xmlns="">
            <p:sp>
              <p:nvSpPr>
                <p:cNvPr id="63" name="Textfeld 62">
                  <a:extLst>
                    <a:ext uri="{FF2B5EF4-FFF2-40B4-BE49-F238E27FC236}">
                      <a16:creationId xmlns:a16="http://schemas.microsoft.com/office/drawing/2014/main" id="{343E9650-6775-B85B-8934-95E51847517F}"/>
                    </a:ext>
                  </a:extLst>
                </p:cNvPr>
                <p:cNvSpPr txBox="1">
                  <a:spLocks noRot="1" noChangeAspect="1" noMove="1" noResize="1" noEditPoints="1" noAdjustHandles="1" noChangeArrowheads="1" noChangeShapeType="1" noTextEdit="1"/>
                </p:cNvSpPr>
                <p:nvPr/>
              </p:nvSpPr>
              <p:spPr>
                <a:xfrm>
                  <a:off x="5159155" y="2704823"/>
                  <a:ext cx="1080120" cy="276999"/>
                </a:xfrm>
                <a:prstGeom prst="rect">
                  <a:avLst/>
                </a:prstGeom>
                <a:blipFill>
                  <a:blip r:embed="rId3"/>
                  <a:stretch>
                    <a:fillRect b="-86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4" name="Textfeld 63">
                  <a:extLst>
                    <a:ext uri="{FF2B5EF4-FFF2-40B4-BE49-F238E27FC236}">
                      <a16:creationId xmlns:a16="http://schemas.microsoft.com/office/drawing/2014/main" id="{10BB945F-5951-6FB6-E1AF-382C2B072C85}"/>
                    </a:ext>
                  </a:extLst>
                </p:cNvPr>
                <p:cNvSpPr txBox="1"/>
                <p:nvPr/>
              </p:nvSpPr>
              <p:spPr>
                <a:xfrm>
                  <a:off x="5159155" y="3432991"/>
                  <a:ext cx="108012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200" i="1" dirty="0" smtClean="0">
                            <a:latin typeface="Cambria Math" panose="02040503050406030204" pitchFamily="18" charset="0"/>
                          </a:rPr>
                          <m:t>𝑊</m:t>
                        </m:r>
                        <m:r>
                          <a:rPr lang="de-DE" sz="1200" i="1" dirty="0" smtClean="0">
                            <a:latin typeface="Cambria Math" panose="02040503050406030204" pitchFamily="18" charset="0"/>
                          </a:rPr>
                          <m:t>ü</m:t>
                        </m:r>
                        <m:r>
                          <a:rPr lang="de-DE" sz="1200" i="1" dirty="0" smtClean="0">
                            <a:latin typeface="Cambria Math" panose="02040503050406030204" pitchFamily="18" charset="0"/>
                          </a:rPr>
                          <m:t>𝑟𝑓𝑒𝑙</m:t>
                        </m:r>
                        <m:r>
                          <a:rPr lang="de-DE" sz="1200" i="1" dirty="0" smtClean="0">
                            <a:latin typeface="Cambria Math" panose="02040503050406030204" pitchFamily="18" charset="0"/>
                          </a:rPr>
                          <m:t> 2</m:t>
                        </m:r>
                      </m:oMath>
                    </m:oMathPara>
                  </a14:m>
                  <a:endParaRPr lang="de-DE" sz="1200" dirty="0"/>
                </a:p>
              </p:txBody>
            </p:sp>
          </mc:Choice>
          <mc:Fallback xmlns="">
            <p:sp>
              <p:nvSpPr>
                <p:cNvPr id="64" name="Textfeld 63">
                  <a:extLst>
                    <a:ext uri="{FF2B5EF4-FFF2-40B4-BE49-F238E27FC236}">
                      <a16:creationId xmlns:a16="http://schemas.microsoft.com/office/drawing/2014/main" id="{10BB945F-5951-6FB6-E1AF-382C2B072C85}"/>
                    </a:ext>
                  </a:extLst>
                </p:cNvPr>
                <p:cNvSpPr txBox="1">
                  <a:spLocks noRot="1" noChangeAspect="1" noMove="1" noResize="1" noEditPoints="1" noAdjustHandles="1" noChangeArrowheads="1" noChangeShapeType="1" noTextEdit="1"/>
                </p:cNvSpPr>
                <p:nvPr/>
              </p:nvSpPr>
              <p:spPr>
                <a:xfrm>
                  <a:off x="5159155" y="3432991"/>
                  <a:ext cx="1080120" cy="276999"/>
                </a:xfrm>
                <a:prstGeom prst="rect">
                  <a:avLst/>
                </a:prstGeom>
                <a:blipFill>
                  <a:blip r:embed="rId4"/>
                  <a:stretch>
                    <a:fillRect b="-8696"/>
                  </a:stretch>
                </a:blipFill>
              </p:spPr>
              <p:txBody>
                <a:bodyPr/>
                <a:lstStyle/>
                <a:p>
                  <a:r>
                    <a:rPr lang="de-DE">
                      <a:noFill/>
                    </a:rPr>
                    <a:t> </a:t>
                  </a:r>
                </a:p>
              </p:txBody>
            </p:sp>
          </mc:Fallback>
        </mc:AlternateContent>
      </p:grpSp>
    </p:spTree>
    <p:extLst>
      <p:ext uri="{BB962C8B-B14F-4D97-AF65-F5344CB8AC3E}">
        <p14:creationId xmlns:p14="http://schemas.microsoft.com/office/powerpoint/2010/main" val="72021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66946C97-94FB-FBAA-F721-BE6220283A74}"/>
                  </a:ext>
                </a:extLst>
              </p:cNvPr>
              <p:cNvSpPr>
                <a:spLocks noGrp="1"/>
              </p:cNvSpPr>
              <p:nvPr>
                <p:ph idx="1"/>
              </p:nvPr>
            </p:nvSpPr>
            <p:spPr/>
            <p:txBody>
              <a:bodyPr rIns="90000"/>
              <a:lstStyle/>
              <a:p>
                <a:pPr marL="0">
                  <a:spcBef>
                    <a:spcPts val="0"/>
                  </a:spcBef>
                </a:pPr>
                <a:r>
                  <a:rPr lang="de-DE" b="1" dirty="0"/>
                  <a:t>Kombinatorik </a:t>
                </a:r>
                <a:r>
                  <a:rPr lang="de-DE" sz="1600" b="1" dirty="0"/>
                  <a:t>– </a:t>
                </a:r>
                <a:r>
                  <a:rPr lang="de-DE" sz="1600" dirty="0"/>
                  <a:t>Auf wie viele Arten können Dinge kombiniert werden?</a:t>
                </a:r>
              </a:p>
              <a:p>
                <a:pPr marL="0">
                  <a:spcBef>
                    <a:spcPts val="0"/>
                  </a:spcBef>
                </a:pPr>
                <a:r>
                  <a:rPr lang="de-DE" sz="1600" u="sng" dirty="0"/>
                  <a:t>Beispiel 1:</a:t>
                </a:r>
                <a:r>
                  <a:rPr lang="de-DE" sz="1600" dirty="0"/>
                  <a:t> In einer Urne befinden sich die Buchstaben R, T und A. Berechnen Sie die </a:t>
                </a:r>
              </a:p>
              <a:p>
                <a:pPr marL="0">
                  <a:spcBef>
                    <a:spcPts val="0"/>
                  </a:spcBef>
                </a:pPr>
                <a:r>
                  <a:rPr lang="de-DE" sz="1600" dirty="0"/>
                  <a:t>Wahrscheinlichkeit, dass zufällig das Wort „ART“ in dieser Reihenfolge gezogen wird.</a:t>
                </a:r>
              </a:p>
              <a:p>
                <a:pPr marL="0">
                  <a:spcBef>
                    <a:spcPts val="0"/>
                  </a:spcBef>
                </a:pPr>
                <a:r>
                  <a:rPr lang="de-DE" sz="1600" u="sng" dirty="0"/>
                  <a:t>Lösung: </a:t>
                </a:r>
                <a:r>
                  <a:rPr lang="de-DE" sz="1600" dirty="0"/>
                  <a:t>Es gibt 6 Varianten: ATR, ART, TRA, TAR, RTA und RAT  siehe Baumdiagramm links.</a:t>
                </a:r>
              </a:p>
              <a:p>
                <a:pPr marL="0">
                  <a:spcBef>
                    <a:spcPts val="0"/>
                  </a:spcBef>
                </a:pPr>
                <a:r>
                  <a:rPr lang="de-DE" sz="1600" dirty="0"/>
                  <a:t>Also ist die Wahrscheinlichkeit </a:t>
                </a:r>
                <a14:m>
                  <m:oMath xmlns:m="http://schemas.openxmlformats.org/officeDocument/2006/math">
                    <m:r>
                      <m:rPr>
                        <m:sty m:val="p"/>
                      </m:rPr>
                      <a:rPr lang="de-DE" sz="1600" b="0" i="0" smtClean="0">
                        <a:latin typeface="Cambria Math" panose="02040503050406030204" pitchFamily="18" charset="0"/>
                      </a:rPr>
                      <m:t>P</m:t>
                    </m:r>
                    <m:d>
                      <m:dPr>
                        <m:ctrlPr>
                          <a:rPr lang="de-DE" sz="1600" b="0" i="1" smtClean="0">
                            <a:latin typeface="Cambria Math" panose="02040503050406030204" pitchFamily="18" charset="0"/>
                          </a:rPr>
                        </m:ctrlPr>
                      </m:dPr>
                      <m:e>
                        <m:r>
                          <m:rPr>
                            <m:sty m:val="p"/>
                          </m:rPr>
                          <a:rPr lang="de-DE" sz="1600" b="0" i="0" smtClean="0">
                            <a:latin typeface="Cambria Math" panose="02040503050406030204" pitchFamily="18" charset="0"/>
                          </a:rPr>
                          <m:t>ART</m:t>
                        </m:r>
                      </m:e>
                    </m:d>
                    <m:r>
                      <a:rPr lang="de-DE" sz="1600" b="0" i="0"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6</m:t>
                        </m:r>
                      </m:den>
                    </m:f>
                  </m:oMath>
                </a14:m>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800" u="sng" dirty="0"/>
              </a:p>
              <a:p>
                <a:pPr marL="0">
                  <a:spcBef>
                    <a:spcPts val="0"/>
                  </a:spcBef>
                </a:pPr>
                <a:r>
                  <a:rPr lang="de-DE" sz="1600" u="sng" dirty="0"/>
                  <a:t>Beispiel 2:</a:t>
                </a:r>
                <a:r>
                  <a:rPr lang="de-DE" sz="1600" dirty="0"/>
                  <a:t> Fred hat drei T-Shirts, vier Hosen und zwei Paar Schuhe. Gib an, wie viele verschiedene </a:t>
                </a:r>
              </a:p>
              <a:p>
                <a:pPr marL="0">
                  <a:spcBef>
                    <a:spcPts val="0"/>
                  </a:spcBef>
                </a:pPr>
                <a:r>
                  <a:rPr lang="de-DE" sz="1600" dirty="0"/>
                  <a:t>Outfits er damit zusammenstellen kann. </a:t>
                </a:r>
              </a:p>
              <a:p>
                <a:pPr marL="0">
                  <a:spcBef>
                    <a:spcPts val="0"/>
                  </a:spcBef>
                </a:pPr>
                <a:r>
                  <a:rPr lang="de-DE" sz="1600" u="sng" dirty="0"/>
                  <a:t>Lösung:</a:t>
                </a:r>
                <a:r>
                  <a:rPr lang="de-DE" sz="1600" dirty="0"/>
                  <a:t> Es sind </a:t>
                </a:r>
                <a14:m>
                  <m:oMath xmlns:m="http://schemas.openxmlformats.org/officeDocument/2006/math">
                    <m:r>
                      <a:rPr lang="de-DE" sz="1600" b="0" i="1" smtClean="0">
                        <a:latin typeface="Cambria Math" panose="02040503050406030204" pitchFamily="18" charset="0"/>
                      </a:rPr>
                      <m:t>3</m:t>
                    </m:r>
                    <m:r>
                      <a:rPr lang="de-DE" sz="1600" b="0" i="1" smtClean="0">
                        <a:latin typeface="Cambria Math" panose="02040503050406030204" pitchFamily="18" charset="0"/>
                        <a:ea typeface="Cambria Math" panose="02040503050406030204" pitchFamily="18" charset="0"/>
                      </a:rPr>
                      <m:t>∙4∙2=24</m:t>
                    </m:r>
                  </m:oMath>
                </a14:m>
                <a:r>
                  <a:rPr lang="de-DE" sz="1600" dirty="0"/>
                  <a:t> Outfits. Siehe Baumdiagramm rechts. </a:t>
                </a:r>
              </a:p>
              <a:p>
                <a:pPr marL="0">
                  <a:spcBef>
                    <a:spcPts val="0"/>
                  </a:spcBef>
                </a:pPr>
                <a:endParaRPr lang="de-DE" sz="1600" dirty="0"/>
              </a:p>
              <a:p>
                <a:pPr marL="0">
                  <a:spcBef>
                    <a:spcPts val="0"/>
                  </a:spcBef>
                </a:pPr>
                <a:endParaRPr lang="de-DE" sz="1600" dirty="0"/>
              </a:p>
              <a:p>
                <a:pPr marL="0">
                  <a:spcBef>
                    <a:spcPts val="0"/>
                  </a:spcBef>
                </a:pPr>
                <a:endParaRPr lang="de-DE" sz="1600" dirty="0"/>
              </a:p>
              <a:p>
                <a:pPr marL="0">
                  <a:spcBef>
                    <a:spcPts val="0"/>
                  </a:spcBef>
                </a:pPr>
                <a:endParaRPr lang="de-DE" sz="1600" dirty="0"/>
              </a:p>
            </p:txBody>
          </p:sp>
        </mc:Choice>
        <mc:Fallback xmlns="">
          <p:sp>
            <p:nvSpPr>
              <p:cNvPr id="2" name="Inhaltsplatzhalter 1">
                <a:extLst>
                  <a:ext uri="{FF2B5EF4-FFF2-40B4-BE49-F238E27FC236}">
                    <a16:creationId xmlns:a16="http://schemas.microsoft.com/office/drawing/2014/main" id="{66946C97-94FB-FBAA-F721-BE6220283A74}"/>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42858610-6A21-7B35-414B-4A095FC8C07A}"/>
              </a:ext>
            </a:extLst>
          </p:cNvPr>
          <p:cNvSpPr>
            <a:spLocks noGrp="1"/>
          </p:cNvSpPr>
          <p:nvPr>
            <p:ph type="body" sz="quarter" idx="11"/>
          </p:nvPr>
        </p:nvSpPr>
        <p:spPr/>
        <p:txBody>
          <a:bodyPr/>
          <a:lstStyle/>
          <a:p>
            <a:pPr algn="ctr"/>
            <a:r>
              <a:rPr lang="de-DE" dirty="0"/>
              <a:t>Hilfe 6</a:t>
            </a:r>
          </a:p>
        </p:txBody>
      </p:sp>
      <p:sp>
        <p:nvSpPr>
          <p:cNvPr id="4" name="Titel 3">
            <a:extLst>
              <a:ext uri="{FF2B5EF4-FFF2-40B4-BE49-F238E27FC236}">
                <a16:creationId xmlns:a16="http://schemas.microsoft.com/office/drawing/2014/main" id="{12148A9D-E907-1D6F-48EB-FA3F52D4F1F5}"/>
              </a:ext>
            </a:extLst>
          </p:cNvPr>
          <p:cNvSpPr>
            <a:spLocks noGrp="1"/>
          </p:cNvSpPr>
          <p:nvPr>
            <p:ph type="title"/>
          </p:nvPr>
        </p:nvSpPr>
        <p:spPr/>
        <p:txBody>
          <a:bodyPr/>
          <a:lstStyle/>
          <a:p>
            <a:r>
              <a:rPr lang="de-DE" dirty="0"/>
              <a:t>Kombinatorik</a:t>
            </a:r>
          </a:p>
        </p:txBody>
      </p:sp>
      <p:sp>
        <p:nvSpPr>
          <p:cNvPr id="6" name="Fußzeilenplatzhalter 5">
            <a:extLst>
              <a:ext uri="{FF2B5EF4-FFF2-40B4-BE49-F238E27FC236}">
                <a16:creationId xmlns:a16="http://schemas.microsoft.com/office/drawing/2014/main" id="{D6AD9B2F-BE4E-BF13-5784-7C67EFAADBD1}"/>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grpSp>
        <p:nvGrpSpPr>
          <p:cNvPr id="12" name="Gruppieren 11">
            <a:extLst>
              <a:ext uri="{FF2B5EF4-FFF2-40B4-BE49-F238E27FC236}">
                <a16:creationId xmlns:a16="http://schemas.microsoft.com/office/drawing/2014/main" id="{EAF1FEF5-F118-DD66-7808-435B1C9CE212}"/>
              </a:ext>
            </a:extLst>
          </p:cNvPr>
          <p:cNvGrpSpPr/>
          <p:nvPr/>
        </p:nvGrpSpPr>
        <p:grpSpPr>
          <a:xfrm>
            <a:off x="7734147" y="1205052"/>
            <a:ext cx="1296144" cy="873388"/>
            <a:chOff x="344488" y="1988840"/>
            <a:chExt cx="1296144" cy="873388"/>
          </a:xfrm>
        </p:grpSpPr>
        <p:sp>
          <p:nvSpPr>
            <p:cNvPr id="8" name="Magnetplattenspeicher 7">
              <a:extLst>
                <a:ext uri="{FF2B5EF4-FFF2-40B4-BE49-F238E27FC236}">
                  <a16:creationId xmlns:a16="http://schemas.microsoft.com/office/drawing/2014/main" id="{DAB22148-C236-D3F5-F043-76BF3BD27623}"/>
                </a:ext>
              </a:extLst>
            </p:cNvPr>
            <p:cNvSpPr/>
            <p:nvPr/>
          </p:nvSpPr>
          <p:spPr>
            <a:xfrm>
              <a:off x="344488" y="1988840"/>
              <a:ext cx="1296144" cy="864096"/>
            </a:xfrm>
            <a:prstGeom prst="flowChartMagneticDisk">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FD8CD809-0930-91E7-FDD4-610358F5D877}"/>
                </a:ext>
              </a:extLst>
            </p:cNvPr>
            <p:cNvSpPr txBox="1"/>
            <p:nvPr/>
          </p:nvSpPr>
          <p:spPr>
            <a:xfrm>
              <a:off x="438134" y="2236222"/>
              <a:ext cx="288033" cy="369332"/>
            </a:xfrm>
            <a:prstGeom prst="rect">
              <a:avLst/>
            </a:prstGeom>
            <a:noFill/>
          </p:spPr>
          <p:txBody>
            <a:bodyPr wrap="square" rtlCol="0">
              <a:spAutoFit/>
            </a:bodyPr>
            <a:lstStyle/>
            <a:p>
              <a:r>
                <a:rPr lang="de-DE" dirty="0"/>
                <a:t>A</a:t>
              </a:r>
            </a:p>
          </p:txBody>
        </p:sp>
        <p:sp>
          <p:nvSpPr>
            <p:cNvPr id="10" name="Textfeld 9">
              <a:extLst>
                <a:ext uri="{FF2B5EF4-FFF2-40B4-BE49-F238E27FC236}">
                  <a16:creationId xmlns:a16="http://schemas.microsoft.com/office/drawing/2014/main" id="{609F83B8-943C-8148-8FA7-7682FC946020}"/>
                </a:ext>
              </a:extLst>
            </p:cNvPr>
            <p:cNvSpPr txBox="1"/>
            <p:nvPr/>
          </p:nvSpPr>
          <p:spPr>
            <a:xfrm>
              <a:off x="1268196" y="2308230"/>
              <a:ext cx="288033" cy="369332"/>
            </a:xfrm>
            <a:prstGeom prst="rect">
              <a:avLst/>
            </a:prstGeom>
            <a:noFill/>
          </p:spPr>
          <p:txBody>
            <a:bodyPr wrap="square" rtlCol="0">
              <a:spAutoFit/>
            </a:bodyPr>
            <a:lstStyle/>
            <a:p>
              <a:r>
                <a:rPr lang="de-DE" dirty="0"/>
                <a:t>R</a:t>
              </a:r>
            </a:p>
          </p:txBody>
        </p:sp>
        <p:sp>
          <p:nvSpPr>
            <p:cNvPr id="11" name="Textfeld 10">
              <a:extLst>
                <a:ext uri="{FF2B5EF4-FFF2-40B4-BE49-F238E27FC236}">
                  <a16:creationId xmlns:a16="http://schemas.microsoft.com/office/drawing/2014/main" id="{FE963BE6-FB18-A495-2219-9A6785E8A995}"/>
                </a:ext>
              </a:extLst>
            </p:cNvPr>
            <p:cNvSpPr txBox="1"/>
            <p:nvPr/>
          </p:nvSpPr>
          <p:spPr>
            <a:xfrm>
              <a:off x="772822" y="2492896"/>
              <a:ext cx="288033" cy="369332"/>
            </a:xfrm>
            <a:prstGeom prst="rect">
              <a:avLst/>
            </a:prstGeom>
            <a:noFill/>
          </p:spPr>
          <p:txBody>
            <a:bodyPr wrap="square" rtlCol="0">
              <a:spAutoFit/>
            </a:bodyPr>
            <a:lstStyle/>
            <a:p>
              <a:r>
                <a:rPr lang="de-DE" dirty="0"/>
                <a:t>T</a:t>
              </a:r>
            </a:p>
          </p:txBody>
        </p:sp>
      </p:grpSp>
      <p:grpSp>
        <p:nvGrpSpPr>
          <p:cNvPr id="23" name="Gruppieren 22">
            <a:extLst>
              <a:ext uri="{FF2B5EF4-FFF2-40B4-BE49-F238E27FC236}">
                <a16:creationId xmlns:a16="http://schemas.microsoft.com/office/drawing/2014/main" id="{56EBB33C-0F8D-3152-76D4-C5CC0DBF0721}"/>
              </a:ext>
            </a:extLst>
          </p:cNvPr>
          <p:cNvGrpSpPr/>
          <p:nvPr/>
        </p:nvGrpSpPr>
        <p:grpSpPr>
          <a:xfrm>
            <a:off x="100202" y="2492896"/>
            <a:ext cx="4236264" cy="2561422"/>
            <a:chOff x="2851148" y="2218923"/>
            <a:chExt cx="4236264" cy="2561422"/>
          </a:xfrm>
        </p:grpSpPr>
        <p:pic>
          <p:nvPicPr>
            <p:cNvPr id="14" name="Grafik 13">
              <a:extLst>
                <a:ext uri="{FF2B5EF4-FFF2-40B4-BE49-F238E27FC236}">
                  <a16:creationId xmlns:a16="http://schemas.microsoft.com/office/drawing/2014/main" id="{50807201-8AF2-A318-9DA7-5004F2AA01DD}"/>
                </a:ext>
              </a:extLst>
            </p:cNvPr>
            <p:cNvPicPr>
              <a:picLocks noChangeAspect="1"/>
            </p:cNvPicPr>
            <p:nvPr/>
          </p:nvPicPr>
          <p:blipFill>
            <a:blip r:embed="rId3"/>
            <a:stretch>
              <a:fillRect/>
            </a:stretch>
          </p:blipFill>
          <p:spPr>
            <a:xfrm>
              <a:off x="2851148" y="2218923"/>
              <a:ext cx="2500340" cy="2420154"/>
            </a:xfrm>
            <a:prstGeom prst="rect">
              <a:avLst/>
            </a:prstGeom>
          </p:spPr>
        </p:pic>
        <p:sp>
          <p:nvSpPr>
            <p:cNvPr id="15" name="Textfeld 14">
              <a:extLst>
                <a:ext uri="{FF2B5EF4-FFF2-40B4-BE49-F238E27FC236}">
                  <a16:creationId xmlns:a16="http://schemas.microsoft.com/office/drawing/2014/main" id="{8EC409D7-2D09-C4D3-FC3D-751531FA96AA}"/>
                </a:ext>
              </a:extLst>
            </p:cNvPr>
            <p:cNvSpPr txBox="1"/>
            <p:nvPr/>
          </p:nvSpPr>
          <p:spPr>
            <a:xfrm>
              <a:off x="5115677" y="2276872"/>
              <a:ext cx="460767" cy="307777"/>
            </a:xfrm>
            <a:prstGeom prst="rect">
              <a:avLst/>
            </a:prstGeom>
            <a:noFill/>
          </p:spPr>
          <p:txBody>
            <a:bodyPr wrap="none" rtlCol="0">
              <a:spAutoFit/>
            </a:bodyPr>
            <a:lstStyle/>
            <a:p>
              <a:r>
                <a:rPr lang="de-DE" sz="1400" dirty="0"/>
                <a:t>ATR</a:t>
              </a:r>
            </a:p>
          </p:txBody>
        </p:sp>
        <p:sp>
          <p:nvSpPr>
            <p:cNvPr id="16" name="Textfeld 15">
              <a:extLst>
                <a:ext uri="{FF2B5EF4-FFF2-40B4-BE49-F238E27FC236}">
                  <a16:creationId xmlns:a16="http://schemas.microsoft.com/office/drawing/2014/main" id="{99985EAE-2039-B67D-B6B0-907DD33C9705}"/>
                </a:ext>
              </a:extLst>
            </p:cNvPr>
            <p:cNvSpPr txBox="1"/>
            <p:nvPr/>
          </p:nvSpPr>
          <p:spPr>
            <a:xfrm>
              <a:off x="5103366" y="2642598"/>
              <a:ext cx="473078" cy="307777"/>
            </a:xfrm>
            <a:prstGeom prst="rect">
              <a:avLst/>
            </a:prstGeom>
            <a:noFill/>
          </p:spPr>
          <p:txBody>
            <a:bodyPr wrap="none" rtlCol="0">
              <a:spAutoFit/>
            </a:bodyPr>
            <a:lstStyle/>
            <a:p>
              <a:r>
                <a:rPr lang="de-DE" sz="1400" dirty="0"/>
                <a:t>ART</a:t>
              </a:r>
            </a:p>
          </p:txBody>
        </p:sp>
        <p:sp>
          <p:nvSpPr>
            <p:cNvPr id="17" name="Textfeld 16">
              <a:extLst>
                <a:ext uri="{FF2B5EF4-FFF2-40B4-BE49-F238E27FC236}">
                  <a16:creationId xmlns:a16="http://schemas.microsoft.com/office/drawing/2014/main" id="{5CF49271-C832-0BBC-EBD7-D40420E14BD8}"/>
                </a:ext>
              </a:extLst>
            </p:cNvPr>
            <p:cNvSpPr txBox="1"/>
            <p:nvPr/>
          </p:nvSpPr>
          <p:spPr>
            <a:xfrm>
              <a:off x="5080569" y="3075413"/>
              <a:ext cx="474810" cy="307777"/>
            </a:xfrm>
            <a:prstGeom prst="rect">
              <a:avLst/>
            </a:prstGeom>
            <a:noFill/>
          </p:spPr>
          <p:txBody>
            <a:bodyPr wrap="none" rtlCol="0">
              <a:spAutoFit/>
            </a:bodyPr>
            <a:lstStyle/>
            <a:p>
              <a:r>
                <a:rPr lang="de-DE" sz="1400" dirty="0"/>
                <a:t>TRA</a:t>
              </a:r>
            </a:p>
          </p:txBody>
        </p:sp>
        <p:sp>
          <p:nvSpPr>
            <p:cNvPr id="18" name="Textfeld 17">
              <a:extLst>
                <a:ext uri="{FF2B5EF4-FFF2-40B4-BE49-F238E27FC236}">
                  <a16:creationId xmlns:a16="http://schemas.microsoft.com/office/drawing/2014/main" id="{05D4352A-CDE3-0033-770D-70317C0A3262}"/>
                </a:ext>
              </a:extLst>
            </p:cNvPr>
            <p:cNvSpPr txBox="1"/>
            <p:nvPr/>
          </p:nvSpPr>
          <p:spPr>
            <a:xfrm>
              <a:off x="5101634" y="3439794"/>
              <a:ext cx="460767" cy="307777"/>
            </a:xfrm>
            <a:prstGeom prst="rect">
              <a:avLst/>
            </a:prstGeom>
            <a:noFill/>
          </p:spPr>
          <p:txBody>
            <a:bodyPr wrap="none" rtlCol="0">
              <a:spAutoFit/>
            </a:bodyPr>
            <a:lstStyle/>
            <a:p>
              <a:r>
                <a:rPr lang="de-DE" sz="1400" dirty="0"/>
                <a:t>TAR</a:t>
              </a:r>
            </a:p>
          </p:txBody>
        </p:sp>
        <p:sp>
          <p:nvSpPr>
            <p:cNvPr id="19" name="Textfeld 18">
              <a:extLst>
                <a:ext uri="{FF2B5EF4-FFF2-40B4-BE49-F238E27FC236}">
                  <a16:creationId xmlns:a16="http://schemas.microsoft.com/office/drawing/2014/main" id="{D2BADABF-CE63-FEA1-2FEF-38AC468FDD3A}"/>
                </a:ext>
              </a:extLst>
            </p:cNvPr>
            <p:cNvSpPr txBox="1"/>
            <p:nvPr/>
          </p:nvSpPr>
          <p:spPr>
            <a:xfrm>
              <a:off x="5094612" y="3919518"/>
              <a:ext cx="459036" cy="307777"/>
            </a:xfrm>
            <a:prstGeom prst="rect">
              <a:avLst/>
            </a:prstGeom>
            <a:noFill/>
          </p:spPr>
          <p:txBody>
            <a:bodyPr wrap="none" rtlCol="0">
              <a:spAutoFit/>
            </a:bodyPr>
            <a:lstStyle/>
            <a:p>
              <a:r>
                <a:rPr lang="de-DE" sz="1400" dirty="0"/>
                <a:t>RTA</a:t>
              </a:r>
            </a:p>
          </p:txBody>
        </p:sp>
        <p:sp>
          <p:nvSpPr>
            <p:cNvPr id="20" name="Textfeld 19">
              <a:extLst>
                <a:ext uri="{FF2B5EF4-FFF2-40B4-BE49-F238E27FC236}">
                  <a16:creationId xmlns:a16="http://schemas.microsoft.com/office/drawing/2014/main" id="{D3E09530-8CC6-1B74-8B03-51D01CD4745C}"/>
                </a:ext>
              </a:extLst>
            </p:cNvPr>
            <p:cNvSpPr txBox="1"/>
            <p:nvPr/>
          </p:nvSpPr>
          <p:spPr>
            <a:xfrm>
              <a:off x="5087591" y="4241949"/>
              <a:ext cx="460767" cy="307777"/>
            </a:xfrm>
            <a:prstGeom prst="rect">
              <a:avLst/>
            </a:prstGeom>
            <a:noFill/>
          </p:spPr>
          <p:txBody>
            <a:bodyPr wrap="none" rtlCol="0">
              <a:spAutoFit/>
            </a:bodyPr>
            <a:lstStyle/>
            <a:p>
              <a:r>
                <a:rPr lang="de-DE" sz="1400" dirty="0"/>
                <a:t>RAT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472F3A59-B46E-52A0-A7EF-37A022168228}"/>
                    </a:ext>
                  </a:extLst>
                </p:cNvPr>
                <p:cNvSpPr txBox="1"/>
                <p:nvPr/>
              </p:nvSpPr>
              <p:spPr>
                <a:xfrm>
                  <a:off x="3455474" y="4472568"/>
                  <a:ext cx="3631938" cy="307777"/>
                </a:xfrm>
                <a:prstGeom prst="rect">
                  <a:avLst/>
                </a:prstGeom>
                <a:noFill/>
              </p:spPr>
              <p:txBody>
                <a:bodyPr wrap="square" rtlCol="0">
                  <a:spAutoFit/>
                </a:bodyPr>
                <a:lstStyle/>
                <a:p>
                  <a14:m>
                    <m:oMath xmlns:m="http://schemas.openxmlformats.org/officeDocument/2006/math">
                      <m:r>
                        <a:rPr lang="de-DE" sz="1400" b="0" i="1" smtClean="0">
                          <a:latin typeface="Cambria Math" panose="02040503050406030204" pitchFamily="18" charset="0"/>
                        </a:rPr>
                        <m:t>3      </m:t>
                      </m:r>
                      <m:r>
                        <a:rPr lang="de-DE" sz="1400" b="0" i="1" smtClean="0">
                          <a:latin typeface="Cambria Math" panose="02040503050406030204" pitchFamily="18" charset="0"/>
                          <a:ea typeface="Cambria Math" panose="02040503050406030204" pitchFamily="18" charset="0"/>
                        </a:rPr>
                        <m:t>∙     2      ∙     1      =   6</m:t>
                      </m:r>
                    </m:oMath>
                  </a14:m>
                  <a:r>
                    <a:rPr lang="de-DE" sz="1400" dirty="0"/>
                    <a:t>   Möglichkeiten </a:t>
                  </a:r>
                </a:p>
              </p:txBody>
            </p:sp>
          </mc:Choice>
          <mc:Fallback xmlns="">
            <p:sp>
              <p:nvSpPr>
                <p:cNvPr id="21" name="Textfeld 20">
                  <a:extLst>
                    <a:ext uri="{FF2B5EF4-FFF2-40B4-BE49-F238E27FC236}">
                      <a16:creationId xmlns:a16="http://schemas.microsoft.com/office/drawing/2014/main" id="{472F3A59-B46E-52A0-A7EF-37A022168228}"/>
                    </a:ext>
                  </a:extLst>
                </p:cNvPr>
                <p:cNvSpPr txBox="1">
                  <a:spLocks noRot="1" noChangeAspect="1" noMove="1" noResize="1" noEditPoints="1" noAdjustHandles="1" noChangeArrowheads="1" noChangeShapeType="1" noTextEdit="1"/>
                </p:cNvSpPr>
                <p:nvPr/>
              </p:nvSpPr>
              <p:spPr>
                <a:xfrm>
                  <a:off x="3455474" y="4472568"/>
                  <a:ext cx="3631938" cy="307777"/>
                </a:xfrm>
                <a:prstGeom prst="rect">
                  <a:avLst/>
                </a:prstGeom>
                <a:blipFill>
                  <a:blip r:embed="rId5"/>
                  <a:stretch>
                    <a:fillRect t="-4000" b="-24000"/>
                  </a:stretch>
                </a:blipFill>
              </p:spPr>
              <p:txBody>
                <a:bodyPr/>
                <a:lstStyle/>
                <a:p>
                  <a:r>
                    <a:rPr lang="de-DE">
                      <a:noFill/>
                    </a:rPr>
                    <a:t> </a:t>
                  </a:r>
                </a:p>
              </p:txBody>
            </p:sp>
          </mc:Fallback>
        </mc:AlternateContent>
      </p:grpSp>
      <p:pic>
        <p:nvPicPr>
          <p:cNvPr id="24" name="Grafik 23">
            <a:extLst>
              <a:ext uri="{FF2B5EF4-FFF2-40B4-BE49-F238E27FC236}">
                <a16:creationId xmlns:a16="http://schemas.microsoft.com/office/drawing/2014/main" id="{2EC13556-0D55-0D28-CCF2-7CF4527DAAA5}"/>
              </a:ext>
            </a:extLst>
          </p:cNvPr>
          <p:cNvPicPr>
            <a:picLocks noChangeAspect="1"/>
          </p:cNvPicPr>
          <p:nvPr/>
        </p:nvPicPr>
        <p:blipFill>
          <a:blip r:embed="rId6"/>
          <a:stretch>
            <a:fillRect/>
          </a:stretch>
        </p:blipFill>
        <p:spPr>
          <a:xfrm rot="5400000">
            <a:off x="4688676" y="1510571"/>
            <a:ext cx="2226217" cy="4324257"/>
          </a:xfrm>
          <a:prstGeom prst="rect">
            <a:avLst/>
          </a:prstGeom>
        </p:spPr>
      </p:pic>
      <p:sp>
        <p:nvSpPr>
          <p:cNvPr id="25" name="Textfeld 24">
            <a:extLst>
              <a:ext uri="{FF2B5EF4-FFF2-40B4-BE49-F238E27FC236}">
                <a16:creationId xmlns:a16="http://schemas.microsoft.com/office/drawing/2014/main" id="{2BB6ADF1-47A7-A89F-B0F9-2C87CFDAAEF3}"/>
              </a:ext>
            </a:extLst>
          </p:cNvPr>
          <p:cNvSpPr txBox="1"/>
          <p:nvPr/>
        </p:nvSpPr>
        <p:spPr>
          <a:xfrm>
            <a:off x="7977336" y="3195497"/>
            <a:ext cx="856709" cy="307777"/>
          </a:xfrm>
          <a:prstGeom prst="rect">
            <a:avLst/>
          </a:prstGeom>
          <a:noFill/>
        </p:spPr>
        <p:txBody>
          <a:bodyPr wrap="none" rtlCol="0">
            <a:spAutoFit/>
          </a:bodyPr>
          <a:lstStyle/>
          <a:p>
            <a:r>
              <a:rPr lang="de-DE" sz="1400" dirty="0"/>
              <a:t>3 T-Shirts</a:t>
            </a:r>
          </a:p>
        </p:txBody>
      </p:sp>
      <p:sp>
        <p:nvSpPr>
          <p:cNvPr id="26" name="Textfeld 25">
            <a:extLst>
              <a:ext uri="{FF2B5EF4-FFF2-40B4-BE49-F238E27FC236}">
                <a16:creationId xmlns:a16="http://schemas.microsoft.com/office/drawing/2014/main" id="{F2691E69-DED4-FB46-FE17-A2ABD0A7D783}"/>
              </a:ext>
            </a:extLst>
          </p:cNvPr>
          <p:cNvSpPr txBox="1"/>
          <p:nvPr/>
        </p:nvSpPr>
        <p:spPr>
          <a:xfrm>
            <a:off x="7990125" y="3744843"/>
            <a:ext cx="784189" cy="307777"/>
          </a:xfrm>
          <a:prstGeom prst="rect">
            <a:avLst/>
          </a:prstGeom>
          <a:noFill/>
        </p:spPr>
        <p:txBody>
          <a:bodyPr wrap="none" rtlCol="0">
            <a:spAutoFit/>
          </a:bodyPr>
          <a:lstStyle/>
          <a:p>
            <a:r>
              <a:rPr lang="de-DE" sz="1400" dirty="0"/>
              <a:t>4 Hosen</a:t>
            </a:r>
          </a:p>
        </p:txBody>
      </p:sp>
      <p:sp>
        <p:nvSpPr>
          <p:cNvPr id="27" name="Textfeld 26">
            <a:extLst>
              <a:ext uri="{FF2B5EF4-FFF2-40B4-BE49-F238E27FC236}">
                <a16:creationId xmlns:a16="http://schemas.microsoft.com/office/drawing/2014/main" id="{F92C564C-4252-4654-C3E1-D823FEB46D53}"/>
              </a:ext>
            </a:extLst>
          </p:cNvPr>
          <p:cNvSpPr txBox="1"/>
          <p:nvPr/>
        </p:nvSpPr>
        <p:spPr>
          <a:xfrm>
            <a:off x="7940119" y="4332993"/>
            <a:ext cx="1211550" cy="307777"/>
          </a:xfrm>
          <a:prstGeom prst="rect">
            <a:avLst/>
          </a:prstGeom>
          <a:noFill/>
        </p:spPr>
        <p:txBody>
          <a:bodyPr wrap="none" rtlCol="0">
            <a:spAutoFit/>
          </a:bodyPr>
          <a:lstStyle/>
          <a:p>
            <a:r>
              <a:rPr lang="de-DE" sz="1400" dirty="0"/>
              <a:t>2 Paar Schuhe</a:t>
            </a:r>
          </a:p>
        </p:txBody>
      </p:sp>
      <p:sp>
        <p:nvSpPr>
          <p:cNvPr id="28" name="Textfeld 27">
            <a:extLst>
              <a:ext uri="{FF2B5EF4-FFF2-40B4-BE49-F238E27FC236}">
                <a16:creationId xmlns:a16="http://schemas.microsoft.com/office/drawing/2014/main" id="{4CF2DF27-1D77-1FFE-D81E-365BA1966D7A}"/>
              </a:ext>
            </a:extLst>
          </p:cNvPr>
          <p:cNvSpPr txBox="1"/>
          <p:nvPr/>
        </p:nvSpPr>
        <p:spPr>
          <a:xfrm>
            <a:off x="8016901" y="4842869"/>
            <a:ext cx="909223" cy="307777"/>
          </a:xfrm>
          <a:prstGeom prst="rect">
            <a:avLst/>
          </a:prstGeom>
          <a:noFill/>
        </p:spPr>
        <p:txBody>
          <a:bodyPr wrap="none" rtlCol="0">
            <a:spAutoFit/>
          </a:bodyPr>
          <a:lstStyle/>
          <a:p>
            <a:r>
              <a:rPr lang="de-DE" sz="1400" dirty="0"/>
              <a:t>24 Outfits</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7846A1FC-7BFD-33CB-7854-BDCF15B79C69}"/>
                  </a:ext>
                </a:extLst>
              </p:cNvPr>
              <p:cNvSpPr txBox="1"/>
              <p:nvPr/>
            </p:nvSpPr>
            <p:spPr>
              <a:xfrm>
                <a:off x="8263859" y="3489572"/>
                <a:ext cx="27603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oMath>
                  </m:oMathPara>
                </a14:m>
                <a:endParaRPr lang="de-DE" sz="1400" dirty="0"/>
              </a:p>
            </p:txBody>
          </p:sp>
        </mc:Choice>
        <mc:Fallback xmlns="">
          <p:sp>
            <p:nvSpPr>
              <p:cNvPr id="29" name="Textfeld 28">
                <a:extLst>
                  <a:ext uri="{FF2B5EF4-FFF2-40B4-BE49-F238E27FC236}">
                    <a16:creationId xmlns:a16="http://schemas.microsoft.com/office/drawing/2014/main" id="{7846A1FC-7BFD-33CB-7854-BDCF15B79C69}"/>
                  </a:ext>
                </a:extLst>
              </p:cNvPr>
              <p:cNvSpPr txBox="1">
                <a:spLocks noRot="1" noChangeAspect="1" noMove="1" noResize="1" noEditPoints="1" noAdjustHandles="1" noChangeArrowheads="1" noChangeShapeType="1" noTextEdit="1"/>
              </p:cNvSpPr>
              <p:nvPr/>
            </p:nvSpPr>
            <p:spPr>
              <a:xfrm>
                <a:off x="8263859" y="3489572"/>
                <a:ext cx="276037" cy="307777"/>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2CD2B9FA-380A-56F6-308E-CFC968C61CA3}"/>
                  </a:ext>
                </a:extLst>
              </p:cNvPr>
              <p:cNvSpPr txBox="1"/>
              <p:nvPr/>
            </p:nvSpPr>
            <p:spPr>
              <a:xfrm>
                <a:off x="8263859" y="4057406"/>
                <a:ext cx="27603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latin typeface="Cambria Math" panose="02040503050406030204" pitchFamily="18" charset="0"/>
                          <a:ea typeface="Cambria Math" panose="02040503050406030204" pitchFamily="18" charset="0"/>
                        </a:rPr>
                        <m:t>∙</m:t>
                      </m:r>
                    </m:oMath>
                  </m:oMathPara>
                </a14:m>
                <a:endParaRPr lang="de-DE" sz="1400" dirty="0"/>
              </a:p>
            </p:txBody>
          </p:sp>
        </mc:Choice>
        <mc:Fallback xmlns="">
          <p:sp>
            <p:nvSpPr>
              <p:cNvPr id="30" name="Textfeld 29">
                <a:extLst>
                  <a:ext uri="{FF2B5EF4-FFF2-40B4-BE49-F238E27FC236}">
                    <a16:creationId xmlns:a16="http://schemas.microsoft.com/office/drawing/2014/main" id="{2CD2B9FA-380A-56F6-308E-CFC968C61CA3}"/>
                  </a:ext>
                </a:extLst>
              </p:cNvPr>
              <p:cNvSpPr txBox="1">
                <a:spLocks noRot="1" noChangeAspect="1" noMove="1" noResize="1" noEditPoints="1" noAdjustHandles="1" noChangeArrowheads="1" noChangeShapeType="1" noTextEdit="1"/>
              </p:cNvSpPr>
              <p:nvPr/>
            </p:nvSpPr>
            <p:spPr>
              <a:xfrm>
                <a:off x="8263859" y="4057406"/>
                <a:ext cx="276037" cy="307777"/>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Textfeld 30">
                <a:extLst>
                  <a:ext uri="{FF2B5EF4-FFF2-40B4-BE49-F238E27FC236}">
                    <a16:creationId xmlns:a16="http://schemas.microsoft.com/office/drawing/2014/main" id="{23748D28-7C9A-EB3B-0D33-9AA8AA91D382}"/>
                  </a:ext>
                </a:extLst>
              </p:cNvPr>
              <p:cNvSpPr txBox="1"/>
              <p:nvPr/>
            </p:nvSpPr>
            <p:spPr>
              <a:xfrm>
                <a:off x="8236140" y="4613366"/>
                <a:ext cx="3593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m:t>
                      </m:r>
                    </m:oMath>
                  </m:oMathPara>
                </a14:m>
                <a:endParaRPr lang="de-DE" sz="1400" dirty="0"/>
              </a:p>
            </p:txBody>
          </p:sp>
        </mc:Choice>
        <mc:Fallback xmlns="">
          <p:sp>
            <p:nvSpPr>
              <p:cNvPr id="31" name="Textfeld 30">
                <a:extLst>
                  <a:ext uri="{FF2B5EF4-FFF2-40B4-BE49-F238E27FC236}">
                    <a16:creationId xmlns:a16="http://schemas.microsoft.com/office/drawing/2014/main" id="{23748D28-7C9A-EB3B-0D33-9AA8AA91D382}"/>
                  </a:ext>
                </a:extLst>
              </p:cNvPr>
              <p:cNvSpPr txBox="1">
                <a:spLocks noRot="1" noChangeAspect="1" noMove="1" noResize="1" noEditPoints="1" noAdjustHandles="1" noChangeArrowheads="1" noChangeShapeType="1" noTextEdit="1"/>
              </p:cNvSpPr>
              <p:nvPr/>
            </p:nvSpPr>
            <p:spPr>
              <a:xfrm>
                <a:off x="8236140" y="4613366"/>
                <a:ext cx="359393" cy="307777"/>
              </a:xfrm>
              <a:prstGeom prst="rect">
                <a:avLst/>
              </a:prstGeom>
              <a:blipFill>
                <a:blip r:embed="rId9"/>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635665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3563924-6CC9-4775-8A64-001C5CB909A5}"/>
              </a:ext>
            </a:extLst>
          </p:cNvPr>
          <p:cNvSpPr>
            <a:spLocks noGrp="1"/>
          </p:cNvSpPr>
          <p:nvPr>
            <p:ph type="body" sz="quarter" idx="11"/>
          </p:nvPr>
        </p:nvSpPr>
        <p:spPr/>
        <p:txBody>
          <a:bodyPr/>
          <a:lstStyle/>
          <a:p>
            <a:pPr algn="ctr"/>
            <a:r>
              <a:rPr lang="de-DE" dirty="0"/>
              <a:t>Hilfe 7</a:t>
            </a:r>
          </a:p>
        </p:txBody>
      </p:sp>
      <p:sp>
        <p:nvSpPr>
          <p:cNvPr id="4" name="Titel 3">
            <a:extLst>
              <a:ext uri="{FF2B5EF4-FFF2-40B4-BE49-F238E27FC236}">
                <a16:creationId xmlns:a16="http://schemas.microsoft.com/office/drawing/2014/main" id="{11F70174-F06F-7EAD-66EC-C0DB5B6B30DF}"/>
              </a:ext>
            </a:extLst>
          </p:cNvPr>
          <p:cNvSpPr>
            <a:spLocks noGrp="1"/>
          </p:cNvSpPr>
          <p:nvPr>
            <p:ph type="title"/>
          </p:nvPr>
        </p:nvSpPr>
        <p:spPr/>
        <p:txBody>
          <a:bodyPr/>
          <a:lstStyle/>
          <a:p>
            <a:r>
              <a:rPr lang="de-DE" dirty="0"/>
              <a:t>Summenregel</a:t>
            </a:r>
          </a:p>
        </p:txBody>
      </p:sp>
      <p:sp>
        <p:nvSpPr>
          <p:cNvPr id="5" name="Fußzeilenplatzhalter 4">
            <a:extLst>
              <a:ext uri="{FF2B5EF4-FFF2-40B4-BE49-F238E27FC236}">
                <a16:creationId xmlns:a16="http://schemas.microsoft.com/office/drawing/2014/main" id="{49BEBAA4-63C4-6D50-4A57-8D22F26835D4}"/>
              </a:ext>
            </a:extLst>
          </p:cNvPr>
          <p:cNvSpPr>
            <a:spLocks noGrp="1"/>
          </p:cNvSpPr>
          <p:nvPr>
            <p:ph type="ftr" sz="quarter" idx="10"/>
          </p:nvPr>
        </p:nvSpPr>
        <p:spPr>
          <a:xfrm>
            <a:off x="7545288" y="5948425"/>
            <a:ext cx="3136901" cy="246221"/>
          </a:xfrm>
        </p:spPr>
        <p:txBody>
          <a:bodyPr/>
          <a:lstStyle/>
          <a:p>
            <a:pPr defTabSz="957861"/>
            <a:r>
              <a:rPr lang="de-DE" dirty="0">
                <a:solidFill>
                  <a:prstClr val="black">
                    <a:tint val="75000"/>
                  </a:prstClr>
                </a:solidFill>
              </a:rPr>
              <a:t>Geometrie – ebene Figuren</a:t>
            </a:r>
          </a:p>
        </p:txBody>
      </p:sp>
      <mc:AlternateContent xmlns:mc="http://schemas.openxmlformats.org/markup-compatibility/2006" xmlns:a14="http://schemas.microsoft.com/office/drawing/2010/main">
        <mc:Choice Requires="a14">
          <p:sp>
            <p:nvSpPr>
              <p:cNvPr id="6" name="Inhaltsplatzhalter 16">
                <a:extLst>
                  <a:ext uri="{FF2B5EF4-FFF2-40B4-BE49-F238E27FC236}">
                    <a16:creationId xmlns:a16="http://schemas.microsoft.com/office/drawing/2014/main" id="{A3EA97FE-6362-D486-2EE4-A14EC9DF0349}"/>
                  </a:ext>
                </a:extLst>
              </p:cNvPr>
              <p:cNvSpPr>
                <a:spLocks noGrp="1"/>
              </p:cNvSpPr>
              <p:nvPr>
                <p:ph idx="1"/>
              </p:nvPr>
            </p:nvSpPr>
            <p:spPr>
              <a:xfrm>
                <a:off x="64289" y="1045050"/>
                <a:ext cx="9203968" cy="5188421"/>
              </a:xfrm>
            </p:spPr>
            <p:txBody>
              <a:bodyPr/>
              <a:lstStyle/>
              <a:p>
                <a:r>
                  <a:rPr lang="de-DE" b="1" dirty="0"/>
                  <a:t>Summenregel:</a:t>
                </a:r>
                <a:r>
                  <a:rPr lang="de-DE" sz="1600" b="1" dirty="0"/>
                  <a:t> </a:t>
                </a:r>
                <a:r>
                  <a:rPr lang="de-DE" b="1" dirty="0"/>
                  <a:t>Günstige Ergebnisse werden </a:t>
                </a:r>
                <a:r>
                  <a:rPr lang="de-DE" b="1" i="1" dirty="0">
                    <a:solidFill>
                      <a:srgbClr val="C00000"/>
                    </a:solidFill>
                  </a:rPr>
                  <a:t>addiert</a:t>
                </a:r>
                <a:r>
                  <a:rPr lang="de-DE" dirty="0"/>
                  <a:t>.</a:t>
                </a:r>
              </a:p>
              <a:p>
                <a:endParaRPr lang="de-DE" sz="300" u="sng" dirty="0"/>
              </a:p>
              <a:p>
                <a:r>
                  <a:rPr lang="de-DE" sz="1400" u="sng" dirty="0"/>
                  <a:t>Beispiel:</a:t>
                </a:r>
                <a:r>
                  <a:rPr lang="de-DE" sz="1400" dirty="0"/>
                  <a:t> Am Freitag regnet es mit einer Wahrscheinlichkeit von </a:t>
                </a:r>
                <a14:m>
                  <m:oMath xmlns:m="http://schemas.openxmlformats.org/officeDocument/2006/math">
                    <m:r>
                      <a:rPr lang="de-DE" sz="1400" i="1" dirty="0" smtClean="0">
                        <a:latin typeface="Cambria Math" panose="02040503050406030204" pitchFamily="18" charset="0"/>
                      </a:rPr>
                      <m:t>60%</m:t>
                    </m:r>
                  </m:oMath>
                </a14:m>
                <a:r>
                  <a:rPr lang="de-DE" sz="1400" dirty="0"/>
                  <a:t>, am Samstag mit </a:t>
                </a:r>
                <a14:m>
                  <m:oMath xmlns:m="http://schemas.openxmlformats.org/officeDocument/2006/math">
                    <m:r>
                      <a:rPr lang="de-DE" sz="1400" i="1" dirty="0" smtClean="0">
                        <a:latin typeface="Cambria Math" panose="02040503050406030204" pitchFamily="18" charset="0"/>
                      </a:rPr>
                      <m:t>70%</m:t>
                    </m:r>
                  </m:oMath>
                </a14:m>
                <a:r>
                  <a:rPr lang="de-DE" sz="1400" dirty="0"/>
                  <a:t> Wahrscheinlichkeit.</a:t>
                </a:r>
              </a:p>
              <a:p>
                <a:endParaRPr lang="de-DE" sz="300" dirty="0"/>
              </a:p>
              <a:p>
                <a:r>
                  <a:rPr lang="de-DE" sz="1400" dirty="0"/>
                  <a:t>*a) Berechnen Sie die Wahrscheinlichkeit, dass es nur an einem der beiden Tage regnet.</a:t>
                </a:r>
              </a:p>
              <a:p>
                <a:r>
                  <a:rPr lang="de-DE" sz="1400" dirty="0"/>
                  <a:t>*b) Berechnen Sie die Wahrscheinlichkeit, dass es mindestens an einem der beiden Tage trocken bleibt.</a:t>
                </a:r>
              </a:p>
              <a:p>
                <a:endParaRPr lang="de-DE" sz="300" dirty="0"/>
              </a:p>
              <a:p>
                <a:endParaRPr lang="de-DE" sz="500" dirty="0"/>
              </a:p>
              <a:p>
                <a:r>
                  <a:rPr lang="de-DE" sz="1500" dirty="0"/>
                  <a:t>	           	</a:t>
                </a:r>
                <a:r>
                  <a:rPr lang="de-DE" sz="1100" dirty="0"/>
                  <a:t>Freitag	Samstag	</a:t>
                </a:r>
                <a:r>
                  <a:rPr lang="de-DE" sz="1100" b="1" dirty="0"/>
                  <a:t>Ergebnis	Wahrscheinlichkeit</a:t>
                </a:r>
              </a:p>
              <a:p>
                <a:r>
                  <a:rPr lang="de-DE" sz="1100" dirty="0"/>
                  <a:t>				</a:t>
                </a:r>
                <a14:m>
                  <m:oMath xmlns:m="http://schemas.openxmlformats.org/officeDocument/2006/math">
                    <m:r>
                      <a:rPr lang="de-DE" sz="1100" i="1" dirty="0" smtClean="0">
                        <a:latin typeface="Cambria Math" panose="02040503050406030204" pitchFamily="18" charset="0"/>
                      </a:rPr>
                      <m:t>𝑟𝑟</m:t>
                    </m:r>
                  </m:oMath>
                </a14:m>
                <a:r>
                  <a:rPr lang="de-DE" sz="1100" dirty="0"/>
                  <a:t>	</a:t>
                </a:r>
                <a14:m>
                  <m:oMath xmlns:m="http://schemas.openxmlformats.org/officeDocument/2006/math">
                    <m:r>
                      <a:rPr lang="de-DE" sz="1100" i="1" dirty="0" smtClean="0">
                        <a:latin typeface="Cambria Math" panose="02040503050406030204" pitchFamily="18" charset="0"/>
                      </a:rPr>
                      <m:t>𝑃</m:t>
                    </m:r>
                    <m:d>
                      <m:dPr>
                        <m:ctrlPr>
                          <a:rPr lang="de-DE" sz="1100" i="1" dirty="0" smtClean="0">
                            <a:latin typeface="Cambria Math" panose="02040503050406030204" pitchFamily="18" charset="0"/>
                          </a:rPr>
                        </m:ctrlPr>
                      </m:dPr>
                      <m:e>
                        <m:r>
                          <a:rPr lang="de-DE" sz="1100" i="1" dirty="0" err="1" smtClean="0">
                            <a:latin typeface="Cambria Math" panose="02040503050406030204" pitchFamily="18" charset="0"/>
                          </a:rPr>
                          <m:t>𝑟𝑟</m:t>
                        </m:r>
                      </m:e>
                    </m:d>
                    <m:r>
                      <a:rPr lang="de-DE" sz="1100" i="1" dirty="0" smtClean="0">
                        <a:latin typeface="Cambria Math" panose="02040503050406030204" pitchFamily="18" charset="0"/>
                      </a:rPr>
                      <m:t>=0,6</m:t>
                    </m:r>
                    <m:r>
                      <a:rPr lang="de-DE" sz="1100" i="1" dirty="0" smtClean="0">
                        <a:latin typeface="Cambria Math" panose="02040503050406030204" pitchFamily="18" charset="0"/>
                        <a:ea typeface="Cambria Math" panose="02040503050406030204" pitchFamily="18" charset="0"/>
                      </a:rPr>
                      <m:t>∙</m:t>
                    </m:r>
                    <m:r>
                      <a:rPr lang="de-DE" sz="1100" b="0" i="1" dirty="0" smtClean="0">
                        <a:latin typeface="Cambria Math" panose="02040503050406030204" pitchFamily="18" charset="0"/>
                        <a:ea typeface="Cambria Math" panose="02040503050406030204" pitchFamily="18" charset="0"/>
                      </a:rPr>
                      <m:t>0,7=0,42=42 %</m:t>
                    </m:r>
                  </m:oMath>
                </a14:m>
                <a:endParaRPr lang="de-DE" sz="1100" dirty="0"/>
              </a:p>
              <a:p>
                <a:r>
                  <a:rPr lang="de-DE" sz="1100" dirty="0"/>
                  <a:t>				</a:t>
                </a:r>
                <a14:m>
                  <m:oMath xmlns:m="http://schemas.openxmlformats.org/officeDocument/2006/math">
                    <m:r>
                      <a:rPr lang="de-DE" sz="1100" i="1" dirty="0" smtClean="0">
                        <a:latin typeface="Cambria Math" panose="02040503050406030204" pitchFamily="18" charset="0"/>
                      </a:rPr>
                      <m:t>(2</m:t>
                    </m:r>
                    <m:r>
                      <a:rPr lang="de-DE" sz="1100" i="1" dirty="0" smtClean="0">
                        <a:latin typeface="Cambria Math" panose="02040503050406030204" pitchFamily="18" charset="0"/>
                      </a:rPr>
                      <m:t>𝑥</m:t>
                    </m:r>
                    <m:r>
                      <a:rPr lang="de-DE" sz="1100" i="1" dirty="0" smtClean="0">
                        <a:latin typeface="Cambria Math" panose="02040503050406030204" pitchFamily="18" charset="0"/>
                      </a:rPr>
                      <m:t> </m:t>
                    </m:r>
                    <m:r>
                      <a:rPr lang="de-DE" sz="1100" i="1" dirty="0" smtClean="0">
                        <a:latin typeface="Cambria Math" panose="02040503050406030204" pitchFamily="18" charset="0"/>
                      </a:rPr>
                      <m:t>𝑅𝑒𝑔𝑒𝑛</m:t>
                    </m:r>
                    <m:r>
                      <a:rPr lang="de-DE" sz="1100" i="1" dirty="0" smtClean="0">
                        <a:latin typeface="Cambria Math" panose="02040503050406030204" pitchFamily="18" charset="0"/>
                      </a:rPr>
                      <m:t>)</m:t>
                    </m:r>
                  </m:oMath>
                </a14:m>
                <a:r>
                  <a:rPr lang="de-DE" sz="1100" dirty="0"/>
                  <a:t>		</a:t>
                </a:r>
              </a:p>
              <a:p>
                <a:r>
                  <a:rPr lang="de-DE" sz="1100" dirty="0"/>
                  <a:t>	</a:t>
                </a:r>
              </a:p>
              <a:p>
                <a:r>
                  <a:rPr lang="de-DE" sz="1100" dirty="0"/>
                  <a:t>				</a:t>
                </a:r>
                <a14:m>
                  <m:oMath xmlns:m="http://schemas.openxmlformats.org/officeDocument/2006/math">
                    <m:r>
                      <a:rPr lang="de-DE" sz="1100" i="1" dirty="0" smtClean="0">
                        <a:latin typeface="Cambria Math" panose="02040503050406030204" pitchFamily="18" charset="0"/>
                      </a:rPr>
                      <m:t>𝑟𝑡</m:t>
                    </m:r>
                  </m:oMath>
                </a14:m>
                <a:r>
                  <a:rPr lang="de-DE" sz="1100" dirty="0"/>
                  <a:t>	</a:t>
                </a:r>
                <a14:m>
                  <m:oMath xmlns:m="http://schemas.openxmlformats.org/officeDocument/2006/math">
                    <m:r>
                      <a:rPr lang="de-DE" sz="1100" i="1" dirty="0" smtClean="0">
                        <a:latin typeface="Cambria Math" panose="02040503050406030204" pitchFamily="18" charset="0"/>
                      </a:rPr>
                      <m:t>𝑃</m:t>
                    </m:r>
                    <m:d>
                      <m:dPr>
                        <m:ctrlPr>
                          <a:rPr lang="de-DE" sz="1100" i="1" dirty="0" smtClean="0">
                            <a:latin typeface="Cambria Math" panose="02040503050406030204" pitchFamily="18" charset="0"/>
                          </a:rPr>
                        </m:ctrlPr>
                      </m:dPr>
                      <m:e>
                        <m:r>
                          <a:rPr lang="de-DE" sz="1100" i="1" dirty="0" err="1" smtClean="0">
                            <a:latin typeface="Cambria Math" panose="02040503050406030204" pitchFamily="18" charset="0"/>
                          </a:rPr>
                          <m:t>𝑟</m:t>
                        </m:r>
                        <m:r>
                          <a:rPr lang="de-DE" sz="1100" b="0" i="1" dirty="0" smtClean="0">
                            <a:latin typeface="Cambria Math" panose="02040503050406030204" pitchFamily="18" charset="0"/>
                          </a:rPr>
                          <m:t>𝑡</m:t>
                        </m:r>
                      </m:e>
                    </m:d>
                    <m:r>
                      <a:rPr lang="de-DE" sz="1100" i="1" dirty="0" smtClean="0">
                        <a:latin typeface="Cambria Math" panose="02040503050406030204" pitchFamily="18" charset="0"/>
                      </a:rPr>
                      <m:t>=0,6</m:t>
                    </m:r>
                    <m:r>
                      <a:rPr lang="de-DE" sz="1100" i="1" dirty="0" smtClean="0">
                        <a:latin typeface="Cambria Math" panose="02040503050406030204" pitchFamily="18" charset="0"/>
                        <a:ea typeface="Cambria Math" panose="02040503050406030204" pitchFamily="18" charset="0"/>
                      </a:rPr>
                      <m:t>∙</m:t>
                    </m:r>
                    <m:r>
                      <a:rPr lang="de-DE" sz="1100" b="0" i="1" dirty="0" smtClean="0">
                        <a:latin typeface="Cambria Math" panose="02040503050406030204" pitchFamily="18" charset="0"/>
                        <a:ea typeface="Cambria Math" panose="02040503050406030204" pitchFamily="18" charset="0"/>
                      </a:rPr>
                      <m:t>0,3=0,18=18 %</m:t>
                    </m:r>
                  </m:oMath>
                </a14:m>
                <a:endParaRPr lang="de-DE" sz="1100" dirty="0"/>
              </a:p>
              <a:p>
                <a:r>
                  <a:rPr lang="de-DE" sz="1100" dirty="0"/>
                  <a:t>				</a:t>
                </a:r>
                <a14:m>
                  <m:oMath xmlns:m="http://schemas.openxmlformats.org/officeDocument/2006/math">
                    <m:r>
                      <a:rPr lang="de-DE" sz="1100" i="1" dirty="0" smtClean="0">
                        <a:latin typeface="Cambria Math" panose="02040503050406030204" pitchFamily="18" charset="0"/>
                      </a:rPr>
                      <m:t>(</m:t>
                    </m:r>
                    <m:r>
                      <a:rPr lang="de-DE" sz="1100" i="1" dirty="0" smtClean="0">
                        <a:latin typeface="Cambria Math" panose="02040503050406030204" pitchFamily="18" charset="0"/>
                      </a:rPr>
                      <m:t>𝐹𝑟𝑒𝑖𝑡𝑎𝑔</m:t>
                    </m:r>
                    <m:r>
                      <a:rPr lang="de-DE" sz="1100" i="1" dirty="0" smtClean="0">
                        <a:latin typeface="Cambria Math" panose="02040503050406030204" pitchFamily="18" charset="0"/>
                      </a:rPr>
                      <m:t> </m:t>
                    </m:r>
                    <m:r>
                      <a:rPr lang="de-DE" sz="1100" i="1" dirty="0" smtClean="0">
                        <a:latin typeface="Cambria Math" panose="02040503050406030204" pitchFamily="18" charset="0"/>
                      </a:rPr>
                      <m:t>𝑅𝑒𝑔𝑒𝑛</m:t>
                    </m:r>
                    <m:r>
                      <a:rPr lang="de-DE" sz="1100" i="1" dirty="0" smtClean="0">
                        <a:latin typeface="Cambria Math" panose="02040503050406030204" pitchFamily="18" charset="0"/>
                      </a:rPr>
                      <m:t>,  </m:t>
                    </m:r>
                    <m:r>
                      <a:rPr lang="de-DE" sz="1100" i="1" dirty="0" smtClean="0">
                        <a:latin typeface="Cambria Math" panose="02040503050406030204" pitchFamily="18" charset="0"/>
                      </a:rPr>
                      <m:t>𝑆𝑎𝑚𝑠𝑡𝑎𝑔</m:t>
                    </m:r>
                    <m:r>
                      <a:rPr lang="de-DE" sz="1100" i="1" dirty="0" smtClean="0">
                        <a:latin typeface="Cambria Math" panose="02040503050406030204" pitchFamily="18" charset="0"/>
                      </a:rPr>
                      <m:t> </m:t>
                    </m:r>
                    <m:r>
                      <a:rPr lang="de-DE" sz="1100" i="1" dirty="0" smtClean="0">
                        <a:latin typeface="Cambria Math" panose="02040503050406030204" pitchFamily="18" charset="0"/>
                      </a:rPr>
                      <m:t>𝑡𝑟𝑜𝑐𝑘𝑒𝑛</m:t>
                    </m:r>
                    <m:r>
                      <a:rPr lang="de-DE" sz="1100" i="1" dirty="0" smtClean="0">
                        <a:latin typeface="Cambria Math" panose="02040503050406030204" pitchFamily="18" charset="0"/>
                      </a:rPr>
                      <m:t>)</m:t>
                    </m:r>
                  </m:oMath>
                </a14:m>
                <a:endParaRPr lang="de-DE" sz="1100" dirty="0"/>
              </a:p>
              <a:p>
                <a:r>
                  <a:rPr lang="de-DE" sz="1100" dirty="0"/>
                  <a:t>						</a:t>
                </a:r>
              </a:p>
              <a:p>
                <a:r>
                  <a:rPr lang="de-DE" sz="1100" dirty="0"/>
                  <a:t>				</a:t>
                </a:r>
                <a14:m>
                  <m:oMath xmlns:m="http://schemas.openxmlformats.org/officeDocument/2006/math">
                    <m:r>
                      <a:rPr lang="de-DE" sz="1100" i="1" dirty="0" smtClean="0">
                        <a:latin typeface="Cambria Math" panose="02040503050406030204" pitchFamily="18" charset="0"/>
                      </a:rPr>
                      <m:t>𝑡𝑟</m:t>
                    </m:r>
                  </m:oMath>
                </a14:m>
                <a:r>
                  <a:rPr lang="de-DE" sz="1100" dirty="0"/>
                  <a:t>	</a:t>
                </a:r>
                <a14:m>
                  <m:oMath xmlns:m="http://schemas.openxmlformats.org/officeDocument/2006/math">
                    <m:r>
                      <a:rPr lang="de-DE" sz="1100" i="1" dirty="0" smtClean="0">
                        <a:latin typeface="Cambria Math" panose="02040503050406030204" pitchFamily="18" charset="0"/>
                      </a:rPr>
                      <m:t>𝑃</m:t>
                    </m:r>
                    <m:d>
                      <m:dPr>
                        <m:ctrlPr>
                          <a:rPr lang="de-DE" sz="1100" i="1" dirty="0" smtClean="0">
                            <a:latin typeface="Cambria Math" panose="02040503050406030204" pitchFamily="18" charset="0"/>
                          </a:rPr>
                        </m:ctrlPr>
                      </m:dPr>
                      <m:e>
                        <m:r>
                          <a:rPr lang="de-DE" sz="1100" b="0" i="1" dirty="0" smtClean="0">
                            <a:latin typeface="Cambria Math" panose="02040503050406030204" pitchFamily="18" charset="0"/>
                          </a:rPr>
                          <m:t>𝑡</m:t>
                        </m:r>
                        <m:r>
                          <a:rPr lang="de-DE" sz="1100" i="1" dirty="0" err="1" smtClean="0">
                            <a:latin typeface="Cambria Math" panose="02040503050406030204" pitchFamily="18" charset="0"/>
                          </a:rPr>
                          <m:t>𝑟</m:t>
                        </m:r>
                      </m:e>
                    </m:d>
                    <m:r>
                      <a:rPr lang="de-DE" sz="1100" i="1" dirty="0" smtClean="0">
                        <a:latin typeface="Cambria Math" panose="02040503050406030204" pitchFamily="18" charset="0"/>
                      </a:rPr>
                      <m:t>=0,</m:t>
                    </m:r>
                    <m:r>
                      <a:rPr lang="de-DE" sz="1100" b="0" i="1" dirty="0" smtClean="0">
                        <a:latin typeface="Cambria Math" panose="02040503050406030204" pitchFamily="18" charset="0"/>
                      </a:rPr>
                      <m:t>4</m:t>
                    </m:r>
                    <m:r>
                      <a:rPr lang="de-DE" sz="1100" i="1" dirty="0" smtClean="0">
                        <a:latin typeface="Cambria Math" panose="02040503050406030204" pitchFamily="18" charset="0"/>
                        <a:ea typeface="Cambria Math" panose="02040503050406030204" pitchFamily="18" charset="0"/>
                      </a:rPr>
                      <m:t>∙</m:t>
                    </m:r>
                    <m:r>
                      <a:rPr lang="de-DE" sz="1100" b="0" i="1" dirty="0" smtClean="0">
                        <a:latin typeface="Cambria Math" panose="02040503050406030204" pitchFamily="18" charset="0"/>
                        <a:ea typeface="Cambria Math" panose="02040503050406030204" pitchFamily="18" charset="0"/>
                      </a:rPr>
                      <m:t>0,7=0,28=28 %</m:t>
                    </m:r>
                  </m:oMath>
                </a14:m>
                <a:endParaRPr lang="de-DE" sz="1100" dirty="0"/>
              </a:p>
              <a:p>
                <a:r>
                  <a:rPr lang="de-DE" sz="1100" dirty="0"/>
                  <a:t>				</a:t>
                </a:r>
                <a14:m>
                  <m:oMath xmlns:m="http://schemas.openxmlformats.org/officeDocument/2006/math">
                    <m:r>
                      <a:rPr lang="de-DE" sz="1100" i="1" dirty="0" smtClean="0">
                        <a:latin typeface="Cambria Math" panose="02040503050406030204" pitchFamily="18" charset="0"/>
                      </a:rPr>
                      <m:t>(</m:t>
                    </m:r>
                    <m:r>
                      <a:rPr lang="de-DE" sz="1100" i="1" dirty="0" smtClean="0">
                        <a:latin typeface="Cambria Math" panose="02040503050406030204" pitchFamily="18" charset="0"/>
                      </a:rPr>
                      <m:t>𝐹𝑟𝑒𝑖𝑡𝑎𝑔</m:t>
                    </m:r>
                    <m:r>
                      <a:rPr lang="de-DE" sz="1100" i="1" dirty="0" smtClean="0">
                        <a:latin typeface="Cambria Math" panose="02040503050406030204" pitchFamily="18" charset="0"/>
                      </a:rPr>
                      <m:t> </m:t>
                    </m:r>
                    <m:r>
                      <a:rPr lang="de-DE" sz="1100" b="0" i="1" dirty="0" smtClean="0">
                        <a:latin typeface="Cambria Math" panose="02040503050406030204" pitchFamily="18" charset="0"/>
                      </a:rPr>
                      <m:t>𝑡𝑟𝑜𝑐𝑘𝑒𝑛</m:t>
                    </m:r>
                    <m:r>
                      <a:rPr lang="de-DE" sz="1100" i="1" dirty="0" smtClean="0">
                        <a:latin typeface="Cambria Math" panose="02040503050406030204" pitchFamily="18" charset="0"/>
                      </a:rPr>
                      <m:t>, </m:t>
                    </m:r>
                    <m:r>
                      <a:rPr lang="de-DE" sz="1100" b="0" i="1" dirty="0" smtClean="0">
                        <a:latin typeface="Cambria Math" panose="02040503050406030204" pitchFamily="18" charset="0"/>
                      </a:rPr>
                      <m:t> </m:t>
                    </m:r>
                    <m:r>
                      <a:rPr lang="de-DE" sz="1100" i="1" dirty="0" smtClean="0">
                        <a:latin typeface="Cambria Math" panose="02040503050406030204" pitchFamily="18" charset="0"/>
                      </a:rPr>
                      <m:t>𝑆𝑎𝑚𝑠𝑡𝑎𝑔</m:t>
                    </m:r>
                    <m:r>
                      <a:rPr lang="de-DE" sz="1100" i="1" dirty="0" smtClean="0">
                        <a:latin typeface="Cambria Math" panose="02040503050406030204" pitchFamily="18" charset="0"/>
                      </a:rPr>
                      <m:t> </m:t>
                    </m:r>
                    <m:r>
                      <a:rPr lang="de-DE" sz="1100" b="0" i="1" dirty="0" smtClean="0">
                        <a:latin typeface="Cambria Math" panose="02040503050406030204" pitchFamily="18" charset="0"/>
                      </a:rPr>
                      <m:t>𝑅𝑒𝑔𝑒𝑛</m:t>
                    </m:r>
                    <m:r>
                      <a:rPr lang="de-DE" sz="1100" i="1" dirty="0" smtClean="0">
                        <a:latin typeface="Cambria Math" panose="02040503050406030204" pitchFamily="18" charset="0"/>
                      </a:rPr>
                      <m:t>)</m:t>
                    </m:r>
                  </m:oMath>
                </a14:m>
                <a:endParaRPr lang="de-DE" sz="1100" dirty="0"/>
              </a:p>
              <a:p>
                <a:endParaRPr lang="de-DE" sz="1100" dirty="0"/>
              </a:p>
              <a:p>
                <a:r>
                  <a:rPr lang="de-DE" sz="1100" dirty="0"/>
                  <a:t>				</a:t>
                </a:r>
                <a14:m>
                  <m:oMath xmlns:m="http://schemas.openxmlformats.org/officeDocument/2006/math">
                    <m:r>
                      <a:rPr lang="de-DE" sz="1100" i="1" dirty="0" smtClean="0">
                        <a:latin typeface="Cambria Math" panose="02040503050406030204" pitchFamily="18" charset="0"/>
                      </a:rPr>
                      <m:t>𝑡𝑡</m:t>
                    </m:r>
                  </m:oMath>
                </a14:m>
                <a:r>
                  <a:rPr lang="de-DE" sz="1100" dirty="0"/>
                  <a:t>	</a:t>
                </a:r>
                <a14:m>
                  <m:oMath xmlns:m="http://schemas.openxmlformats.org/officeDocument/2006/math">
                    <m:r>
                      <a:rPr lang="de-DE" sz="1100" i="1" dirty="0" smtClean="0">
                        <a:latin typeface="Cambria Math" panose="02040503050406030204" pitchFamily="18" charset="0"/>
                      </a:rPr>
                      <m:t>𝑃</m:t>
                    </m:r>
                    <m:d>
                      <m:dPr>
                        <m:ctrlPr>
                          <a:rPr lang="de-DE" sz="1100" i="1" dirty="0" smtClean="0">
                            <a:latin typeface="Cambria Math" panose="02040503050406030204" pitchFamily="18" charset="0"/>
                          </a:rPr>
                        </m:ctrlPr>
                      </m:dPr>
                      <m:e>
                        <m:r>
                          <a:rPr lang="de-DE" sz="1100" b="0" i="1" dirty="0" smtClean="0">
                            <a:latin typeface="Cambria Math" panose="02040503050406030204" pitchFamily="18" charset="0"/>
                          </a:rPr>
                          <m:t>𝑡𝑡</m:t>
                        </m:r>
                      </m:e>
                    </m:d>
                    <m:r>
                      <a:rPr lang="de-DE" sz="1100" i="1" dirty="0" smtClean="0">
                        <a:latin typeface="Cambria Math" panose="02040503050406030204" pitchFamily="18" charset="0"/>
                      </a:rPr>
                      <m:t>=0,</m:t>
                    </m:r>
                    <m:r>
                      <a:rPr lang="de-DE" sz="1100" b="0" i="1" dirty="0" smtClean="0">
                        <a:latin typeface="Cambria Math" panose="02040503050406030204" pitchFamily="18" charset="0"/>
                      </a:rPr>
                      <m:t>4</m:t>
                    </m:r>
                    <m:r>
                      <a:rPr lang="de-DE" sz="1100" i="1" dirty="0" smtClean="0">
                        <a:latin typeface="Cambria Math" panose="02040503050406030204" pitchFamily="18" charset="0"/>
                        <a:ea typeface="Cambria Math" panose="02040503050406030204" pitchFamily="18" charset="0"/>
                      </a:rPr>
                      <m:t>∙</m:t>
                    </m:r>
                    <m:r>
                      <a:rPr lang="de-DE" sz="1100" b="0" i="1" dirty="0" smtClean="0">
                        <a:latin typeface="Cambria Math" panose="02040503050406030204" pitchFamily="18" charset="0"/>
                        <a:ea typeface="Cambria Math" panose="02040503050406030204" pitchFamily="18" charset="0"/>
                      </a:rPr>
                      <m:t>0,3=0,12=12 %</m:t>
                    </m:r>
                  </m:oMath>
                </a14:m>
                <a:endParaRPr lang="de-DE" sz="1100" dirty="0"/>
              </a:p>
              <a:p>
                <a:r>
                  <a:rPr lang="de-DE" sz="1100" dirty="0"/>
                  <a:t>				</a:t>
                </a:r>
                <a14:m>
                  <m:oMath xmlns:m="http://schemas.openxmlformats.org/officeDocument/2006/math">
                    <m:r>
                      <a:rPr lang="de-DE" sz="1100" i="1" dirty="0" smtClean="0">
                        <a:latin typeface="Cambria Math" panose="02040503050406030204" pitchFamily="18" charset="0"/>
                      </a:rPr>
                      <m:t>(2</m:t>
                    </m:r>
                    <m:r>
                      <a:rPr lang="de-DE" sz="1100" i="1" dirty="0" smtClean="0">
                        <a:latin typeface="Cambria Math" panose="02040503050406030204" pitchFamily="18" charset="0"/>
                      </a:rPr>
                      <m:t>𝑥</m:t>
                    </m:r>
                    <m:r>
                      <a:rPr lang="de-DE" sz="1100" i="1" dirty="0" smtClean="0">
                        <a:latin typeface="Cambria Math" panose="02040503050406030204" pitchFamily="18" charset="0"/>
                      </a:rPr>
                      <m:t> </m:t>
                    </m:r>
                    <m:r>
                      <a:rPr lang="de-DE" sz="1100" b="0" i="1" dirty="0" smtClean="0">
                        <a:latin typeface="Cambria Math" panose="02040503050406030204" pitchFamily="18" charset="0"/>
                      </a:rPr>
                      <m:t>𝑡𝑟𝑜𝑐𝑘𝑒𝑛</m:t>
                    </m:r>
                    <m:r>
                      <a:rPr lang="de-DE" sz="1100" i="1" dirty="0" smtClean="0">
                        <a:latin typeface="Cambria Math" panose="02040503050406030204" pitchFamily="18" charset="0"/>
                      </a:rPr>
                      <m:t>)</m:t>
                    </m:r>
                  </m:oMath>
                </a14:m>
                <a:endParaRPr lang="de-DE" sz="1100" dirty="0"/>
              </a:p>
              <a:p>
                <a:pPr/>
                <a14:m>
                  <m:oMathPara xmlns:m="http://schemas.openxmlformats.org/officeDocument/2006/math">
                    <m:oMathParaPr>
                      <m:jc m:val="centerGroup"/>
                    </m:oMathParaPr>
                    <m:oMath xmlns:m="http://schemas.openxmlformats.org/officeDocument/2006/math">
                      <m:r>
                        <a:rPr lang="de-DE" sz="1100" i="1" dirty="0" smtClean="0">
                          <a:latin typeface="Cambria Math" panose="02040503050406030204" pitchFamily="18" charset="0"/>
                        </a:rPr>
                        <m:t>						</m:t>
                      </m:r>
                      <m:r>
                        <a:rPr lang="de-DE" sz="1100" b="0" i="1" dirty="0" smtClean="0">
                          <a:latin typeface="Cambria Math" panose="02040503050406030204" pitchFamily="18" charset="0"/>
                        </a:rPr>
                        <m:t>                                                                                                 </m:t>
                      </m:r>
                      <m:r>
                        <a:rPr lang="de-DE" sz="1100" i="1" dirty="0" smtClean="0">
                          <a:latin typeface="Cambria Math" panose="02040503050406030204" pitchFamily="18" charset="0"/>
                        </a:rPr>
                        <m:t>𝑖𝑛𝑠𝑔𝑒𝑠𝑎𝑚𝑡</m:t>
                      </m:r>
                      <m:r>
                        <a:rPr lang="de-DE" sz="1100" i="1" dirty="0">
                          <a:latin typeface="Cambria Math" panose="02040503050406030204" pitchFamily="18" charset="0"/>
                        </a:rPr>
                        <m:t>	</m:t>
                      </m:r>
                      <m:r>
                        <a:rPr lang="de-DE" sz="1100" b="0" i="0" dirty="0" smtClean="0">
                          <a:latin typeface="Cambria Math" panose="02040503050406030204" pitchFamily="18" charset="0"/>
                        </a:rPr>
                        <m:t>  </m:t>
                      </m:r>
                      <m:r>
                        <a:rPr lang="de-DE" sz="1100" i="1" dirty="0" smtClean="0">
                          <a:latin typeface="Cambria Math" panose="02040503050406030204" pitchFamily="18" charset="0"/>
                        </a:rPr>
                        <m:t>100</m:t>
                      </m:r>
                      <m:r>
                        <a:rPr lang="de-DE" sz="1100" b="0" i="1" dirty="0" smtClean="0">
                          <a:latin typeface="Cambria Math" panose="02040503050406030204" pitchFamily="18" charset="0"/>
                        </a:rPr>
                        <m:t> </m:t>
                      </m:r>
                      <m:r>
                        <a:rPr lang="de-DE" sz="1100" i="1" dirty="0">
                          <a:latin typeface="Cambria Math" panose="02040503050406030204" pitchFamily="18" charset="0"/>
                        </a:rPr>
                        <m:t>%</m:t>
                      </m:r>
                    </m:oMath>
                  </m:oMathPara>
                </a14:m>
                <a:endParaRPr lang="de-DE" sz="1100" dirty="0"/>
              </a:p>
              <a:p>
                <a:endParaRPr lang="de-DE" sz="300" dirty="0"/>
              </a:p>
              <a:p>
                <a:r>
                  <a:rPr lang="de-DE" sz="1400" dirty="0"/>
                  <a:t>*a) </a:t>
                </a:r>
                <a14:m>
                  <m:oMath xmlns:m="http://schemas.openxmlformats.org/officeDocument/2006/math">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1</m:t>
                        </m:r>
                        <m:r>
                          <a:rPr lang="de-DE" sz="1400" b="0" i="1" smtClean="0">
                            <a:latin typeface="Cambria Math" panose="02040503050406030204" pitchFamily="18" charset="0"/>
                          </a:rPr>
                          <m:t>𝑥</m:t>
                        </m:r>
                        <m:r>
                          <a:rPr lang="de-DE" sz="1400" b="0" i="1" smtClean="0">
                            <a:latin typeface="Cambria Math" panose="02040503050406030204" pitchFamily="18" charset="0"/>
                          </a:rPr>
                          <m:t> </m:t>
                        </m:r>
                        <m:r>
                          <a:rPr lang="de-DE" sz="1400" b="0" i="1" smtClean="0">
                            <a:latin typeface="Cambria Math" panose="02040503050406030204" pitchFamily="18" charset="0"/>
                          </a:rPr>
                          <m:t>𝑅𝑒𝑔𝑒𝑛</m:t>
                        </m:r>
                      </m:e>
                    </m:d>
                    <m:r>
                      <a:rPr lang="de-DE" sz="1400" b="0" i="1" smtClean="0">
                        <a:latin typeface="Cambria Math" panose="02040503050406030204" pitchFamily="18" charset="0"/>
                      </a:rPr>
                      <m:t>=</m:t>
                    </m:r>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𝑟𝑡</m:t>
                        </m:r>
                      </m:e>
                    </m:d>
                    <m:r>
                      <a:rPr lang="de-DE" sz="1400" b="0" i="1" smtClean="0">
                        <a:solidFill>
                          <a:srgbClr val="C00000"/>
                        </a:solidFill>
                        <a:latin typeface="Cambria Math" panose="02040503050406030204" pitchFamily="18" charset="0"/>
                      </a:rPr>
                      <m:t>+</m:t>
                    </m:r>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𝑡𝑟</m:t>
                        </m:r>
                      </m:e>
                    </m:d>
                    <m:r>
                      <a:rPr lang="de-DE" sz="1400" b="0" i="1" smtClean="0">
                        <a:latin typeface="Cambria Math" panose="02040503050406030204" pitchFamily="18" charset="0"/>
                      </a:rPr>
                      <m:t>=18 %</m:t>
                    </m:r>
                    <m:r>
                      <a:rPr lang="de-DE" sz="1400" b="0" i="1" smtClean="0">
                        <a:solidFill>
                          <a:srgbClr val="C00000"/>
                        </a:solidFill>
                        <a:latin typeface="Cambria Math" panose="02040503050406030204" pitchFamily="18" charset="0"/>
                      </a:rPr>
                      <m:t>+</m:t>
                    </m:r>
                    <m:r>
                      <a:rPr lang="de-DE" sz="1400" b="0" i="1" smtClean="0">
                        <a:latin typeface="Cambria Math" panose="02040503050406030204" pitchFamily="18" charset="0"/>
                      </a:rPr>
                      <m:t>28 %=46 %</m:t>
                    </m:r>
                  </m:oMath>
                </a14:m>
                <a:endParaRPr lang="de-DE" sz="1400" b="0" dirty="0"/>
              </a:p>
              <a:p>
                <a:r>
                  <a:rPr lang="de-DE" sz="1400" dirty="0"/>
                  <a:t>Mit einer Wahrscheinlichkeit von 48 % regnet es nur an einem Tag.</a:t>
                </a:r>
              </a:p>
              <a:p>
                <a:r>
                  <a:rPr lang="de-DE" sz="1400" dirty="0"/>
                  <a:t>*b) </a:t>
                </a:r>
                <a14:m>
                  <m:oMath xmlns:m="http://schemas.openxmlformats.org/officeDocument/2006/math">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𝑚𝑖𝑛</m:t>
                        </m:r>
                        <m:r>
                          <a:rPr lang="de-DE" sz="1400" b="0" i="1" smtClean="0">
                            <a:latin typeface="Cambria Math" panose="02040503050406030204" pitchFamily="18" charset="0"/>
                          </a:rPr>
                          <m:t>. 1</m:t>
                        </m:r>
                        <m:r>
                          <a:rPr lang="de-DE" sz="1400" b="0" i="1" smtClean="0">
                            <a:latin typeface="Cambria Math" panose="02040503050406030204" pitchFamily="18" charset="0"/>
                          </a:rPr>
                          <m:t>𝑥</m:t>
                        </m:r>
                        <m:r>
                          <a:rPr lang="de-DE" sz="1400" b="0" i="1" smtClean="0">
                            <a:latin typeface="Cambria Math" panose="02040503050406030204" pitchFamily="18" charset="0"/>
                          </a:rPr>
                          <m:t> </m:t>
                        </m:r>
                        <m:r>
                          <a:rPr lang="de-DE" sz="1400" b="0" i="1" smtClean="0">
                            <a:latin typeface="Cambria Math" panose="02040503050406030204" pitchFamily="18" charset="0"/>
                          </a:rPr>
                          <m:t>𝑡𝑟𝑜𝑐𝑘𝑒𝑛</m:t>
                        </m:r>
                      </m:e>
                    </m:d>
                    <m:r>
                      <a:rPr lang="de-DE" sz="1400" b="0" i="1" smtClean="0">
                        <a:latin typeface="Cambria Math" panose="02040503050406030204" pitchFamily="18" charset="0"/>
                      </a:rPr>
                      <m:t>=</m:t>
                    </m:r>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𝑟𝑡</m:t>
                        </m:r>
                      </m:e>
                    </m:d>
                    <m:r>
                      <a:rPr lang="de-DE" sz="1400" b="0" i="1" smtClean="0">
                        <a:solidFill>
                          <a:srgbClr val="C00000"/>
                        </a:solidFill>
                        <a:latin typeface="Cambria Math" panose="02040503050406030204" pitchFamily="18" charset="0"/>
                      </a:rPr>
                      <m:t>+</m:t>
                    </m:r>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𝑡𝑟</m:t>
                        </m:r>
                      </m:e>
                    </m:d>
                    <m:r>
                      <a:rPr lang="de-DE" sz="1400" b="0" i="1" smtClean="0">
                        <a:solidFill>
                          <a:srgbClr val="C00000"/>
                        </a:solidFill>
                        <a:latin typeface="Cambria Math" panose="02040503050406030204" pitchFamily="18" charset="0"/>
                      </a:rPr>
                      <m:t>+</m:t>
                    </m:r>
                    <m:r>
                      <a:rPr lang="de-DE" sz="1400" b="0" i="1" smtClean="0">
                        <a:latin typeface="Cambria Math" panose="02040503050406030204" pitchFamily="18" charset="0"/>
                      </a:rPr>
                      <m:t>𝑃</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𝑡𝑡</m:t>
                        </m:r>
                      </m:e>
                    </m:d>
                    <m:r>
                      <a:rPr lang="de-DE" sz="1400" b="0" i="1" smtClean="0">
                        <a:latin typeface="Cambria Math" panose="02040503050406030204" pitchFamily="18" charset="0"/>
                      </a:rPr>
                      <m:t>=18 %</m:t>
                    </m:r>
                    <m:r>
                      <a:rPr lang="de-DE" sz="1400" b="0" i="1" smtClean="0">
                        <a:solidFill>
                          <a:srgbClr val="C00000"/>
                        </a:solidFill>
                        <a:latin typeface="Cambria Math" panose="02040503050406030204" pitchFamily="18" charset="0"/>
                      </a:rPr>
                      <m:t>+</m:t>
                    </m:r>
                    <m:r>
                      <a:rPr lang="de-DE" sz="1400" b="0" i="1" smtClean="0">
                        <a:latin typeface="Cambria Math" panose="02040503050406030204" pitchFamily="18" charset="0"/>
                      </a:rPr>
                      <m:t>28 %</m:t>
                    </m:r>
                    <m:r>
                      <a:rPr lang="de-DE" sz="1400" b="0" i="1" smtClean="0">
                        <a:solidFill>
                          <a:srgbClr val="C00000"/>
                        </a:solidFill>
                        <a:latin typeface="Cambria Math" panose="02040503050406030204" pitchFamily="18" charset="0"/>
                      </a:rPr>
                      <m:t>+</m:t>
                    </m:r>
                    <m:r>
                      <a:rPr lang="de-DE" sz="1400" b="0" i="1" smtClean="0">
                        <a:latin typeface="Cambria Math" panose="02040503050406030204" pitchFamily="18" charset="0"/>
                      </a:rPr>
                      <m:t>12 %=58 %</m:t>
                    </m:r>
                  </m:oMath>
                </a14:m>
                <a:endParaRPr lang="de-DE" sz="1400" b="0" dirty="0"/>
              </a:p>
              <a:p>
                <a:r>
                  <a:rPr lang="de-DE" sz="1400" dirty="0"/>
                  <a:t>Es bleibt mit einer Wahrscheinlichkeit von 58 % an mindestens einem der beiden Tage trocken.</a:t>
                </a:r>
              </a:p>
              <a:p>
                <a:endParaRPr lang="de-DE" sz="1500" dirty="0"/>
              </a:p>
            </p:txBody>
          </p:sp>
        </mc:Choice>
        <mc:Fallback xmlns="">
          <p:sp>
            <p:nvSpPr>
              <p:cNvPr id="6" name="Inhaltsplatzhalter 16">
                <a:extLst>
                  <a:ext uri="{FF2B5EF4-FFF2-40B4-BE49-F238E27FC236}">
                    <a16:creationId xmlns:a16="http://schemas.microsoft.com/office/drawing/2014/main" id="{A3EA97FE-6362-D486-2EE4-A14EC9DF0349}"/>
                  </a:ext>
                </a:extLst>
              </p:cNvPr>
              <p:cNvSpPr>
                <a:spLocks noGrp="1" noRot="1" noChangeAspect="1" noMove="1" noResize="1" noEditPoints="1" noAdjustHandles="1" noChangeArrowheads="1" noChangeShapeType="1" noTextEdit="1"/>
              </p:cNvSpPr>
              <p:nvPr>
                <p:ph idx="1"/>
              </p:nvPr>
            </p:nvSpPr>
            <p:spPr>
              <a:xfrm>
                <a:off x="64289" y="1045050"/>
                <a:ext cx="9203968" cy="5188421"/>
              </a:xfrm>
              <a:blipFill>
                <a:blip r:embed="rId2"/>
                <a:stretch>
                  <a:fillRect/>
                </a:stretch>
              </a:blipFill>
            </p:spPr>
            <p:txBody>
              <a:bodyPr/>
              <a:lstStyle/>
              <a:p>
                <a:r>
                  <a:rPr lang="de-DE">
                    <a:noFill/>
                  </a:rPr>
                  <a:t> </a:t>
                </a:r>
              </a:p>
            </p:txBody>
          </p:sp>
        </mc:Fallback>
      </mc:AlternateContent>
      <p:pic>
        <p:nvPicPr>
          <p:cNvPr id="8" name="Grafik 7">
            <a:extLst>
              <a:ext uri="{FF2B5EF4-FFF2-40B4-BE49-F238E27FC236}">
                <a16:creationId xmlns:a16="http://schemas.microsoft.com/office/drawing/2014/main" id="{73488A68-207D-587E-98CC-51906EFD203D}"/>
              </a:ext>
            </a:extLst>
          </p:cNvPr>
          <p:cNvPicPr>
            <a:picLocks noChangeAspect="1"/>
          </p:cNvPicPr>
          <p:nvPr/>
        </p:nvPicPr>
        <p:blipFill>
          <a:blip r:embed="rId3"/>
          <a:stretch>
            <a:fillRect/>
          </a:stretch>
        </p:blipFill>
        <p:spPr>
          <a:xfrm>
            <a:off x="848544" y="2708920"/>
            <a:ext cx="2869587" cy="2304256"/>
          </a:xfrm>
          <a:prstGeom prst="rect">
            <a:avLst/>
          </a:prstGeom>
        </p:spPr>
      </p:pic>
      <p:sp>
        <p:nvSpPr>
          <p:cNvPr id="2" name="Fußzeilenplatzhalter 5">
            <a:extLst>
              <a:ext uri="{FF2B5EF4-FFF2-40B4-BE49-F238E27FC236}">
                <a16:creationId xmlns:a16="http://schemas.microsoft.com/office/drawing/2014/main" id="{08444497-3A6F-168A-3A67-4ABC873176C9}"/>
              </a:ext>
            </a:extLst>
          </p:cNvPr>
          <p:cNvSpPr txBox="1">
            <a:spLocks/>
          </p:cNvSpPr>
          <p:nvPr/>
        </p:nvSpPr>
        <p:spPr>
          <a:xfrm>
            <a:off x="7977336" y="5969550"/>
            <a:ext cx="3136901" cy="246221"/>
          </a:xfrm>
          <a:prstGeom prst="rect">
            <a:avLst/>
          </a:prstGeom>
          <a:noFill/>
        </p:spPr>
        <p:txBody>
          <a:bodyPr wrap="square" rtlCol="0">
            <a:spAutoFit/>
          </a:bodyPr>
          <a:lstStyle>
            <a:defPPr>
              <a:defRPr lang="de-DE"/>
            </a:defPPr>
            <a:lvl1pPr marL="0" algn="l" defTabSz="914400" rtl="0" eaLnBrk="1" latinLnBrk="0" hangingPunct="1">
              <a:defRPr kumimoji="0" lang="de-DE" sz="1000" b="1" i="0" u="none" strike="noStrike" kern="1200" cap="none" spc="0" normalizeH="0" baseline="0">
                <a:ln>
                  <a:noFill/>
                </a:ln>
                <a:solidFill>
                  <a:prstClr val="black"/>
                </a:solidFill>
                <a:effectLst/>
                <a:uLnTx/>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a:solidFill>
                  <a:prstClr val="black">
                    <a:tint val="75000"/>
                  </a:prstClr>
                </a:solidFill>
              </a:rPr>
              <a:t>Wahrscheinlichkeit</a:t>
            </a:r>
            <a:endParaRPr lang="de-DE" dirty="0">
              <a:solidFill>
                <a:prstClr val="black">
                  <a:tint val="75000"/>
                </a:prstClr>
              </a:solidFill>
            </a:endParaRPr>
          </a:p>
        </p:txBody>
      </p:sp>
    </p:spTree>
    <p:extLst>
      <p:ext uri="{BB962C8B-B14F-4D97-AF65-F5344CB8AC3E}">
        <p14:creationId xmlns:p14="http://schemas.microsoft.com/office/powerpoint/2010/main" val="313500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C59E75C-A5A4-C64B-B87B-743C62FB0222}"/>
              </a:ext>
            </a:extLst>
          </p:cNvPr>
          <p:cNvSpPr>
            <a:spLocks noGrp="1"/>
          </p:cNvSpPr>
          <p:nvPr>
            <p:ph idx="1"/>
          </p:nvPr>
        </p:nvSpPr>
        <p:spPr/>
        <p:txBody>
          <a:bodyPr/>
          <a:lstStyle/>
          <a:p>
            <a:r>
              <a:rPr lang="de-DE" sz="1600" b="1" dirty="0"/>
              <a:t>Aufgabe 1</a:t>
            </a:r>
          </a:p>
          <a:p>
            <a:r>
              <a:rPr lang="de-DE" sz="1600" dirty="0"/>
              <a:t>Pia kommt an eine Weggabelung. Sie hat jetzt zwei Möglichkeiten. </a:t>
            </a:r>
          </a:p>
          <a:p>
            <a:r>
              <a:rPr lang="de-DE" sz="1600" dirty="0"/>
              <a:t>Jeder der beiden Wege trennt sich dann aber nochmal in jeweils drei weitere Pfade auf. </a:t>
            </a:r>
          </a:p>
          <a:p>
            <a:r>
              <a:rPr lang="de-DE" sz="1600" dirty="0"/>
              <a:t>a) Zeichne die möglichen Pfade, die Pia einschlagen kann.</a:t>
            </a:r>
          </a:p>
          <a:p>
            <a:r>
              <a:rPr lang="de-DE" sz="1600" dirty="0"/>
              <a:t>b) Gib an, wie viele Pfade es insgesamt sind.</a:t>
            </a:r>
          </a:p>
        </p:txBody>
      </p:sp>
      <p:sp>
        <p:nvSpPr>
          <p:cNvPr id="4" name="Titel 3">
            <a:extLst>
              <a:ext uri="{FF2B5EF4-FFF2-40B4-BE49-F238E27FC236}">
                <a16:creationId xmlns:a16="http://schemas.microsoft.com/office/drawing/2014/main" id="{2B9D0ADD-05C0-12F4-41E4-7EA43D30FAAC}"/>
              </a:ext>
            </a:extLst>
          </p:cNvPr>
          <p:cNvSpPr>
            <a:spLocks noGrp="1"/>
          </p:cNvSpPr>
          <p:nvPr>
            <p:ph type="title"/>
          </p:nvPr>
        </p:nvSpPr>
        <p:spPr/>
        <p:txBody>
          <a:bodyPr/>
          <a:lstStyle/>
          <a:p>
            <a:r>
              <a:rPr lang="de-DE" dirty="0"/>
              <a:t>Vorübung Baumdiagramm</a:t>
            </a:r>
          </a:p>
        </p:txBody>
      </p:sp>
      <p:sp>
        <p:nvSpPr>
          <p:cNvPr id="7" name="Titel 3">
            <a:extLst>
              <a:ext uri="{FF2B5EF4-FFF2-40B4-BE49-F238E27FC236}">
                <a16:creationId xmlns:a16="http://schemas.microsoft.com/office/drawing/2014/main" id="{95C1E639-F75D-BB64-AA99-880661E0AEDB}"/>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sp>
        <p:nvSpPr>
          <p:cNvPr id="3" name="Fußzeilenplatzhalter 5">
            <a:extLst>
              <a:ext uri="{FF2B5EF4-FFF2-40B4-BE49-F238E27FC236}">
                <a16:creationId xmlns:a16="http://schemas.microsoft.com/office/drawing/2014/main" id="{FE01859E-F671-6157-4889-5BDE688B30D5}"/>
              </a:ext>
            </a:extLst>
          </p:cNvPr>
          <p:cNvSpPr txBox="1">
            <a:spLocks/>
          </p:cNvSpPr>
          <p:nvPr/>
        </p:nvSpPr>
        <p:spPr>
          <a:xfrm>
            <a:off x="7977336" y="5969550"/>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Wahrscheinlichkeit</a:t>
            </a:r>
          </a:p>
        </p:txBody>
      </p:sp>
    </p:spTree>
    <p:extLst>
      <p:ext uri="{BB962C8B-B14F-4D97-AF65-F5344CB8AC3E}">
        <p14:creationId xmlns:p14="http://schemas.microsoft.com/office/powerpoint/2010/main" val="2089574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8205D22-0B92-E38A-E6F6-18A03CEBD312}"/>
                  </a:ext>
                </a:extLst>
              </p:cNvPr>
              <p:cNvSpPr>
                <a:spLocks noGrp="1"/>
              </p:cNvSpPr>
              <p:nvPr>
                <p:ph idx="1"/>
              </p:nvPr>
            </p:nvSpPr>
            <p:spPr/>
            <p:txBody>
              <a:bodyPr/>
              <a:lstStyle/>
              <a:p>
                <a:pPr marL="0">
                  <a:spcBef>
                    <a:spcPts val="0"/>
                  </a:spcBef>
                </a:pPr>
                <a:r>
                  <a:rPr lang="de-DE" sz="1600" b="1" dirty="0"/>
                  <a:t>Was ist ein Zufallsexperiment?</a:t>
                </a:r>
              </a:p>
              <a:p>
                <a:pPr marL="0">
                  <a:spcBef>
                    <a:spcPts val="0"/>
                  </a:spcBef>
                </a:pPr>
                <a:r>
                  <a:rPr lang="de-DE" sz="1600" dirty="0"/>
                  <a:t>Die Wahrscheinlichkeitsrechnung benötigt Zufallsexperimente. Man wirft eine Münze oder </a:t>
                </a:r>
              </a:p>
              <a:p>
                <a:pPr marL="0">
                  <a:spcBef>
                    <a:spcPts val="0"/>
                  </a:spcBef>
                </a:pPr>
                <a:r>
                  <a:rPr lang="de-DE" sz="1600" dirty="0"/>
                  <a:t>einen Würfel oder spielt Roulette. Wichtig ist, dass es mindestens zwei unterschiedliche </a:t>
                </a:r>
              </a:p>
              <a:p>
                <a:pPr marL="0">
                  <a:spcBef>
                    <a:spcPts val="0"/>
                  </a:spcBef>
                </a:pPr>
                <a:r>
                  <a:rPr lang="de-DE" sz="1600" dirty="0"/>
                  <a:t>Ergebnisse gibt und der Zufall entscheidet, das heißt, dass das Ergebnis vorher nicht bekannt ist.</a:t>
                </a:r>
              </a:p>
              <a:p>
                <a:endParaRPr lang="de-DE" sz="800" dirty="0"/>
              </a:p>
              <a:p>
                <a:r>
                  <a:rPr lang="de-DE" sz="1600" b="1" dirty="0"/>
                  <a:t>Wahrscheinlichkeit </a:t>
                </a:r>
                <a14:m>
                  <m:oMath xmlns:m="http://schemas.openxmlformats.org/officeDocument/2006/math">
                    <m:r>
                      <a:rPr lang="de-DE" sz="1600" b="1" i="1" smtClean="0">
                        <a:latin typeface="Cambria Math" panose="02040503050406030204" pitchFamily="18" charset="0"/>
                        <a:ea typeface="Cambria Math" panose="02040503050406030204" pitchFamily="18" charset="0"/>
                      </a:rPr>
                      <m:t>≠ </m:t>
                    </m:r>
                  </m:oMath>
                </a14:m>
                <a:r>
                  <a:rPr lang="de-DE" sz="1600" b="1" dirty="0"/>
                  <a:t>relative Häufigkeit</a:t>
                </a:r>
              </a:p>
              <a:p>
                <a:r>
                  <a:rPr lang="de-DE" sz="1600" dirty="0"/>
                  <a:t>Eine Münze hat zwei gleich große Seiten. Also haben beide Ergebnisse – Kopf und Zahl – die gleiche Wahrscheinlichkeit von 50%. Das bedeutet aber </a:t>
                </a:r>
                <a:r>
                  <a:rPr lang="de-DE" sz="1600" u="sng" dirty="0"/>
                  <a:t>nicht</a:t>
                </a:r>
                <a:r>
                  <a:rPr lang="de-DE" sz="1600" dirty="0"/>
                  <a:t>, dass bei zweimal werfen, auch tatsächlich einmal Kopf und einmal Zahl kommt. Es ist zwar eher unwahrscheinlich, aber es kann durchaus passieren, dass sogar drei- oder viermal hintereinander nur Kopf kommt. </a:t>
                </a:r>
              </a:p>
              <a:p>
                <a:endParaRPr lang="de-DE" sz="800" b="1" dirty="0"/>
              </a:p>
              <a:p>
                <a:r>
                  <a:rPr lang="de-DE" sz="1600" b="1" dirty="0"/>
                  <a:t>Gesetz der großen Zahlen</a:t>
                </a:r>
              </a:p>
              <a:p>
                <a:r>
                  <a:rPr lang="de-DE" sz="1600" dirty="0"/>
                  <a:t>Nur wenn man das Zufallsexperiment sehr oft, das heißt tausende von Malen wiederholt, stimmen die relativen Häufigkeiten (nahezu) mit der Wahrscheinlichkeit überein. Hier ein Beispiel:</a:t>
                </a:r>
              </a:p>
              <a:p>
                <a:endParaRPr lang="de-DE" sz="1600" dirty="0"/>
              </a:p>
              <a:p>
                <a:endParaRPr lang="de-DE" sz="1600" dirty="0"/>
              </a:p>
              <a:p>
                <a:r>
                  <a:rPr lang="de-DE" sz="1600" dirty="0"/>
                  <a:t>  </a:t>
                </a:r>
              </a:p>
            </p:txBody>
          </p:sp>
        </mc:Choice>
        <mc:Fallback xmlns="">
          <p:sp>
            <p:nvSpPr>
              <p:cNvPr id="2" name="Inhaltsplatzhalter 1">
                <a:extLst>
                  <a:ext uri="{FF2B5EF4-FFF2-40B4-BE49-F238E27FC236}">
                    <a16:creationId xmlns:a16="http://schemas.microsoft.com/office/drawing/2014/main" id="{08205D22-0B92-E38A-E6F6-18A03CEBD31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633E3E42-D4B7-3AC8-A600-B6C033A09DB5}"/>
              </a:ext>
            </a:extLst>
          </p:cNvPr>
          <p:cNvSpPr>
            <a:spLocks noGrp="1"/>
          </p:cNvSpPr>
          <p:nvPr>
            <p:ph type="body" sz="quarter" idx="11"/>
          </p:nvPr>
        </p:nvSpPr>
        <p:spPr/>
        <p:txBody>
          <a:bodyPr/>
          <a:lstStyle/>
          <a:p>
            <a:pPr algn="ctr"/>
            <a:r>
              <a:rPr lang="de-DE" dirty="0"/>
              <a:t>Hilfe 8</a:t>
            </a:r>
          </a:p>
        </p:txBody>
      </p:sp>
      <p:sp>
        <p:nvSpPr>
          <p:cNvPr id="4" name="Titel 3">
            <a:extLst>
              <a:ext uri="{FF2B5EF4-FFF2-40B4-BE49-F238E27FC236}">
                <a16:creationId xmlns:a16="http://schemas.microsoft.com/office/drawing/2014/main" id="{5ECA4467-0081-81B7-BFAB-BD9945271987}"/>
              </a:ext>
            </a:extLst>
          </p:cNvPr>
          <p:cNvSpPr>
            <a:spLocks noGrp="1"/>
          </p:cNvSpPr>
          <p:nvPr>
            <p:ph type="title"/>
          </p:nvPr>
        </p:nvSpPr>
        <p:spPr/>
        <p:txBody>
          <a:bodyPr/>
          <a:lstStyle/>
          <a:p>
            <a:r>
              <a:rPr lang="de-DE" dirty="0"/>
              <a:t>Zufallsexperiment</a:t>
            </a:r>
          </a:p>
        </p:txBody>
      </p:sp>
      <p:sp>
        <p:nvSpPr>
          <p:cNvPr id="5" name="Fußzeilenplatzhalter 5">
            <a:extLst>
              <a:ext uri="{FF2B5EF4-FFF2-40B4-BE49-F238E27FC236}">
                <a16:creationId xmlns:a16="http://schemas.microsoft.com/office/drawing/2014/main" id="{A9E897F9-6613-08BF-9ABF-3EB0BBEA4431}"/>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6" name="Textfeld 5">
            <a:extLst>
              <a:ext uri="{FF2B5EF4-FFF2-40B4-BE49-F238E27FC236}">
                <a16:creationId xmlns:a16="http://schemas.microsoft.com/office/drawing/2014/main" id="{1CBF5BE9-B9DA-7953-05AF-AA148448714F}"/>
              </a:ext>
            </a:extLst>
          </p:cNvPr>
          <p:cNvSpPr txBox="1"/>
          <p:nvPr/>
        </p:nvSpPr>
        <p:spPr>
          <a:xfrm>
            <a:off x="8276094" y="1268760"/>
            <a:ext cx="1584176" cy="923330"/>
          </a:xfrm>
          <a:prstGeom prst="rect">
            <a:avLst/>
          </a:prstGeom>
          <a:noFill/>
        </p:spPr>
        <p:txBody>
          <a:bodyPr wrap="square" rtlCol="0">
            <a:spAutoFit/>
          </a:bodyPr>
          <a:lstStyle/>
          <a:p>
            <a:r>
              <a:rPr lang="de-DE" sz="5400" dirty="0"/>
              <a:t>?</a:t>
            </a:r>
          </a:p>
        </p:txBody>
      </p:sp>
      <mc:AlternateContent xmlns:mc="http://schemas.openxmlformats.org/markup-compatibility/2006" xmlns:a14="http://schemas.microsoft.com/office/drawing/2010/main">
        <mc:Choice Requires="a14">
          <p:graphicFrame>
            <p:nvGraphicFramePr>
              <p:cNvPr id="8" name="Tabelle 8">
                <a:extLst>
                  <a:ext uri="{FF2B5EF4-FFF2-40B4-BE49-F238E27FC236}">
                    <a16:creationId xmlns:a16="http://schemas.microsoft.com/office/drawing/2014/main" id="{8C4B1077-505F-AA26-CC30-D476AABF01D3}"/>
                  </a:ext>
                </a:extLst>
              </p:cNvPr>
              <p:cNvGraphicFramePr>
                <a:graphicFrameLocks noGrp="1"/>
              </p:cNvGraphicFramePr>
              <p:nvPr>
                <p:extLst>
                  <p:ext uri="{D42A27DB-BD31-4B8C-83A1-F6EECF244321}">
                    <p14:modId xmlns:p14="http://schemas.microsoft.com/office/powerpoint/2010/main" val="1174789206"/>
                  </p:ext>
                </p:extLst>
              </p:nvPr>
            </p:nvGraphicFramePr>
            <p:xfrm>
              <a:off x="200472" y="4857030"/>
              <a:ext cx="7632850" cy="1248284"/>
            </p:xfrm>
            <a:graphic>
              <a:graphicData uri="http://schemas.openxmlformats.org/drawingml/2006/table">
                <a:tbl>
                  <a:tblPr firstRow="1" bandRow="1">
                    <a:tableStyleId>{5C22544A-7EE6-4342-B048-85BDC9FD1C3A}</a:tableStyleId>
                  </a:tblPr>
                  <a:tblGrid>
                    <a:gridCol w="1526570">
                      <a:extLst>
                        <a:ext uri="{9D8B030D-6E8A-4147-A177-3AD203B41FA5}">
                          <a16:colId xmlns:a16="http://schemas.microsoft.com/office/drawing/2014/main" val="2180664923"/>
                        </a:ext>
                      </a:extLst>
                    </a:gridCol>
                    <a:gridCol w="1526570">
                      <a:extLst>
                        <a:ext uri="{9D8B030D-6E8A-4147-A177-3AD203B41FA5}">
                          <a16:colId xmlns:a16="http://schemas.microsoft.com/office/drawing/2014/main" val="890496617"/>
                        </a:ext>
                      </a:extLst>
                    </a:gridCol>
                    <a:gridCol w="1526570">
                      <a:extLst>
                        <a:ext uri="{9D8B030D-6E8A-4147-A177-3AD203B41FA5}">
                          <a16:colId xmlns:a16="http://schemas.microsoft.com/office/drawing/2014/main" val="3179687927"/>
                        </a:ext>
                      </a:extLst>
                    </a:gridCol>
                    <a:gridCol w="1526570">
                      <a:extLst>
                        <a:ext uri="{9D8B030D-6E8A-4147-A177-3AD203B41FA5}">
                          <a16:colId xmlns:a16="http://schemas.microsoft.com/office/drawing/2014/main" val="809376557"/>
                        </a:ext>
                      </a:extLst>
                    </a:gridCol>
                    <a:gridCol w="1526570">
                      <a:extLst>
                        <a:ext uri="{9D8B030D-6E8A-4147-A177-3AD203B41FA5}">
                          <a16:colId xmlns:a16="http://schemas.microsoft.com/office/drawing/2014/main" val="2184922300"/>
                        </a:ext>
                      </a:extLst>
                    </a:gridCol>
                  </a:tblGrid>
                  <a:tr h="370840">
                    <a:tc>
                      <a:txBody>
                        <a:bodyPr/>
                        <a:lstStyle/>
                        <a:p>
                          <a:pPr algn="ctr"/>
                          <a:r>
                            <a:rPr lang="de-DE" sz="1400" b="1" dirty="0">
                              <a:solidFill>
                                <a:schemeClr val="tx1"/>
                              </a:solidFill>
                            </a:rPr>
                            <a:t>Anzahl der Würfe</a:t>
                          </a:r>
                        </a:p>
                      </a:txBody>
                      <a:tcPr>
                        <a:solidFill>
                          <a:srgbClr val="E0E0E0"/>
                        </a:solidFill>
                      </a:tcPr>
                    </a:tc>
                    <a:tc gridSpan="2">
                      <a:txBody>
                        <a:bodyPr/>
                        <a:lstStyle/>
                        <a:p>
                          <a:pPr algn="ctr"/>
                          <a:r>
                            <a:rPr lang="de-DE" sz="1400" b="1" dirty="0">
                              <a:solidFill>
                                <a:schemeClr val="tx1"/>
                              </a:solidFill>
                            </a:rPr>
                            <a:t>Kopf</a:t>
                          </a:r>
                        </a:p>
                      </a:txBody>
                      <a:tcPr>
                        <a:solidFill>
                          <a:srgbClr val="E0E0E0"/>
                        </a:solidFill>
                      </a:tcPr>
                    </a:tc>
                    <a:tc hMerge="1">
                      <a:txBody>
                        <a:bodyPr/>
                        <a:lstStyle/>
                        <a:p>
                          <a:pPr algn="ctr"/>
                          <a:endParaRPr lang="de-DE" sz="1400" b="1" dirty="0">
                            <a:solidFill>
                              <a:schemeClr val="tx1"/>
                            </a:solidFill>
                          </a:endParaRPr>
                        </a:p>
                      </a:txBody>
                      <a:tcPr>
                        <a:solidFill>
                          <a:srgbClr val="E0E0E0"/>
                        </a:solidFill>
                      </a:tcPr>
                    </a:tc>
                    <a:tc gridSpan="2">
                      <a:txBody>
                        <a:bodyPr/>
                        <a:lstStyle/>
                        <a:p>
                          <a:pPr algn="ctr"/>
                          <a:r>
                            <a:rPr lang="de-DE" sz="1400" b="1" dirty="0">
                              <a:solidFill>
                                <a:schemeClr val="tx1"/>
                              </a:solidFill>
                            </a:rPr>
                            <a:t>Zahl</a:t>
                          </a:r>
                        </a:p>
                      </a:txBody>
                      <a:tcPr>
                        <a:solidFill>
                          <a:srgbClr val="E0E0E0"/>
                        </a:solidFill>
                      </a:tcPr>
                    </a:tc>
                    <a:tc hMerge="1">
                      <a:txBody>
                        <a:bodyPr/>
                        <a:lstStyle/>
                        <a:p>
                          <a:pPr algn="ctr"/>
                          <a:endParaRPr lang="de-DE" sz="1400" b="1" dirty="0">
                            <a:solidFill>
                              <a:schemeClr val="tx1"/>
                            </a:solidFill>
                          </a:endParaRPr>
                        </a:p>
                      </a:txBody>
                      <a:tcPr>
                        <a:solidFill>
                          <a:srgbClr val="E0E0E0"/>
                        </a:solidFill>
                      </a:tcPr>
                    </a:tc>
                    <a:extLst>
                      <a:ext uri="{0D108BD9-81ED-4DB2-BD59-A6C34878D82A}">
                        <a16:rowId xmlns:a16="http://schemas.microsoft.com/office/drawing/2014/main" val="390350490"/>
                      </a:ext>
                    </a:extLst>
                  </a:tr>
                  <a:tr h="370840">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100</m:t>
                                </m:r>
                              </m:oMath>
                            </m:oMathPara>
                          </a14:m>
                          <a:endParaRPr lang="de-DE" sz="14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42</m:t>
                                </m:r>
                              </m:oMath>
                            </m:oMathPara>
                          </a14:m>
                          <a:endParaRPr lang="de-DE" sz="14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f>
                                  <m:fPr>
                                    <m:ctrlPr>
                                      <a:rPr lang="de-DE" sz="1200" b="0" i="1" smtClean="0">
                                        <a:solidFill>
                                          <a:schemeClr val="tx1"/>
                                        </a:solidFill>
                                        <a:latin typeface="Cambria Math" panose="02040503050406030204" pitchFamily="18" charset="0"/>
                                      </a:rPr>
                                    </m:ctrlPr>
                                  </m:fPr>
                                  <m:num>
                                    <m:r>
                                      <a:rPr lang="de-DE" sz="1200" b="0" i="1" smtClean="0">
                                        <a:solidFill>
                                          <a:schemeClr val="tx1"/>
                                        </a:solidFill>
                                        <a:latin typeface="Cambria Math" panose="02040503050406030204" pitchFamily="18" charset="0"/>
                                      </a:rPr>
                                      <m:t>42</m:t>
                                    </m:r>
                                  </m:num>
                                  <m:den>
                                    <m:r>
                                      <a:rPr lang="de-DE" sz="1200" b="0" i="1" smtClean="0">
                                        <a:solidFill>
                                          <a:schemeClr val="tx1"/>
                                        </a:solidFill>
                                        <a:latin typeface="Cambria Math" panose="02040503050406030204" pitchFamily="18" charset="0"/>
                                      </a:rPr>
                                      <m:t>100</m:t>
                                    </m:r>
                                  </m:den>
                                </m:f>
                                <m:r>
                                  <a:rPr lang="de-DE" sz="1200" b="0" i="1" smtClean="0">
                                    <a:solidFill>
                                      <a:schemeClr val="tx1"/>
                                    </a:solidFill>
                                    <a:latin typeface="Cambria Math" panose="02040503050406030204" pitchFamily="18" charset="0"/>
                                  </a:rPr>
                                  <m:t>=42 %</m:t>
                                </m:r>
                              </m:oMath>
                            </m:oMathPara>
                          </a14:m>
                          <a:endParaRPr lang="de-DE" sz="12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58</m:t>
                                </m:r>
                              </m:oMath>
                            </m:oMathPara>
                          </a14:m>
                          <a:endParaRPr lang="de-DE" sz="14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f>
                                  <m:fPr>
                                    <m:ctrlPr>
                                      <a:rPr lang="de-DE" sz="1200" b="0" i="1" smtClean="0">
                                        <a:solidFill>
                                          <a:schemeClr val="tx1"/>
                                        </a:solidFill>
                                        <a:latin typeface="Cambria Math" panose="02040503050406030204" pitchFamily="18" charset="0"/>
                                      </a:rPr>
                                    </m:ctrlPr>
                                  </m:fPr>
                                  <m:num>
                                    <m:r>
                                      <a:rPr lang="de-DE" sz="1200" b="0" i="1" smtClean="0">
                                        <a:solidFill>
                                          <a:schemeClr val="tx1"/>
                                        </a:solidFill>
                                        <a:latin typeface="Cambria Math" panose="02040503050406030204" pitchFamily="18" charset="0"/>
                                      </a:rPr>
                                      <m:t>58</m:t>
                                    </m:r>
                                  </m:num>
                                  <m:den>
                                    <m:r>
                                      <a:rPr lang="de-DE" sz="1200" b="0" i="1" smtClean="0">
                                        <a:solidFill>
                                          <a:schemeClr val="tx1"/>
                                        </a:solidFill>
                                        <a:latin typeface="Cambria Math" panose="02040503050406030204" pitchFamily="18" charset="0"/>
                                      </a:rPr>
                                      <m:t>100</m:t>
                                    </m:r>
                                  </m:den>
                                </m:f>
                                <m:r>
                                  <a:rPr lang="de-DE" sz="1200" b="0" i="1" smtClean="0">
                                    <a:solidFill>
                                      <a:schemeClr val="tx1"/>
                                    </a:solidFill>
                                    <a:latin typeface="Cambria Math" panose="02040503050406030204" pitchFamily="18" charset="0"/>
                                  </a:rPr>
                                  <m:t>=58 %</m:t>
                                </m:r>
                              </m:oMath>
                            </m:oMathPara>
                          </a14:m>
                          <a:endParaRPr lang="de-DE" sz="1200" b="0" dirty="0">
                            <a:solidFill>
                              <a:schemeClr val="tx1"/>
                            </a:solidFill>
                          </a:endParaRPr>
                        </a:p>
                      </a:txBody>
                      <a:tcPr>
                        <a:solidFill>
                          <a:srgbClr val="E0E0E0"/>
                        </a:solidFill>
                      </a:tcPr>
                    </a:tc>
                    <a:extLst>
                      <a:ext uri="{0D108BD9-81ED-4DB2-BD59-A6C34878D82A}">
                        <a16:rowId xmlns:a16="http://schemas.microsoft.com/office/drawing/2014/main" val="958926582"/>
                      </a:ext>
                    </a:extLst>
                  </a:tr>
                  <a:tr h="370840">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5000</m:t>
                                </m:r>
                              </m:oMath>
                            </m:oMathPara>
                          </a14:m>
                          <a:endParaRPr lang="de-DE" sz="14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2495</m:t>
                                </m:r>
                              </m:oMath>
                            </m:oMathPara>
                          </a14:m>
                          <a:endParaRPr lang="de-DE" sz="14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f>
                                  <m:fPr>
                                    <m:ctrlPr>
                                      <a:rPr lang="de-DE" sz="1200" b="0" i="1" smtClean="0">
                                        <a:solidFill>
                                          <a:schemeClr val="tx1"/>
                                        </a:solidFill>
                                        <a:latin typeface="Cambria Math" panose="02040503050406030204" pitchFamily="18" charset="0"/>
                                      </a:rPr>
                                    </m:ctrlPr>
                                  </m:fPr>
                                  <m:num>
                                    <m:r>
                                      <a:rPr lang="de-DE" sz="1200" b="0" i="1" smtClean="0">
                                        <a:solidFill>
                                          <a:schemeClr val="tx1"/>
                                        </a:solidFill>
                                        <a:latin typeface="Cambria Math" panose="02040503050406030204" pitchFamily="18" charset="0"/>
                                      </a:rPr>
                                      <m:t>2495</m:t>
                                    </m:r>
                                  </m:num>
                                  <m:den>
                                    <m:r>
                                      <a:rPr lang="de-DE" sz="1200" b="0" i="1" smtClean="0">
                                        <a:solidFill>
                                          <a:schemeClr val="tx1"/>
                                        </a:solidFill>
                                        <a:latin typeface="Cambria Math" panose="02040503050406030204" pitchFamily="18" charset="0"/>
                                      </a:rPr>
                                      <m:t>5000</m:t>
                                    </m:r>
                                  </m:den>
                                </m:f>
                                <m:r>
                                  <a:rPr lang="de-DE" sz="1200" b="0" i="1" smtClean="0">
                                    <a:solidFill>
                                      <a:schemeClr val="tx1"/>
                                    </a:solidFill>
                                    <a:latin typeface="Cambria Math" panose="02040503050406030204" pitchFamily="18" charset="0"/>
                                    <a:ea typeface="Cambria Math" panose="02040503050406030204" pitchFamily="18" charset="0"/>
                                  </a:rPr>
                                  <m:t>≈49,9 </m:t>
                                </m:r>
                                <m:r>
                                  <a:rPr lang="de-DE" sz="1200" b="0" i="1" smtClean="0">
                                    <a:solidFill>
                                      <a:schemeClr val="tx1"/>
                                    </a:solidFill>
                                    <a:latin typeface="Cambria Math" panose="02040503050406030204" pitchFamily="18" charset="0"/>
                                  </a:rPr>
                                  <m:t>%</m:t>
                                </m:r>
                              </m:oMath>
                            </m:oMathPara>
                          </a14:m>
                          <a:endParaRPr lang="de-DE" sz="1200" b="0" dirty="0">
                            <a:solidFill>
                              <a:schemeClr val="tx1"/>
                            </a:solidFill>
                          </a:endParaRPr>
                        </a:p>
                      </a:txBody>
                      <a:tcPr>
                        <a:solidFill>
                          <a:srgbClr val="E0E0E0"/>
                        </a:solidFill>
                      </a:tcPr>
                    </a:tc>
                    <a:tc>
                      <a:txBody>
                        <a:bodyPr/>
                        <a:lstStyle/>
                        <a:p>
                          <a:pPr algn="ctr"/>
                          <a14:m>
                            <m:oMathPara xmlns:m="http://schemas.openxmlformats.org/officeDocument/2006/math">
                              <m:oMathParaPr>
                                <m:jc m:val="centerGroup"/>
                              </m:oMathParaPr>
                              <m:oMath xmlns:m="http://schemas.openxmlformats.org/officeDocument/2006/math">
                                <m:r>
                                  <a:rPr lang="de-DE" sz="1400" b="0" i="1" dirty="0" smtClean="0">
                                    <a:solidFill>
                                      <a:schemeClr val="tx1"/>
                                    </a:solidFill>
                                    <a:latin typeface="Cambria Math" panose="02040503050406030204" pitchFamily="18" charset="0"/>
                                  </a:rPr>
                                  <m:t>2505</m:t>
                                </m:r>
                              </m:oMath>
                            </m:oMathPara>
                          </a14:m>
                          <a:endParaRPr lang="de-DE" sz="1400" b="0" dirty="0">
                            <a:solidFill>
                              <a:schemeClr val="tx1"/>
                            </a:solidFill>
                          </a:endParaRPr>
                        </a:p>
                      </a:txBody>
                      <a:tcPr>
                        <a:solidFill>
                          <a:srgbClr val="E0E0E0"/>
                        </a:solidFill>
                      </a:tcPr>
                    </a:tc>
                    <a:tc>
                      <a:txBody>
                        <a:bodyPr/>
                        <a:lstStyle/>
                        <a:p>
                          <a:pPr marL="0" marR="0" lvl="0" indent="0" algn="ctr" defTabSz="957861"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de-DE" sz="1200" b="0" i="1" smtClean="0">
                                        <a:solidFill>
                                          <a:schemeClr val="tx1"/>
                                        </a:solidFill>
                                        <a:latin typeface="Cambria Math" panose="02040503050406030204" pitchFamily="18" charset="0"/>
                                      </a:rPr>
                                    </m:ctrlPr>
                                  </m:fPr>
                                  <m:num>
                                    <m:r>
                                      <a:rPr lang="de-DE" sz="1200" b="0" i="1" smtClean="0">
                                        <a:solidFill>
                                          <a:schemeClr val="tx1"/>
                                        </a:solidFill>
                                        <a:latin typeface="Cambria Math" panose="02040503050406030204" pitchFamily="18" charset="0"/>
                                      </a:rPr>
                                      <m:t>2505</m:t>
                                    </m:r>
                                  </m:num>
                                  <m:den>
                                    <m:r>
                                      <a:rPr lang="de-DE" sz="1200" b="0" i="1" smtClean="0">
                                        <a:solidFill>
                                          <a:schemeClr val="tx1"/>
                                        </a:solidFill>
                                        <a:latin typeface="Cambria Math" panose="02040503050406030204" pitchFamily="18" charset="0"/>
                                      </a:rPr>
                                      <m:t>5000</m:t>
                                    </m:r>
                                  </m:den>
                                </m:f>
                                <m:r>
                                  <a:rPr lang="de-DE" sz="1200" b="0" i="1" smtClean="0">
                                    <a:solidFill>
                                      <a:schemeClr val="tx1"/>
                                    </a:solidFill>
                                    <a:latin typeface="Cambria Math" panose="02040503050406030204" pitchFamily="18" charset="0"/>
                                    <a:ea typeface="Cambria Math" panose="02040503050406030204" pitchFamily="18" charset="0"/>
                                  </a:rPr>
                                  <m:t>≈</m:t>
                                </m:r>
                                <m:r>
                                  <a:rPr lang="de-DE" sz="1200" b="0" i="1" smtClean="0">
                                    <a:solidFill>
                                      <a:schemeClr val="tx1"/>
                                    </a:solidFill>
                                    <a:latin typeface="Cambria Math" panose="02040503050406030204" pitchFamily="18" charset="0"/>
                                  </a:rPr>
                                  <m:t>50,1 %</m:t>
                                </m:r>
                              </m:oMath>
                            </m:oMathPara>
                          </a14:m>
                          <a:endParaRPr lang="de-DE" sz="1200" b="0" dirty="0">
                            <a:solidFill>
                              <a:schemeClr val="tx1"/>
                            </a:solidFill>
                          </a:endParaRPr>
                        </a:p>
                      </a:txBody>
                      <a:tcPr>
                        <a:solidFill>
                          <a:srgbClr val="E0E0E0"/>
                        </a:solidFill>
                      </a:tcPr>
                    </a:tc>
                    <a:extLst>
                      <a:ext uri="{0D108BD9-81ED-4DB2-BD59-A6C34878D82A}">
                        <a16:rowId xmlns:a16="http://schemas.microsoft.com/office/drawing/2014/main" val="2136607999"/>
                      </a:ext>
                    </a:extLst>
                  </a:tr>
                </a:tbl>
              </a:graphicData>
            </a:graphic>
          </p:graphicFrame>
        </mc:Choice>
        <mc:Fallback xmlns="">
          <p:graphicFrame>
            <p:nvGraphicFramePr>
              <p:cNvPr id="8" name="Tabelle 8">
                <a:extLst>
                  <a:ext uri="{FF2B5EF4-FFF2-40B4-BE49-F238E27FC236}">
                    <a16:creationId xmlns:a16="http://schemas.microsoft.com/office/drawing/2014/main" id="{8C4B1077-505F-AA26-CC30-D476AABF01D3}"/>
                  </a:ext>
                </a:extLst>
              </p:cNvPr>
              <p:cNvGraphicFramePr>
                <a:graphicFrameLocks noGrp="1"/>
              </p:cNvGraphicFramePr>
              <p:nvPr>
                <p:extLst>
                  <p:ext uri="{D42A27DB-BD31-4B8C-83A1-F6EECF244321}">
                    <p14:modId xmlns:p14="http://schemas.microsoft.com/office/powerpoint/2010/main" val="1174789206"/>
                  </p:ext>
                </p:extLst>
              </p:nvPr>
            </p:nvGraphicFramePr>
            <p:xfrm>
              <a:off x="200472" y="4857030"/>
              <a:ext cx="7632850" cy="1248284"/>
            </p:xfrm>
            <a:graphic>
              <a:graphicData uri="http://schemas.openxmlformats.org/drawingml/2006/table">
                <a:tbl>
                  <a:tblPr firstRow="1" bandRow="1">
                    <a:tableStyleId>{5C22544A-7EE6-4342-B048-85BDC9FD1C3A}</a:tableStyleId>
                  </a:tblPr>
                  <a:tblGrid>
                    <a:gridCol w="1526570">
                      <a:extLst>
                        <a:ext uri="{9D8B030D-6E8A-4147-A177-3AD203B41FA5}">
                          <a16:colId xmlns:a16="http://schemas.microsoft.com/office/drawing/2014/main" val="2180664923"/>
                        </a:ext>
                      </a:extLst>
                    </a:gridCol>
                    <a:gridCol w="1526570">
                      <a:extLst>
                        <a:ext uri="{9D8B030D-6E8A-4147-A177-3AD203B41FA5}">
                          <a16:colId xmlns:a16="http://schemas.microsoft.com/office/drawing/2014/main" val="890496617"/>
                        </a:ext>
                      </a:extLst>
                    </a:gridCol>
                    <a:gridCol w="1526570">
                      <a:extLst>
                        <a:ext uri="{9D8B030D-6E8A-4147-A177-3AD203B41FA5}">
                          <a16:colId xmlns:a16="http://schemas.microsoft.com/office/drawing/2014/main" val="3179687927"/>
                        </a:ext>
                      </a:extLst>
                    </a:gridCol>
                    <a:gridCol w="1526570">
                      <a:extLst>
                        <a:ext uri="{9D8B030D-6E8A-4147-A177-3AD203B41FA5}">
                          <a16:colId xmlns:a16="http://schemas.microsoft.com/office/drawing/2014/main" val="809376557"/>
                        </a:ext>
                      </a:extLst>
                    </a:gridCol>
                    <a:gridCol w="1526570">
                      <a:extLst>
                        <a:ext uri="{9D8B030D-6E8A-4147-A177-3AD203B41FA5}">
                          <a16:colId xmlns:a16="http://schemas.microsoft.com/office/drawing/2014/main" val="2184922300"/>
                        </a:ext>
                      </a:extLst>
                    </a:gridCol>
                  </a:tblGrid>
                  <a:tr h="370840">
                    <a:tc>
                      <a:txBody>
                        <a:bodyPr/>
                        <a:lstStyle/>
                        <a:p>
                          <a:pPr algn="ctr"/>
                          <a:r>
                            <a:rPr lang="de-DE" sz="1400" b="1" dirty="0">
                              <a:solidFill>
                                <a:schemeClr val="tx1"/>
                              </a:solidFill>
                            </a:rPr>
                            <a:t>Anzahl der Würfe</a:t>
                          </a:r>
                        </a:p>
                      </a:txBody>
                      <a:tcPr>
                        <a:solidFill>
                          <a:srgbClr val="E0E0E0"/>
                        </a:solidFill>
                      </a:tcPr>
                    </a:tc>
                    <a:tc gridSpan="2">
                      <a:txBody>
                        <a:bodyPr/>
                        <a:lstStyle/>
                        <a:p>
                          <a:pPr algn="ctr"/>
                          <a:r>
                            <a:rPr lang="de-DE" sz="1400" b="1" dirty="0">
                              <a:solidFill>
                                <a:schemeClr val="tx1"/>
                              </a:solidFill>
                            </a:rPr>
                            <a:t>Kopf</a:t>
                          </a:r>
                        </a:p>
                      </a:txBody>
                      <a:tcPr>
                        <a:solidFill>
                          <a:srgbClr val="E0E0E0"/>
                        </a:solidFill>
                      </a:tcPr>
                    </a:tc>
                    <a:tc hMerge="1">
                      <a:txBody>
                        <a:bodyPr/>
                        <a:lstStyle/>
                        <a:p>
                          <a:pPr algn="ctr"/>
                          <a:endParaRPr lang="de-DE" sz="1400" b="1" dirty="0">
                            <a:solidFill>
                              <a:schemeClr val="tx1"/>
                            </a:solidFill>
                          </a:endParaRPr>
                        </a:p>
                      </a:txBody>
                      <a:tcPr>
                        <a:solidFill>
                          <a:srgbClr val="E0E0E0"/>
                        </a:solidFill>
                      </a:tcPr>
                    </a:tc>
                    <a:tc gridSpan="2">
                      <a:txBody>
                        <a:bodyPr/>
                        <a:lstStyle/>
                        <a:p>
                          <a:pPr algn="ctr"/>
                          <a:r>
                            <a:rPr lang="de-DE" sz="1400" b="1" dirty="0">
                              <a:solidFill>
                                <a:schemeClr val="tx1"/>
                              </a:solidFill>
                            </a:rPr>
                            <a:t>Zahl</a:t>
                          </a:r>
                        </a:p>
                      </a:txBody>
                      <a:tcPr>
                        <a:solidFill>
                          <a:srgbClr val="E0E0E0"/>
                        </a:solidFill>
                      </a:tcPr>
                    </a:tc>
                    <a:tc hMerge="1">
                      <a:txBody>
                        <a:bodyPr/>
                        <a:lstStyle/>
                        <a:p>
                          <a:pPr algn="ctr"/>
                          <a:endParaRPr lang="de-DE" sz="1400" b="1" dirty="0">
                            <a:solidFill>
                              <a:schemeClr val="tx1"/>
                            </a:solidFill>
                          </a:endParaRPr>
                        </a:p>
                      </a:txBody>
                      <a:tcPr>
                        <a:solidFill>
                          <a:srgbClr val="E0E0E0"/>
                        </a:solidFill>
                      </a:tcPr>
                    </a:tc>
                    <a:extLst>
                      <a:ext uri="{0D108BD9-81ED-4DB2-BD59-A6C34878D82A}">
                        <a16:rowId xmlns:a16="http://schemas.microsoft.com/office/drawing/2014/main" val="390350490"/>
                      </a:ext>
                    </a:extLst>
                  </a:tr>
                  <a:tr h="438722">
                    <a:tc>
                      <a:txBody>
                        <a:bodyPr/>
                        <a:lstStyle/>
                        <a:p>
                          <a:endParaRPr lang="de-DE"/>
                        </a:p>
                      </a:txBody>
                      <a:tcPr>
                        <a:blipFill>
                          <a:blip r:embed="rId3"/>
                          <a:stretch>
                            <a:fillRect l="-833" t="-85714" r="-404167" b="-102857"/>
                          </a:stretch>
                        </a:blipFill>
                      </a:tcPr>
                    </a:tc>
                    <a:tc>
                      <a:txBody>
                        <a:bodyPr/>
                        <a:lstStyle/>
                        <a:p>
                          <a:endParaRPr lang="de-DE"/>
                        </a:p>
                      </a:txBody>
                      <a:tcPr>
                        <a:blipFill>
                          <a:blip r:embed="rId3"/>
                          <a:stretch>
                            <a:fillRect l="-100000" t="-85714" r="-300826" b="-102857"/>
                          </a:stretch>
                        </a:blipFill>
                      </a:tcPr>
                    </a:tc>
                    <a:tc>
                      <a:txBody>
                        <a:bodyPr/>
                        <a:lstStyle/>
                        <a:p>
                          <a:endParaRPr lang="de-DE"/>
                        </a:p>
                      </a:txBody>
                      <a:tcPr>
                        <a:blipFill>
                          <a:blip r:embed="rId3"/>
                          <a:stretch>
                            <a:fillRect l="-201667" t="-85714" r="-203333" b="-102857"/>
                          </a:stretch>
                        </a:blipFill>
                      </a:tcPr>
                    </a:tc>
                    <a:tc>
                      <a:txBody>
                        <a:bodyPr/>
                        <a:lstStyle/>
                        <a:p>
                          <a:endParaRPr lang="de-DE"/>
                        </a:p>
                      </a:txBody>
                      <a:tcPr>
                        <a:blipFill>
                          <a:blip r:embed="rId3"/>
                          <a:stretch>
                            <a:fillRect l="-299174" t="-85714" r="-101653" b="-102857"/>
                          </a:stretch>
                        </a:blipFill>
                      </a:tcPr>
                    </a:tc>
                    <a:tc>
                      <a:txBody>
                        <a:bodyPr/>
                        <a:lstStyle/>
                        <a:p>
                          <a:endParaRPr lang="de-DE"/>
                        </a:p>
                      </a:txBody>
                      <a:tcPr>
                        <a:blipFill>
                          <a:blip r:embed="rId3"/>
                          <a:stretch>
                            <a:fillRect l="-402500" t="-85714" r="-2500" b="-102857"/>
                          </a:stretch>
                        </a:blipFill>
                      </a:tcPr>
                    </a:tc>
                    <a:extLst>
                      <a:ext uri="{0D108BD9-81ED-4DB2-BD59-A6C34878D82A}">
                        <a16:rowId xmlns:a16="http://schemas.microsoft.com/office/drawing/2014/main" val="958926582"/>
                      </a:ext>
                    </a:extLst>
                  </a:tr>
                  <a:tr h="438722">
                    <a:tc>
                      <a:txBody>
                        <a:bodyPr/>
                        <a:lstStyle/>
                        <a:p>
                          <a:endParaRPr lang="de-DE"/>
                        </a:p>
                      </a:txBody>
                      <a:tcPr>
                        <a:blipFill>
                          <a:blip r:embed="rId3"/>
                          <a:stretch>
                            <a:fillRect l="-833" t="-185714" r="-404167" b="-2857"/>
                          </a:stretch>
                        </a:blipFill>
                      </a:tcPr>
                    </a:tc>
                    <a:tc>
                      <a:txBody>
                        <a:bodyPr/>
                        <a:lstStyle/>
                        <a:p>
                          <a:endParaRPr lang="de-DE"/>
                        </a:p>
                      </a:txBody>
                      <a:tcPr>
                        <a:blipFill>
                          <a:blip r:embed="rId3"/>
                          <a:stretch>
                            <a:fillRect l="-100000" t="-185714" r="-300826" b="-2857"/>
                          </a:stretch>
                        </a:blipFill>
                      </a:tcPr>
                    </a:tc>
                    <a:tc>
                      <a:txBody>
                        <a:bodyPr/>
                        <a:lstStyle/>
                        <a:p>
                          <a:endParaRPr lang="de-DE"/>
                        </a:p>
                      </a:txBody>
                      <a:tcPr>
                        <a:blipFill>
                          <a:blip r:embed="rId3"/>
                          <a:stretch>
                            <a:fillRect l="-201667" t="-185714" r="-203333" b="-2857"/>
                          </a:stretch>
                        </a:blipFill>
                      </a:tcPr>
                    </a:tc>
                    <a:tc>
                      <a:txBody>
                        <a:bodyPr/>
                        <a:lstStyle/>
                        <a:p>
                          <a:endParaRPr lang="de-DE"/>
                        </a:p>
                      </a:txBody>
                      <a:tcPr>
                        <a:blipFill>
                          <a:blip r:embed="rId3"/>
                          <a:stretch>
                            <a:fillRect l="-299174" t="-185714" r="-101653" b="-2857"/>
                          </a:stretch>
                        </a:blipFill>
                      </a:tcPr>
                    </a:tc>
                    <a:tc>
                      <a:txBody>
                        <a:bodyPr/>
                        <a:lstStyle/>
                        <a:p>
                          <a:endParaRPr lang="de-DE"/>
                        </a:p>
                      </a:txBody>
                      <a:tcPr>
                        <a:blipFill>
                          <a:blip r:embed="rId3"/>
                          <a:stretch>
                            <a:fillRect l="-402500" t="-185714" r="-2500" b="-2857"/>
                          </a:stretch>
                        </a:blipFill>
                      </a:tcPr>
                    </a:tc>
                    <a:extLst>
                      <a:ext uri="{0D108BD9-81ED-4DB2-BD59-A6C34878D82A}">
                        <a16:rowId xmlns:a16="http://schemas.microsoft.com/office/drawing/2014/main" val="2136607999"/>
                      </a:ext>
                    </a:extLst>
                  </a:tr>
                </a:tbl>
              </a:graphicData>
            </a:graphic>
          </p:graphicFrame>
        </mc:Fallback>
      </mc:AlternateContent>
    </p:spTree>
    <p:extLst>
      <p:ext uri="{BB962C8B-B14F-4D97-AF65-F5344CB8AC3E}">
        <p14:creationId xmlns:p14="http://schemas.microsoft.com/office/powerpoint/2010/main" val="96493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09197CFB-ABE8-1C9A-575F-9E605E71E007}"/>
                  </a:ext>
                </a:extLst>
              </p:cNvPr>
              <p:cNvSpPr>
                <a:spLocks noGrp="1"/>
              </p:cNvSpPr>
              <p:nvPr>
                <p:ph idx="1"/>
              </p:nvPr>
            </p:nvSpPr>
            <p:spPr/>
            <p:txBody>
              <a:bodyPr/>
              <a:lstStyle/>
              <a:p>
                <a:r>
                  <a:rPr lang="de-DE" b="1" dirty="0"/>
                  <a:t>Gegenwahrscheinlichkeit</a:t>
                </a:r>
              </a:p>
              <a:p>
                <a:pPr marL="0">
                  <a:spcBef>
                    <a:spcPts val="0"/>
                  </a:spcBef>
                </a:pPr>
                <a:r>
                  <a:rPr lang="de-DE" sz="1600" dirty="0"/>
                  <a:t>In einigen Fällen macht es Sinn, die Wahrscheinlichkeit für das Gegenereignis auszurechnen und sie von </a:t>
                </a:r>
              </a:p>
              <a:p>
                <a:pPr marL="0">
                  <a:spcBef>
                    <a:spcPts val="0"/>
                  </a:spcBef>
                </a:pPr>
                <a:r>
                  <a:rPr lang="de-DE" sz="1600" dirty="0"/>
                  <a:t>100 % abzuziehen.</a:t>
                </a:r>
              </a:p>
              <a:p>
                <a:r>
                  <a:rPr lang="de-DE" sz="1600" u="sng" dirty="0"/>
                  <a:t>Beispiel 1:</a:t>
                </a:r>
              </a:p>
              <a:p>
                <a:r>
                  <a:rPr lang="de-DE" sz="1600" dirty="0"/>
                  <a:t>a) In einer Urne sind 10 Kugeln. Gib die Wahrscheinlichkeit an eine dunkle Kugel zu ziehen.</a:t>
                </a:r>
              </a:p>
              <a:p>
                <a:r>
                  <a:rPr lang="de-DE" sz="1600" u="sng" dirty="0"/>
                  <a:t>Lösung: </a:t>
                </a:r>
              </a:p>
              <a:p>
                <a:pPr/>
                <a14:m>
                  <m:oMathPara xmlns:m="http://schemas.openxmlformats.org/officeDocument/2006/math">
                    <m:oMathParaPr>
                      <m:jc m:val="left"/>
                    </m:oMathParaPr>
                    <m:oMath xmlns:m="http://schemas.openxmlformats.org/officeDocument/2006/math">
                      <m:r>
                        <a:rPr lang="de-DE" sz="1500" i="1" dirty="0" smtClean="0">
                          <a:latin typeface="Cambria Math" panose="02040503050406030204" pitchFamily="18" charset="0"/>
                        </a:rPr>
                        <m:t>𝑃</m:t>
                      </m:r>
                      <m:d>
                        <m:dPr>
                          <m:ctrlPr>
                            <a:rPr lang="de-DE" sz="1500" i="1" dirty="0" smtClean="0">
                              <a:latin typeface="Cambria Math" panose="02040503050406030204" pitchFamily="18" charset="0"/>
                            </a:rPr>
                          </m:ctrlPr>
                        </m:dPr>
                        <m:e>
                          <m:r>
                            <a:rPr lang="de-DE" sz="1500" i="1" dirty="0" smtClean="0">
                              <a:latin typeface="Cambria Math" panose="02040503050406030204" pitchFamily="18" charset="0"/>
                            </a:rPr>
                            <m:t>𝑑𝑢𝑛𝑘𝑒𝑙</m:t>
                          </m:r>
                        </m:e>
                      </m:d>
                      <m:r>
                        <a:rPr lang="de-DE" sz="1500" i="1" dirty="0" smtClean="0">
                          <a:latin typeface="Cambria Math" panose="02040503050406030204" pitchFamily="18" charset="0"/>
                        </a:rPr>
                        <m:t>=</m:t>
                      </m:r>
                      <m:r>
                        <a:rPr lang="de-DE" sz="1500" b="0" i="1" dirty="0" smtClean="0">
                          <a:latin typeface="Cambria Math" panose="02040503050406030204" pitchFamily="18" charset="0"/>
                        </a:rPr>
                        <m:t>1</m:t>
                      </m:r>
                      <m:r>
                        <a:rPr lang="de-DE" sz="1500" i="1" dirty="0">
                          <a:latin typeface="Cambria Math" panose="02040503050406030204" pitchFamily="18" charset="0"/>
                        </a:rPr>
                        <m:t> </m:t>
                      </m:r>
                      <m:r>
                        <a:rPr lang="de-DE" sz="1500" i="1" dirty="0" smtClean="0">
                          <a:latin typeface="Cambria Math" panose="02040503050406030204" pitchFamily="18" charset="0"/>
                        </a:rPr>
                        <m:t>−</m:t>
                      </m:r>
                      <m:r>
                        <a:rPr lang="de-DE" sz="1500" i="1" dirty="0">
                          <a:latin typeface="Cambria Math" panose="02040503050406030204" pitchFamily="18" charset="0"/>
                        </a:rPr>
                        <m:t> </m:t>
                      </m:r>
                      <m:r>
                        <a:rPr lang="de-DE" sz="1500" i="1" dirty="0" smtClean="0">
                          <a:latin typeface="Cambria Math" panose="02040503050406030204" pitchFamily="18" charset="0"/>
                        </a:rPr>
                        <m:t>𝑃</m:t>
                      </m:r>
                      <m:d>
                        <m:dPr>
                          <m:ctrlPr>
                            <a:rPr lang="de-DE" sz="1500" i="1" dirty="0" smtClean="0">
                              <a:latin typeface="Cambria Math" panose="02040503050406030204" pitchFamily="18" charset="0"/>
                            </a:rPr>
                          </m:ctrlPr>
                        </m:dPr>
                        <m:e>
                          <m:r>
                            <a:rPr lang="de-DE" sz="1500" i="1" dirty="0" smtClean="0">
                              <a:latin typeface="Cambria Math" panose="02040503050406030204" pitchFamily="18" charset="0"/>
                            </a:rPr>
                            <m:t>h𝑒𝑙𝑙</m:t>
                          </m:r>
                        </m:e>
                      </m:d>
                      <m:r>
                        <a:rPr lang="de-DE" sz="1500" b="0" i="1" dirty="0" smtClean="0">
                          <a:latin typeface="Cambria Math" panose="02040503050406030204" pitchFamily="18" charset="0"/>
                        </a:rPr>
                        <m:t>=1−</m:t>
                      </m:r>
                      <m:f>
                        <m:fPr>
                          <m:ctrlPr>
                            <a:rPr lang="de-DE" sz="1500" b="0" i="1" dirty="0" smtClean="0">
                              <a:latin typeface="Cambria Math" panose="02040503050406030204" pitchFamily="18" charset="0"/>
                            </a:rPr>
                          </m:ctrlPr>
                        </m:fPr>
                        <m:num>
                          <m:r>
                            <a:rPr lang="de-DE" sz="1500" b="0" i="1" dirty="0" smtClean="0">
                              <a:latin typeface="Cambria Math" panose="02040503050406030204" pitchFamily="18" charset="0"/>
                            </a:rPr>
                            <m:t>3</m:t>
                          </m:r>
                        </m:num>
                        <m:den>
                          <m:r>
                            <a:rPr lang="de-DE" sz="1500" b="0" i="1" dirty="0" smtClean="0">
                              <a:latin typeface="Cambria Math" panose="02040503050406030204" pitchFamily="18" charset="0"/>
                            </a:rPr>
                            <m:t>10</m:t>
                          </m:r>
                        </m:den>
                      </m:f>
                      <m:r>
                        <a:rPr lang="de-DE" sz="1500" b="0" i="1" dirty="0" smtClean="0">
                          <a:latin typeface="Cambria Math" panose="02040503050406030204" pitchFamily="18" charset="0"/>
                        </a:rPr>
                        <m:t>=100 %−30 %=70 %</m:t>
                      </m:r>
                    </m:oMath>
                  </m:oMathPara>
                </a14:m>
                <a:endParaRPr lang="de-DE" sz="1500" dirty="0"/>
              </a:p>
              <a:p>
                <a:endParaRPr lang="de-DE" sz="1400" dirty="0"/>
              </a:p>
              <a:p>
                <a:pPr marL="0">
                  <a:spcBef>
                    <a:spcPts val="0"/>
                  </a:spcBef>
                </a:pPr>
                <a:r>
                  <a:rPr lang="de-DE" sz="1600" u="sng" dirty="0"/>
                  <a:t>Beispiel 2:</a:t>
                </a:r>
              </a:p>
              <a:p>
                <a:pPr marL="0">
                  <a:spcBef>
                    <a:spcPts val="0"/>
                  </a:spcBef>
                </a:pPr>
                <a:r>
                  <a:rPr lang="de-DE" sz="1600" dirty="0"/>
                  <a:t>Am Freitag regnet es mit einer Wahrscheinlichkeit von </a:t>
                </a:r>
                <a14:m>
                  <m:oMath xmlns:m="http://schemas.openxmlformats.org/officeDocument/2006/math">
                    <m:r>
                      <a:rPr lang="de-DE" sz="1600" i="1" dirty="0" smtClean="0">
                        <a:latin typeface="Cambria Math" panose="02040503050406030204" pitchFamily="18" charset="0"/>
                      </a:rPr>
                      <m:t>60</m:t>
                    </m:r>
                    <m:r>
                      <a:rPr lang="de-DE" sz="1600" b="0" i="1" dirty="0" smtClean="0">
                        <a:latin typeface="Cambria Math" panose="02040503050406030204" pitchFamily="18" charset="0"/>
                      </a:rPr>
                      <m:t> </m:t>
                    </m:r>
                    <m:r>
                      <a:rPr lang="de-DE" sz="1600" i="1" dirty="0" smtClean="0">
                        <a:latin typeface="Cambria Math" panose="02040503050406030204" pitchFamily="18" charset="0"/>
                      </a:rPr>
                      <m:t>%</m:t>
                    </m:r>
                  </m:oMath>
                </a14:m>
                <a:r>
                  <a:rPr lang="de-DE" sz="1600" dirty="0"/>
                  <a:t>, </a:t>
                </a:r>
              </a:p>
              <a:p>
                <a:pPr marL="0">
                  <a:spcBef>
                    <a:spcPts val="0"/>
                  </a:spcBef>
                </a:pPr>
                <a:r>
                  <a:rPr lang="de-DE" sz="1600" dirty="0"/>
                  <a:t>am Samstag mit </a:t>
                </a:r>
                <a14:m>
                  <m:oMath xmlns:m="http://schemas.openxmlformats.org/officeDocument/2006/math">
                    <m:r>
                      <a:rPr lang="de-DE" sz="1600" i="1" dirty="0" smtClean="0">
                        <a:latin typeface="Cambria Math" panose="02040503050406030204" pitchFamily="18" charset="0"/>
                      </a:rPr>
                      <m:t>70</m:t>
                    </m:r>
                    <m:r>
                      <a:rPr lang="de-DE" sz="1600" b="0" i="1" dirty="0" smtClean="0">
                        <a:latin typeface="Cambria Math" panose="02040503050406030204" pitchFamily="18" charset="0"/>
                      </a:rPr>
                      <m:t> </m:t>
                    </m:r>
                    <m:r>
                      <a:rPr lang="de-DE" sz="1600" i="1" dirty="0" smtClean="0">
                        <a:latin typeface="Cambria Math" panose="02040503050406030204" pitchFamily="18" charset="0"/>
                      </a:rPr>
                      <m:t>%</m:t>
                    </m:r>
                  </m:oMath>
                </a14:m>
                <a:r>
                  <a:rPr lang="de-DE" sz="1600" dirty="0"/>
                  <a:t> Wahrscheinlichkeit.</a:t>
                </a:r>
                <a:endParaRPr lang="de-DE" sz="1600" u="sng" dirty="0"/>
              </a:p>
              <a:p>
                <a:pPr marL="0">
                  <a:spcBef>
                    <a:spcPts val="0"/>
                  </a:spcBef>
                </a:pPr>
                <a:r>
                  <a:rPr lang="de-DE" sz="1600" dirty="0"/>
                  <a:t>*a) Berechnen Sie die Wahrscheinlichkeit, dass es mindestens </a:t>
                </a:r>
              </a:p>
              <a:p>
                <a:pPr marL="0">
                  <a:spcBef>
                    <a:spcPts val="0"/>
                  </a:spcBef>
                </a:pPr>
                <a:r>
                  <a:rPr lang="de-DE" sz="1600" dirty="0"/>
                  <a:t>an einem der beiden Tage trocken bleibt.</a:t>
                </a:r>
              </a:p>
              <a:p>
                <a:r>
                  <a:rPr lang="de-DE" sz="1600" u="sng" dirty="0"/>
                  <a:t>Lösung:</a:t>
                </a:r>
              </a:p>
              <a:p>
                <a:r>
                  <a:rPr lang="de-DE" sz="1600" dirty="0"/>
                  <a:t>Das Gegenereignis ist, dass es zweimal regnet </a:t>
                </a:r>
                <a14:m>
                  <m:oMath xmlns:m="http://schemas.openxmlformats.org/officeDocument/2006/math">
                    <m:r>
                      <a:rPr lang="de-DE" sz="1600" i="1" dirty="0" smtClean="0">
                        <a:latin typeface="Cambria Math" panose="02040503050406030204" pitchFamily="18" charset="0"/>
                      </a:rPr>
                      <m:t>(</m:t>
                    </m:r>
                    <m:r>
                      <a:rPr lang="de-DE" sz="1600" i="1" dirty="0" err="1" smtClean="0">
                        <a:latin typeface="Cambria Math" panose="02040503050406030204" pitchFamily="18" charset="0"/>
                      </a:rPr>
                      <m:t>𝑟𝑟</m:t>
                    </m:r>
                    <m:r>
                      <a:rPr lang="de-DE" sz="1600" i="1" dirty="0" smtClean="0">
                        <a:latin typeface="Cambria Math" panose="02040503050406030204" pitchFamily="18" charset="0"/>
                      </a:rPr>
                      <m:t>)</m:t>
                    </m:r>
                  </m:oMath>
                </a14:m>
                <a:r>
                  <a:rPr lang="de-DE" sz="1600" dirty="0"/>
                  <a:t>.</a:t>
                </a:r>
              </a:p>
              <a:p>
                <a:pPr/>
                <a14:m>
                  <m:oMathPara xmlns:m="http://schemas.openxmlformats.org/officeDocument/2006/math">
                    <m:oMathParaPr>
                      <m:jc m:val="left"/>
                    </m:oMathParaPr>
                    <m:oMath xmlns:m="http://schemas.openxmlformats.org/officeDocument/2006/math">
                      <m:r>
                        <a:rPr lang="de-DE" sz="1500" i="1" dirty="0" smtClean="0">
                          <a:latin typeface="Cambria Math" panose="02040503050406030204" pitchFamily="18" charset="0"/>
                        </a:rPr>
                        <m:t>𝑃</m:t>
                      </m:r>
                      <m:d>
                        <m:dPr>
                          <m:ctrlPr>
                            <a:rPr lang="de-DE" sz="1500" i="1" dirty="0" smtClean="0">
                              <a:latin typeface="Cambria Math" panose="02040503050406030204" pitchFamily="18" charset="0"/>
                            </a:rPr>
                          </m:ctrlPr>
                        </m:dPr>
                        <m:e>
                          <m:r>
                            <a:rPr lang="de-DE" sz="1500" b="0" i="1" dirty="0" smtClean="0">
                              <a:latin typeface="Cambria Math" panose="02040503050406030204" pitchFamily="18" charset="0"/>
                            </a:rPr>
                            <m:t>𝑚𝑖𝑛𝑑𝑒𝑠𝑡𝑒𝑛𝑠</m:t>
                          </m:r>
                          <m:r>
                            <a:rPr lang="de-DE" sz="1500" b="0" i="1" dirty="0" smtClean="0">
                              <a:latin typeface="Cambria Math" panose="02040503050406030204" pitchFamily="18" charset="0"/>
                            </a:rPr>
                            <m:t> 1</m:t>
                          </m:r>
                          <m:r>
                            <a:rPr lang="de-DE" sz="1500" b="0" i="1" dirty="0" smtClean="0">
                              <a:latin typeface="Cambria Math" panose="02040503050406030204" pitchFamily="18" charset="0"/>
                            </a:rPr>
                            <m:t>𝑥</m:t>
                          </m:r>
                          <m:r>
                            <a:rPr lang="de-DE" sz="1500" b="0" i="1" dirty="0" smtClean="0">
                              <a:latin typeface="Cambria Math" panose="02040503050406030204" pitchFamily="18" charset="0"/>
                            </a:rPr>
                            <m:t> </m:t>
                          </m:r>
                          <m:r>
                            <a:rPr lang="de-DE" sz="1500" b="0" i="1" dirty="0" smtClean="0">
                              <a:latin typeface="Cambria Math" panose="02040503050406030204" pitchFamily="18" charset="0"/>
                            </a:rPr>
                            <m:t>𝑡𝑟𝑜𝑐𝑘𝑒𝑛</m:t>
                          </m:r>
                        </m:e>
                      </m:d>
                      <m:r>
                        <a:rPr lang="de-DE" sz="1500" i="1" dirty="0" smtClean="0">
                          <a:latin typeface="Cambria Math" panose="02040503050406030204" pitchFamily="18" charset="0"/>
                        </a:rPr>
                        <m:t>=</m:t>
                      </m:r>
                      <m:r>
                        <a:rPr lang="de-DE" sz="1500" b="0" i="1" dirty="0" smtClean="0">
                          <a:latin typeface="Cambria Math" panose="02040503050406030204" pitchFamily="18" charset="0"/>
                        </a:rPr>
                        <m:t>100 %−</m:t>
                      </m:r>
                      <m:r>
                        <a:rPr lang="de-DE" sz="1500" b="0" i="1" dirty="0" smtClean="0">
                          <a:latin typeface="Cambria Math" panose="02040503050406030204" pitchFamily="18" charset="0"/>
                        </a:rPr>
                        <m:t>𝑃</m:t>
                      </m:r>
                      <m:d>
                        <m:dPr>
                          <m:ctrlPr>
                            <a:rPr lang="de-DE" sz="1500" b="0" i="1" dirty="0" smtClean="0">
                              <a:latin typeface="Cambria Math" panose="02040503050406030204" pitchFamily="18" charset="0"/>
                            </a:rPr>
                          </m:ctrlPr>
                        </m:dPr>
                        <m:e>
                          <m:r>
                            <a:rPr lang="de-DE" sz="1500" b="0" i="1" dirty="0" smtClean="0">
                              <a:latin typeface="Cambria Math" panose="02040503050406030204" pitchFamily="18" charset="0"/>
                            </a:rPr>
                            <m:t>𝑘𝑒𝑖𝑛</m:t>
                          </m:r>
                          <m:r>
                            <a:rPr lang="de-DE" sz="1500" b="0" i="1" dirty="0" smtClean="0">
                              <a:latin typeface="Cambria Math" panose="02040503050406030204" pitchFamily="18" charset="0"/>
                            </a:rPr>
                            <m:t> </m:t>
                          </m:r>
                          <m:r>
                            <a:rPr lang="de-DE" sz="1500" b="0" i="1" dirty="0" smtClean="0">
                              <a:latin typeface="Cambria Math" panose="02040503050406030204" pitchFamily="18" charset="0"/>
                            </a:rPr>
                            <m:t>𝑀𝑎𝑙</m:t>
                          </m:r>
                          <m:r>
                            <a:rPr lang="de-DE" sz="1500" b="0" i="1" dirty="0" smtClean="0">
                              <a:latin typeface="Cambria Math" panose="02040503050406030204" pitchFamily="18" charset="0"/>
                            </a:rPr>
                            <m:t> </m:t>
                          </m:r>
                          <m:r>
                            <a:rPr lang="de-DE" sz="1500" b="0" i="1" dirty="0" smtClean="0">
                              <a:latin typeface="Cambria Math" panose="02040503050406030204" pitchFamily="18" charset="0"/>
                            </a:rPr>
                            <m:t>𝑡𝑟𝑜𝑐𝑘𝑒𝑛</m:t>
                          </m:r>
                        </m:e>
                      </m:d>
                    </m:oMath>
                  </m:oMathPara>
                </a14:m>
                <a:endParaRPr lang="de-DE" sz="15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de-DE" sz="1500" b="0" i="1" dirty="0" smtClean="0">
                          <a:latin typeface="Cambria Math" panose="02040503050406030204" pitchFamily="18" charset="0"/>
                        </a:rPr>
                        <m:t>=1</m:t>
                      </m:r>
                      <m:r>
                        <a:rPr lang="de-DE" sz="1500" i="1" dirty="0" smtClean="0">
                          <a:latin typeface="Cambria Math" panose="02040503050406030204" pitchFamily="18" charset="0"/>
                        </a:rPr>
                        <m:t>−</m:t>
                      </m:r>
                      <m:r>
                        <a:rPr lang="de-DE" sz="1500" i="1" dirty="0">
                          <a:latin typeface="Cambria Math" panose="02040503050406030204" pitchFamily="18" charset="0"/>
                        </a:rPr>
                        <m:t> </m:t>
                      </m:r>
                      <m:r>
                        <a:rPr lang="de-DE" sz="1500" i="1" dirty="0" smtClean="0">
                          <a:latin typeface="Cambria Math" panose="02040503050406030204" pitchFamily="18" charset="0"/>
                        </a:rPr>
                        <m:t>𝑃</m:t>
                      </m:r>
                      <m:d>
                        <m:dPr>
                          <m:ctrlPr>
                            <a:rPr lang="de-DE" sz="1500" i="1" dirty="0" smtClean="0">
                              <a:latin typeface="Cambria Math" panose="02040503050406030204" pitchFamily="18" charset="0"/>
                            </a:rPr>
                          </m:ctrlPr>
                        </m:dPr>
                        <m:e>
                          <m:r>
                            <a:rPr lang="de-DE" sz="1500" b="0" i="1" dirty="0" smtClean="0">
                              <a:latin typeface="Cambria Math" panose="02040503050406030204" pitchFamily="18" charset="0"/>
                            </a:rPr>
                            <m:t>𝑟𝑟</m:t>
                          </m:r>
                        </m:e>
                      </m:d>
                      <m:r>
                        <a:rPr lang="de-DE" sz="1500" b="0" i="1" dirty="0" smtClean="0">
                          <a:latin typeface="Cambria Math" panose="02040503050406030204" pitchFamily="18" charset="0"/>
                        </a:rPr>
                        <m:t>=1−0,6</m:t>
                      </m:r>
                      <m:r>
                        <a:rPr lang="de-DE" sz="1500" b="0" i="1" dirty="0" smtClean="0">
                          <a:latin typeface="Cambria Math" panose="02040503050406030204" pitchFamily="18" charset="0"/>
                          <a:ea typeface="Cambria Math" panose="02040503050406030204" pitchFamily="18" charset="0"/>
                        </a:rPr>
                        <m:t>∙0,7</m:t>
                      </m:r>
                      <m:r>
                        <a:rPr lang="de-DE" sz="1500" b="0" i="1" dirty="0" smtClean="0">
                          <a:latin typeface="Cambria Math" panose="02040503050406030204" pitchFamily="18" charset="0"/>
                        </a:rPr>
                        <m:t>=100 %−42 %=58 %</m:t>
                      </m:r>
                    </m:oMath>
                  </m:oMathPara>
                </a14:m>
                <a:endParaRPr lang="de-DE" sz="1500" dirty="0"/>
              </a:p>
              <a:p>
                <a:endParaRPr lang="de-DE" sz="1400" dirty="0"/>
              </a:p>
              <a:p>
                <a:endParaRPr lang="de-DE" sz="1400" dirty="0"/>
              </a:p>
              <a:p>
                <a:endParaRPr lang="de-DE" sz="1600" dirty="0"/>
              </a:p>
            </p:txBody>
          </p:sp>
        </mc:Choice>
        <mc:Fallback xmlns="">
          <p:sp>
            <p:nvSpPr>
              <p:cNvPr id="2" name="Inhaltsplatzhalter 1">
                <a:extLst>
                  <a:ext uri="{FF2B5EF4-FFF2-40B4-BE49-F238E27FC236}">
                    <a16:creationId xmlns:a16="http://schemas.microsoft.com/office/drawing/2014/main" id="{09197CFB-ABE8-1C9A-575F-9E605E71E00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3" name="Textplatzhalter 2">
            <a:extLst>
              <a:ext uri="{FF2B5EF4-FFF2-40B4-BE49-F238E27FC236}">
                <a16:creationId xmlns:a16="http://schemas.microsoft.com/office/drawing/2014/main" id="{47C93A79-2580-E781-AE2E-1A37E6F73637}"/>
              </a:ext>
            </a:extLst>
          </p:cNvPr>
          <p:cNvSpPr>
            <a:spLocks noGrp="1" noRot="1" noMove="1" noResize="1" noEditPoints="1" noAdjustHandles="1" noChangeArrowheads="1" noChangeShapeType="1"/>
          </p:cNvSpPr>
          <p:nvPr>
            <p:ph type="body" sz="quarter" idx="11"/>
          </p:nvPr>
        </p:nvSpPr>
        <p:spPr/>
        <p:txBody>
          <a:bodyPr/>
          <a:lstStyle/>
          <a:p>
            <a:pPr algn="ctr"/>
            <a:r>
              <a:rPr lang="de-DE" dirty="0"/>
              <a:t>Hilfe 9</a:t>
            </a:r>
          </a:p>
        </p:txBody>
      </p:sp>
      <p:sp>
        <p:nvSpPr>
          <p:cNvPr id="4" name="Titel 3">
            <a:extLst>
              <a:ext uri="{FF2B5EF4-FFF2-40B4-BE49-F238E27FC236}">
                <a16:creationId xmlns:a16="http://schemas.microsoft.com/office/drawing/2014/main" id="{286A8616-2788-FF1E-4678-9626CCDE97C2}"/>
              </a:ext>
            </a:extLst>
          </p:cNvPr>
          <p:cNvSpPr>
            <a:spLocks noGrp="1" noRot="1" noMove="1" noResize="1" noEditPoints="1" noAdjustHandles="1" noChangeArrowheads="1" noChangeShapeType="1"/>
          </p:cNvSpPr>
          <p:nvPr>
            <p:ph type="title"/>
          </p:nvPr>
        </p:nvSpPr>
        <p:spPr/>
        <p:txBody>
          <a:bodyPr/>
          <a:lstStyle/>
          <a:p>
            <a:r>
              <a:rPr lang="de-DE" dirty="0"/>
              <a:t>Gegenwahrscheinlichkeit</a:t>
            </a:r>
          </a:p>
        </p:txBody>
      </p:sp>
      <p:sp>
        <p:nvSpPr>
          <p:cNvPr id="6" name="Fußzeilenplatzhalter 5">
            <a:extLst>
              <a:ext uri="{FF2B5EF4-FFF2-40B4-BE49-F238E27FC236}">
                <a16:creationId xmlns:a16="http://schemas.microsoft.com/office/drawing/2014/main" id="{3232CFC7-70FC-FAB8-72F1-933666CD1287}"/>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pic>
        <p:nvPicPr>
          <p:cNvPr id="7" name="Grafik 6">
            <a:extLst>
              <a:ext uri="{FF2B5EF4-FFF2-40B4-BE49-F238E27FC236}">
                <a16:creationId xmlns:a16="http://schemas.microsoft.com/office/drawing/2014/main" id="{BA0CBEE4-EE2F-4A07-340C-F79A67AF08EF}"/>
              </a:ext>
            </a:extLst>
          </p:cNvPr>
          <p:cNvPicPr>
            <a:picLocks noChangeAspect="1"/>
          </p:cNvPicPr>
          <p:nvPr/>
        </p:nvPicPr>
        <p:blipFill>
          <a:blip r:embed="rId3"/>
          <a:stretch>
            <a:fillRect/>
          </a:stretch>
        </p:blipFill>
        <p:spPr>
          <a:xfrm>
            <a:off x="5391817" y="3429000"/>
            <a:ext cx="3199620" cy="2569270"/>
          </a:xfrm>
          <a:prstGeom prst="rect">
            <a:avLst/>
          </a:prstGeom>
        </p:spPr>
      </p:pic>
      <p:pic>
        <p:nvPicPr>
          <p:cNvPr id="5" name="Grafik 4">
            <a:extLst>
              <a:ext uri="{FF2B5EF4-FFF2-40B4-BE49-F238E27FC236}">
                <a16:creationId xmlns:a16="http://schemas.microsoft.com/office/drawing/2014/main" id="{C8BA2E9B-C834-919A-DCAF-6B223F225205}"/>
              </a:ext>
            </a:extLst>
          </p:cNvPr>
          <p:cNvPicPr>
            <a:picLocks noChangeAspect="1"/>
          </p:cNvPicPr>
          <p:nvPr/>
        </p:nvPicPr>
        <p:blipFill>
          <a:blip r:embed="rId4"/>
          <a:stretch>
            <a:fillRect/>
          </a:stretch>
        </p:blipFill>
        <p:spPr>
          <a:xfrm>
            <a:off x="6076776" y="2567314"/>
            <a:ext cx="1900560" cy="1078408"/>
          </a:xfrm>
          <a:prstGeom prst="rect">
            <a:avLst/>
          </a:prstGeom>
        </p:spPr>
      </p:pic>
    </p:spTree>
    <p:extLst>
      <p:ext uri="{BB962C8B-B14F-4D97-AF65-F5344CB8AC3E}">
        <p14:creationId xmlns:p14="http://schemas.microsoft.com/office/powerpoint/2010/main" val="3529507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F608A093-2DDC-C60B-B8FD-8AC6BA7997AF}"/>
              </a:ext>
            </a:extLst>
          </p:cNvPr>
          <p:cNvSpPr txBox="1"/>
          <p:nvPr/>
        </p:nvSpPr>
        <p:spPr>
          <a:xfrm>
            <a:off x="1136576" y="3212976"/>
            <a:ext cx="7128792" cy="1077218"/>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MSA-Vorbereitung</a:t>
            </a:r>
          </a:p>
          <a:p>
            <a:r>
              <a:rPr lang="de-DE" sz="3200" dirty="0">
                <a:solidFill>
                  <a:schemeClr val="bg1"/>
                </a:solidFill>
                <a:latin typeface="Arial" panose="020B0604020202020204" pitchFamily="34" charset="0"/>
                <a:cs typeface="Arial" panose="020B0604020202020204" pitchFamily="34" charset="0"/>
              </a:rPr>
              <a:t>Station: Geometrie in der Ebene</a:t>
            </a:r>
          </a:p>
        </p:txBody>
      </p:sp>
      <p:pic>
        <p:nvPicPr>
          <p:cNvPr id="3" name="Grafik 2" descr="Ein Bild, das Screenshot, Grafiken, Logo, Grafikdesign enthält.&#10;&#10;Automatisch generierte Beschreibung">
            <a:extLst>
              <a:ext uri="{FF2B5EF4-FFF2-40B4-BE49-F238E27FC236}">
                <a16:creationId xmlns:a16="http://schemas.microsoft.com/office/drawing/2014/main" id="{21D5BD52-4360-A2A3-7053-77D3D168EEB4}"/>
              </a:ext>
            </a:extLst>
          </p:cNvPr>
          <p:cNvPicPr>
            <a:picLocks noChangeAspect="1"/>
          </p:cNvPicPr>
          <p:nvPr/>
        </p:nvPicPr>
        <p:blipFill rotWithShape="1">
          <a:blip r:embed="rId2">
            <a:extLst>
              <a:ext uri="{28A0092B-C50C-407E-A947-70E740481C1C}">
                <a14:useLocalDpi xmlns:a14="http://schemas.microsoft.com/office/drawing/2010/main" val="0"/>
              </a:ext>
            </a:extLst>
          </a:blip>
          <a:srcRect l="18975"/>
          <a:stretch/>
        </p:blipFill>
        <p:spPr>
          <a:xfrm>
            <a:off x="0" y="-14243"/>
            <a:ext cx="9906000" cy="6872243"/>
          </a:xfrm>
          <a:prstGeom prst="rect">
            <a:avLst/>
          </a:prstGeom>
        </p:spPr>
      </p:pic>
    </p:spTree>
    <p:extLst>
      <p:ext uri="{BB962C8B-B14F-4D97-AF65-F5344CB8AC3E}">
        <p14:creationId xmlns:p14="http://schemas.microsoft.com/office/powerpoint/2010/main" val="92963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9527835-D3C8-B7B3-C61C-34FE5F11758B}"/>
                  </a:ext>
                </a:extLst>
              </p:cNvPr>
              <p:cNvSpPr>
                <a:spLocks noGrp="1"/>
              </p:cNvSpPr>
              <p:nvPr>
                <p:ph idx="1"/>
              </p:nvPr>
            </p:nvSpPr>
            <p:spPr/>
            <p:txBody>
              <a:bodyPr/>
              <a:lstStyle/>
              <a:p>
                <a:r>
                  <a:rPr lang="de-DE" sz="1600" b="1" dirty="0"/>
                  <a:t>Aufgabe 1</a:t>
                </a:r>
              </a:p>
              <a:p>
                <a:r>
                  <a:rPr lang="de-DE" sz="1600" dirty="0"/>
                  <a:t>Pia kommt an eine Weggabelung. Sie hat jetzt zwei Möglichkeiten. </a:t>
                </a:r>
              </a:p>
              <a:p>
                <a:r>
                  <a:rPr lang="de-DE" sz="1600" dirty="0"/>
                  <a:t>Jeder der beiden Wege trennt sich dann aber nochmal in jeweils drei weitere Pfade auf. </a:t>
                </a:r>
              </a:p>
              <a:p>
                <a:r>
                  <a:rPr lang="de-DE" sz="1600" dirty="0"/>
                  <a:t>a) Zeichne die möglichen Pfade, die Pia einschlagen kann.</a:t>
                </a:r>
              </a:p>
              <a:p>
                <a:endParaRPr lang="de-DE" sz="300" dirty="0"/>
              </a:p>
              <a:p>
                <a:r>
                  <a:rPr lang="de-DE" sz="1600" dirty="0"/>
                  <a:t>Siehe Zeichnung rechts.</a:t>
                </a:r>
              </a:p>
              <a:p>
                <a:endParaRPr lang="de-DE" sz="1600" dirty="0"/>
              </a:p>
              <a:p>
                <a:r>
                  <a:rPr lang="de-DE" sz="1600" dirty="0"/>
                  <a:t>b) Gib an, wie viele Pfade es insgesamt sind.</a:t>
                </a:r>
              </a:p>
              <a:p>
                <a:endParaRPr lang="de-DE" sz="300" dirty="0"/>
              </a:p>
              <a:p>
                <a:r>
                  <a:rPr lang="de-DE" sz="1600" dirty="0"/>
                  <a:t>Es sind </a:t>
                </a:r>
                <a14:m>
                  <m:oMath xmlns:m="http://schemas.openxmlformats.org/officeDocument/2006/math">
                    <m:r>
                      <a:rPr lang="de-DE" sz="1600" b="0" i="1" smtClean="0">
                        <a:latin typeface="Cambria Math" panose="02040503050406030204" pitchFamily="18" charset="0"/>
                      </a:rPr>
                      <m:t>2</m:t>
                    </m:r>
                    <m:r>
                      <a:rPr lang="de-DE" sz="1600" b="0" i="1" smtClean="0">
                        <a:latin typeface="Cambria Math" panose="02040503050406030204" pitchFamily="18" charset="0"/>
                        <a:ea typeface="Cambria Math" panose="02040503050406030204" pitchFamily="18" charset="0"/>
                      </a:rPr>
                      <m:t>∙3=6</m:t>
                    </m:r>
                  </m:oMath>
                </a14:m>
                <a:r>
                  <a:rPr lang="de-DE" sz="1600" dirty="0"/>
                  <a:t> verschiedene Pfade, </a:t>
                </a:r>
              </a:p>
              <a:p>
                <a:r>
                  <a:rPr lang="de-DE" sz="1600" dirty="0"/>
                  <a:t>die Pia einschlagen kann.</a:t>
                </a:r>
              </a:p>
              <a:p>
                <a:endParaRPr lang="de-DE" sz="1600" dirty="0"/>
              </a:p>
            </p:txBody>
          </p:sp>
        </mc:Choice>
        <mc:Fallback xmlns="">
          <p:sp>
            <p:nvSpPr>
              <p:cNvPr id="2" name="Inhaltsplatzhalter 1">
                <a:extLst>
                  <a:ext uri="{FF2B5EF4-FFF2-40B4-BE49-F238E27FC236}">
                    <a16:creationId xmlns:a16="http://schemas.microsoft.com/office/drawing/2014/main" id="{E9527835-D3C8-B7B3-C61C-34FE5F11758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EFDB953E-CEF1-DB6A-C760-8D942BEA7B9A}"/>
              </a:ext>
            </a:extLst>
          </p:cNvPr>
          <p:cNvSpPr txBox="1">
            <a:spLocks/>
          </p:cNvSpPr>
          <p:nvPr/>
        </p:nvSpPr>
        <p:spPr>
          <a:xfrm>
            <a:off x="64289" y="53679"/>
            <a:ext cx="2368431" cy="850103"/>
          </a:xfrm>
          <a:prstGeom prst="roundRect">
            <a:avLst/>
          </a:prstGeom>
          <a:solidFill>
            <a:srgbClr val="00B050"/>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Vorwissen</a:t>
            </a:r>
          </a:p>
          <a:p>
            <a:r>
              <a:rPr lang="de-DE" dirty="0"/>
              <a:t>Karte 2</a:t>
            </a:r>
          </a:p>
        </p:txBody>
      </p:sp>
      <p:pic>
        <p:nvPicPr>
          <p:cNvPr id="5" name="Grafik 4">
            <a:extLst>
              <a:ext uri="{FF2B5EF4-FFF2-40B4-BE49-F238E27FC236}">
                <a16:creationId xmlns:a16="http://schemas.microsoft.com/office/drawing/2014/main" id="{20857AEE-EDAB-893A-67A3-853A9FB2C64C}"/>
              </a:ext>
            </a:extLst>
          </p:cNvPr>
          <p:cNvPicPr>
            <a:picLocks noChangeAspect="1"/>
          </p:cNvPicPr>
          <p:nvPr/>
        </p:nvPicPr>
        <p:blipFill>
          <a:blip r:embed="rId3"/>
          <a:stretch>
            <a:fillRect/>
          </a:stretch>
        </p:blipFill>
        <p:spPr>
          <a:xfrm>
            <a:off x="5449678" y="1988840"/>
            <a:ext cx="3793055" cy="3573016"/>
          </a:xfrm>
          <a:prstGeom prst="rect">
            <a:avLst/>
          </a:prstGeom>
        </p:spPr>
      </p:pic>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36904F7-85D0-7F09-7A9F-E91AEFF8DAA9}"/>
                  </a:ext>
                </a:extLst>
              </p:cNvPr>
              <p:cNvSpPr txBox="1"/>
              <p:nvPr/>
            </p:nvSpPr>
            <p:spPr>
              <a:xfrm>
                <a:off x="5601072" y="5533846"/>
                <a:ext cx="396044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2           </m:t>
                      </m:r>
                      <m:r>
                        <a:rPr lang="de-DE" sz="1600" b="0" i="1" smtClean="0">
                          <a:latin typeface="Cambria Math" panose="02040503050406030204" pitchFamily="18" charset="0"/>
                          <a:ea typeface="Cambria Math" panose="02040503050406030204" pitchFamily="18" charset="0"/>
                        </a:rPr>
                        <m:t>∙         3          =        6</m:t>
                      </m:r>
                    </m:oMath>
                  </m:oMathPara>
                </a14:m>
                <a:endParaRPr lang="de-DE" sz="1600" dirty="0"/>
              </a:p>
            </p:txBody>
          </p:sp>
        </mc:Choice>
        <mc:Fallback xmlns="">
          <p:sp>
            <p:nvSpPr>
              <p:cNvPr id="6" name="Textfeld 5">
                <a:extLst>
                  <a:ext uri="{FF2B5EF4-FFF2-40B4-BE49-F238E27FC236}">
                    <a16:creationId xmlns:a16="http://schemas.microsoft.com/office/drawing/2014/main" id="{636904F7-85D0-7F09-7A9F-E91AEFF8DAA9}"/>
                  </a:ext>
                </a:extLst>
              </p:cNvPr>
              <p:cNvSpPr txBox="1">
                <a:spLocks noRot="1" noChangeAspect="1" noMove="1" noResize="1" noEditPoints="1" noAdjustHandles="1" noChangeArrowheads="1" noChangeShapeType="1" noTextEdit="1"/>
              </p:cNvSpPr>
              <p:nvPr/>
            </p:nvSpPr>
            <p:spPr>
              <a:xfrm>
                <a:off x="5601072" y="5533846"/>
                <a:ext cx="3960440" cy="338554"/>
              </a:xfrm>
              <a:prstGeom prst="rect">
                <a:avLst/>
              </a:prstGeom>
              <a:blipFill>
                <a:blip r:embed="rId5"/>
                <a:stretch>
                  <a:fillRect b="-14286"/>
                </a:stretch>
              </a:blipFill>
            </p:spPr>
            <p:txBody>
              <a:bodyPr/>
              <a:lstStyle/>
              <a:p>
                <a:r>
                  <a:rPr lang="de-DE">
                    <a:noFill/>
                  </a:rPr>
                  <a:t> </a:t>
                </a:r>
              </a:p>
            </p:txBody>
          </p:sp>
        </mc:Fallback>
      </mc:AlternateContent>
      <p:sp>
        <p:nvSpPr>
          <p:cNvPr id="3" name="Fußzeilenplatzhalter 5">
            <a:extLst>
              <a:ext uri="{FF2B5EF4-FFF2-40B4-BE49-F238E27FC236}">
                <a16:creationId xmlns:a16="http://schemas.microsoft.com/office/drawing/2014/main" id="{40B41EAE-21A6-FE6D-FD8B-CA94E5B6ADB5}"/>
              </a:ext>
            </a:extLst>
          </p:cNvPr>
          <p:cNvSpPr txBox="1">
            <a:spLocks/>
          </p:cNvSpPr>
          <p:nvPr/>
        </p:nvSpPr>
        <p:spPr>
          <a:xfrm>
            <a:off x="7977336" y="5969550"/>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Wahrscheinlichkeit</a:t>
            </a:r>
          </a:p>
        </p:txBody>
      </p:sp>
    </p:spTree>
    <p:extLst>
      <p:ext uri="{BB962C8B-B14F-4D97-AF65-F5344CB8AC3E}">
        <p14:creationId xmlns:p14="http://schemas.microsoft.com/office/powerpoint/2010/main" val="197420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1D82B2-0C38-7831-385E-0045360A611D}"/>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2016 Basisaufgabe]</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dirty="0">
                <a:effectLst/>
                <a:latin typeface="Calibri" panose="020F0502020204030204" pitchFamily="34" charset="0"/>
                <a:ea typeface="Calibri" panose="020F0502020204030204" pitchFamily="34" charset="0"/>
                <a:cs typeface="Times New Roman" panose="02020603050405020304" pitchFamily="18" charset="0"/>
              </a:rPr>
              <a:t>In einer Kiste sind 100 Energiesparlampen. Davon sind 5 kaputt. Eine Energiesparlampe wird entnommen.</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Geben Sie an, mit welcher Wahrscheinlichkeit diese Energiesparlampe kaputt ist. </a:t>
            </a: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2010 Basisaufgabe]</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Ein Glücksrad ist in acht gleich große Felder eingeteilt. Geben Sie an, wie hoch die Wahrscheinlichkeit ist,</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bei einmaligem Drehen des Glücksrads eine Eins zu bekommen.</a:t>
            </a: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3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2015 Basisaufgabe]</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Die Wahrscheinlichkeit, ohne Hinzusehen eine weiße Kugel zu ziehen, soll 50 % betragen.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Kreuzen Sie an, aus welchem Topf gezogen werden muss.</a:t>
            </a: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4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2014 Basisaufgabe]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Eine Lostrommel enthält 80 Nieten und 20 Gewinnlose. </a:t>
            </a:r>
          </a:p>
          <a:p>
            <a:r>
              <a:rPr lang="de-DE" sz="1600" dirty="0">
                <a:effectLst/>
                <a:latin typeface="Calibri" panose="020F0502020204030204" pitchFamily="34" charset="0"/>
                <a:ea typeface="Calibri" panose="020F0502020204030204" pitchFamily="34" charset="0"/>
                <a:cs typeface="Times New Roman" panose="02020603050405020304" pitchFamily="18" charset="0"/>
              </a:rPr>
              <a:t>Geben Sie die Gewinnwahrscheinlichkeit P an. </a:t>
            </a: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8575A95C-4136-A298-E710-08E0414EF461}"/>
              </a:ext>
            </a:extLst>
          </p:cNvPr>
          <p:cNvSpPr>
            <a:spLocks noGrp="1"/>
          </p:cNvSpPr>
          <p:nvPr>
            <p:ph type="title"/>
          </p:nvPr>
        </p:nvSpPr>
        <p:spPr/>
        <p:txBody>
          <a:bodyPr/>
          <a:lstStyle/>
          <a:p>
            <a:r>
              <a:rPr lang="de-DE" dirty="0"/>
              <a:t>Wahrscheinlichkeiten angeben I</a:t>
            </a:r>
          </a:p>
        </p:txBody>
      </p:sp>
      <p:pic>
        <p:nvPicPr>
          <p:cNvPr id="7" name="Picture 7">
            <a:extLst>
              <a:ext uri="{FF2B5EF4-FFF2-40B4-BE49-F238E27FC236}">
                <a16:creationId xmlns:a16="http://schemas.microsoft.com/office/drawing/2014/main" id="{39FDB84D-F313-FC23-3595-CAAEBC8F94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090"/>
          <a:stretch/>
        </p:blipFill>
        <p:spPr bwMode="auto">
          <a:xfrm>
            <a:off x="233363" y="2924944"/>
            <a:ext cx="5151685" cy="1080120"/>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3">
            <a:extLst>
              <a:ext uri="{FF2B5EF4-FFF2-40B4-BE49-F238E27FC236}">
                <a16:creationId xmlns:a16="http://schemas.microsoft.com/office/drawing/2014/main" id="{8D399AF6-7E4B-73AC-ECAA-1A2836CFEF90}"/>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sp>
        <p:nvSpPr>
          <p:cNvPr id="14" name="Fußzeilenplatzhalter 5">
            <a:extLst>
              <a:ext uri="{FF2B5EF4-FFF2-40B4-BE49-F238E27FC236}">
                <a16:creationId xmlns:a16="http://schemas.microsoft.com/office/drawing/2014/main" id="{0F48B53D-B0E9-B00D-DCE7-0BA5F1545C07}"/>
              </a:ext>
            </a:extLst>
          </p:cNvPr>
          <p:cNvSpPr txBox="1">
            <a:spLocks/>
          </p:cNvSpPr>
          <p:nvPr/>
        </p:nvSpPr>
        <p:spPr>
          <a:xfrm>
            <a:off x="7977336" y="5969550"/>
            <a:ext cx="3136901" cy="24622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57861"/>
            <a:r>
              <a:rPr lang="de-DE" sz="1000" b="1" dirty="0">
                <a:solidFill>
                  <a:prstClr val="black">
                    <a:tint val="75000"/>
                  </a:prstClr>
                </a:solidFill>
              </a:rPr>
              <a:t>Wahrscheinlichkeit</a:t>
            </a:r>
          </a:p>
        </p:txBody>
      </p:sp>
      <p:grpSp>
        <p:nvGrpSpPr>
          <p:cNvPr id="5" name="Knopf1">
            <a:extLst>
              <a:ext uri="{FF2B5EF4-FFF2-40B4-BE49-F238E27FC236}">
                <a16:creationId xmlns:a16="http://schemas.microsoft.com/office/drawing/2014/main" id="{3D6AA3D8-35D8-5F32-4049-180EA3249EC6}"/>
              </a:ext>
            </a:extLst>
          </p:cNvPr>
          <p:cNvGrpSpPr/>
          <p:nvPr/>
        </p:nvGrpSpPr>
        <p:grpSpPr>
          <a:xfrm>
            <a:off x="9383011" y="1045049"/>
            <a:ext cx="525690" cy="504000"/>
            <a:chOff x="8550142" y="4941168"/>
            <a:chExt cx="593858" cy="576064"/>
          </a:xfrm>
          <a:solidFill>
            <a:schemeClr val="accent1"/>
          </a:solidFill>
        </p:grpSpPr>
        <p:sp>
          <p:nvSpPr>
            <p:cNvPr id="9" name="Rechteck 8">
              <a:extLst>
                <a:ext uri="{FF2B5EF4-FFF2-40B4-BE49-F238E27FC236}">
                  <a16:creationId xmlns:a16="http://schemas.microsoft.com/office/drawing/2014/main" id="{A9E11877-03FC-161F-06A7-F5E79AFE3DEA}"/>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Ellipse 28">
              <a:extLst>
                <a:ext uri="{FF2B5EF4-FFF2-40B4-BE49-F238E27FC236}">
                  <a16:creationId xmlns:a16="http://schemas.microsoft.com/office/drawing/2014/main" id="{4D57BD98-2C74-F6E1-EB07-E02B925D643A}"/>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6" name="Hilfe 1 Grafik">
            <a:extLst>
              <a:ext uri="{FF2B5EF4-FFF2-40B4-BE49-F238E27FC236}">
                <a16:creationId xmlns:a16="http://schemas.microsoft.com/office/drawing/2014/main" id="{3423E956-93EA-F7ED-0A35-B806699633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88292" y="772199"/>
            <a:ext cx="7876974" cy="4448323"/>
          </a:xfrm>
          <a:prstGeom prst="rect">
            <a:avLst/>
          </a:prstGeom>
          <a:effectLst>
            <a:glow rad="190500">
              <a:schemeClr val="accent1">
                <a:lumMod val="20000"/>
                <a:lumOff val="80000"/>
                <a:alpha val="85000"/>
              </a:schemeClr>
            </a:glow>
            <a:softEdge rad="0"/>
          </a:effectLst>
        </p:spPr>
      </p:pic>
      <p:pic>
        <p:nvPicPr>
          <p:cNvPr id="10" name="Grafik 9">
            <a:extLst>
              <a:ext uri="{FF2B5EF4-FFF2-40B4-BE49-F238E27FC236}">
                <a16:creationId xmlns:a16="http://schemas.microsoft.com/office/drawing/2014/main" id="{1669B518-FF58-B468-3973-39B7B18412DE}"/>
              </a:ext>
            </a:extLst>
          </p:cNvPr>
          <p:cNvPicPr>
            <a:picLocks noChangeAspect="1"/>
          </p:cNvPicPr>
          <p:nvPr/>
        </p:nvPicPr>
        <p:blipFill>
          <a:blip r:embed="rId4"/>
          <a:stretch>
            <a:fillRect/>
          </a:stretch>
        </p:blipFill>
        <p:spPr>
          <a:xfrm>
            <a:off x="4968840" y="4584761"/>
            <a:ext cx="4178300" cy="739522"/>
          </a:xfrm>
          <a:prstGeom prst="rect">
            <a:avLst/>
          </a:prstGeom>
        </p:spPr>
      </p:pic>
    </p:spTree>
    <p:extLst>
      <p:ext uri="{BB962C8B-B14F-4D97-AF65-F5344CB8AC3E}">
        <p14:creationId xmlns:p14="http://schemas.microsoft.com/office/powerpoint/2010/main" val="10541237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16"/>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16"/>
                                        </p:tgtEl>
                                        <p:attrNameLst>
                                          <p:attrName>ppt_x</p:attrName>
                                          <p:attrName>ppt_y</p:attrName>
                                        </p:attrNameLst>
                                      </p:cBhvr>
                                      <p:rCtr x="44038" y="0"/>
                                    </p:animMotion>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436700F3-68EC-129E-3E0D-DC33EF921571}"/>
                  </a:ext>
                </a:extLst>
              </p:cNvPr>
              <p:cNvSpPr>
                <a:spLocks noGrp="1"/>
              </p:cNvSpPr>
              <p:nvPr>
                <p:ph idx="1"/>
              </p:nvPr>
            </p:nvSpPr>
            <p:spPr>
              <a:xfrm>
                <a:off x="64289" y="1117057"/>
                <a:ext cx="9203968" cy="5192263"/>
              </a:xfrm>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2016 Basisaufgabe]</a:t>
                </a:r>
              </a:p>
              <a:p>
                <a:pPr/>
                <a14:m>
                  <m:oMathPara xmlns:m="http://schemas.openxmlformats.org/officeDocument/2006/math">
                    <m:oMathParaPr>
                      <m:jc m:val="left"/>
                    </m:oMathParaPr>
                    <m:oMath xmlns:m="http://schemas.openxmlformats.org/officeDocument/2006/math">
                      <m:r>
                        <a:rPr lang="de-DE" sz="1400" b="0" i="1" dirty="0" smtClean="0">
                          <a:effectLst/>
                          <a:latin typeface="Cambria Math" panose="02040503050406030204" pitchFamily="18" charset="0"/>
                          <a:cs typeface="Times New Roman" panose="02020603050405020304" pitchFamily="18" charset="0"/>
                        </a:rPr>
                        <m:t>𝑃</m:t>
                      </m:r>
                      <m:d>
                        <m:dPr>
                          <m:ctrlPr>
                            <a:rPr lang="de-DE" sz="1400" b="0" i="1" dirty="0" smtClean="0">
                              <a:effectLst/>
                              <a:latin typeface="Cambria Math" panose="02040503050406030204" pitchFamily="18" charset="0"/>
                              <a:cs typeface="Times New Roman" panose="02020603050405020304" pitchFamily="18" charset="0"/>
                            </a:rPr>
                          </m:ctrlPr>
                        </m:dPr>
                        <m:e>
                          <m:r>
                            <a:rPr lang="de-DE" sz="1400" b="0" i="1" dirty="0" smtClean="0">
                              <a:effectLst/>
                              <a:latin typeface="Cambria Math" panose="02040503050406030204" pitchFamily="18" charset="0"/>
                              <a:cs typeface="Times New Roman" panose="02020603050405020304" pitchFamily="18" charset="0"/>
                            </a:rPr>
                            <m:t>𝑘𝑎𝑝𝑢𝑡𝑡</m:t>
                          </m:r>
                        </m:e>
                      </m:d>
                      <m:r>
                        <a:rPr lang="de-DE" sz="1400" b="0" i="1" dirty="0" smtClean="0">
                          <a:effectLst/>
                          <a:latin typeface="Cambria Math" panose="02040503050406030204" pitchFamily="18" charset="0"/>
                          <a:cs typeface="Times New Roman" panose="02020603050405020304" pitchFamily="18" charset="0"/>
                        </a:rPr>
                        <m:t>=</m:t>
                      </m:r>
                      <m:f>
                        <m:fPr>
                          <m:ctrlPr>
                            <a:rPr lang="de-DE" sz="1400" b="0" i="1" dirty="0" smtClean="0">
                              <a:effectLst/>
                              <a:latin typeface="Cambria Math" panose="02040503050406030204" pitchFamily="18" charset="0"/>
                              <a:cs typeface="Times New Roman" panose="02020603050405020304" pitchFamily="18" charset="0"/>
                            </a:rPr>
                          </m:ctrlPr>
                        </m:fPr>
                        <m:num>
                          <m:r>
                            <a:rPr lang="de-DE" sz="1400" b="0" i="1" dirty="0" smtClean="0">
                              <a:effectLst/>
                              <a:latin typeface="Cambria Math" panose="02040503050406030204" pitchFamily="18" charset="0"/>
                              <a:cs typeface="Times New Roman" panose="02020603050405020304" pitchFamily="18" charset="0"/>
                            </a:rPr>
                            <m:t>5</m:t>
                          </m:r>
                        </m:num>
                        <m:den>
                          <m:r>
                            <a:rPr lang="de-DE" sz="1400" b="0" i="1" dirty="0" smtClean="0">
                              <a:effectLst/>
                              <a:latin typeface="Cambria Math" panose="02040503050406030204" pitchFamily="18" charset="0"/>
                              <a:cs typeface="Times New Roman" panose="02020603050405020304" pitchFamily="18" charset="0"/>
                            </a:rPr>
                            <m:t>100</m:t>
                          </m:r>
                        </m:den>
                      </m:f>
                      <m:r>
                        <a:rPr lang="de-DE" sz="1400" b="0" i="1" dirty="0" smtClean="0">
                          <a:effectLst/>
                          <a:latin typeface="Cambria Math" panose="02040503050406030204" pitchFamily="18" charset="0"/>
                          <a:cs typeface="Times New Roman" panose="02020603050405020304" pitchFamily="18" charset="0"/>
                        </a:rPr>
                        <m:t>=0,05=5 %</m:t>
                      </m:r>
                    </m:oMath>
                  </m:oMathPara>
                </a14:m>
                <a:endParaRPr lang="de-DE" sz="1400" b="0" i="1" dirty="0">
                  <a:effectLst/>
                  <a:latin typeface="Cambria Math" panose="02040503050406030204" pitchFamily="18" charset="0"/>
                  <a:cs typeface="Times New Roman" panose="02020603050405020304" pitchFamily="18" charset="0"/>
                </a:endParaRPr>
              </a:p>
              <a:p>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2010 Basisaufgabe]</a:t>
                </a:r>
              </a:p>
              <a:p>
                <a:pPr/>
                <a14:m>
                  <m:oMathPara xmlns:m="http://schemas.openxmlformats.org/officeDocument/2006/math">
                    <m:oMathParaPr>
                      <m:jc m:val="left"/>
                    </m:oMathParaPr>
                    <m:oMath xmlns:m="http://schemas.openxmlformats.org/officeDocument/2006/math">
                      <m:r>
                        <a:rPr lang="de-DE" sz="1400" b="0" i="1" dirty="0" smtClean="0">
                          <a:effectLst/>
                          <a:latin typeface="Cambria Math" panose="02040503050406030204" pitchFamily="18" charset="0"/>
                          <a:cs typeface="Times New Roman" panose="02020603050405020304" pitchFamily="18" charset="0"/>
                        </a:rPr>
                        <m:t>𝑃</m:t>
                      </m:r>
                      <m:d>
                        <m:dPr>
                          <m:ctrlPr>
                            <a:rPr lang="de-DE" sz="1400" b="0" i="1" dirty="0" smtClean="0">
                              <a:effectLst/>
                              <a:latin typeface="Cambria Math" panose="02040503050406030204" pitchFamily="18" charset="0"/>
                              <a:cs typeface="Times New Roman" panose="02020603050405020304" pitchFamily="18" charset="0"/>
                            </a:rPr>
                          </m:ctrlPr>
                        </m:dPr>
                        <m:e>
                          <m:r>
                            <a:rPr lang="de-DE" sz="1400" b="0" i="1" dirty="0" smtClean="0">
                              <a:effectLst/>
                              <a:latin typeface="Cambria Math" panose="02040503050406030204" pitchFamily="18" charset="0"/>
                              <a:cs typeface="Times New Roman" panose="02020603050405020304" pitchFamily="18" charset="0"/>
                            </a:rPr>
                            <m:t>𝐸𝑖𝑛𝑠</m:t>
                          </m:r>
                        </m:e>
                      </m:d>
                      <m:r>
                        <a:rPr lang="de-DE" sz="1400" b="0" i="1" dirty="0" smtClean="0">
                          <a:effectLst/>
                          <a:latin typeface="Cambria Math" panose="02040503050406030204" pitchFamily="18" charset="0"/>
                          <a:cs typeface="Times New Roman" panose="02020603050405020304" pitchFamily="18" charset="0"/>
                        </a:rPr>
                        <m:t>=</m:t>
                      </m:r>
                      <m:f>
                        <m:fPr>
                          <m:ctrlPr>
                            <a:rPr lang="de-DE" sz="1400" b="0" i="1" dirty="0" smtClean="0">
                              <a:effectLst/>
                              <a:latin typeface="Cambria Math" panose="02040503050406030204" pitchFamily="18" charset="0"/>
                              <a:cs typeface="Times New Roman" panose="02020603050405020304" pitchFamily="18" charset="0"/>
                            </a:rPr>
                          </m:ctrlPr>
                        </m:fPr>
                        <m:num>
                          <m:r>
                            <a:rPr lang="de-DE" sz="1400" b="0" i="1" dirty="0" smtClean="0">
                              <a:effectLst/>
                              <a:latin typeface="Cambria Math" panose="02040503050406030204" pitchFamily="18" charset="0"/>
                              <a:cs typeface="Times New Roman" panose="02020603050405020304" pitchFamily="18" charset="0"/>
                            </a:rPr>
                            <m:t>3</m:t>
                          </m:r>
                        </m:num>
                        <m:den>
                          <m:r>
                            <a:rPr lang="de-DE" sz="1400" b="0" i="1" dirty="0" smtClean="0">
                              <a:effectLst/>
                              <a:latin typeface="Cambria Math" panose="02040503050406030204" pitchFamily="18" charset="0"/>
                              <a:cs typeface="Times New Roman" panose="02020603050405020304" pitchFamily="18" charset="0"/>
                            </a:rPr>
                            <m:t>8</m:t>
                          </m:r>
                        </m:den>
                      </m:f>
                      <m:r>
                        <a:rPr lang="de-DE" sz="1400" b="0" i="1" dirty="0" smtClean="0">
                          <a:effectLst/>
                          <a:latin typeface="Cambria Math" panose="02040503050406030204" pitchFamily="18" charset="0"/>
                          <a:cs typeface="Times New Roman" panose="02020603050405020304" pitchFamily="18" charset="0"/>
                        </a:rPr>
                        <m:t>=0,375=37,5 %</m:t>
                      </m:r>
                    </m:oMath>
                  </m:oMathPara>
                </a14:m>
                <a:endParaRPr lang="de-DE" sz="1400" b="0" i="1" dirty="0">
                  <a:effectLst/>
                  <a:latin typeface="Cambria Math" panose="02040503050406030204" pitchFamily="18"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3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2015 Basisaufgabe]</a:t>
                </a: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b="1" dirty="0">
                  <a:latin typeface="Calibri" panose="020F0502020204030204" pitchFamily="34" charset="0"/>
                  <a:ea typeface="Calibri" panose="020F0502020204030204" pitchFamily="34" charset="0"/>
                  <a:cs typeface="Times New Roman" panose="02020603050405020304" pitchFamily="18" charset="0"/>
                </a:endParaRP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b="1" dirty="0">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4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2014 Basisaufgabe]</a:t>
                </a:r>
              </a:p>
              <a:p>
                <a:pPr/>
                <a14:m>
                  <m:oMathPara xmlns:m="http://schemas.openxmlformats.org/officeDocument/2006/math">
                    <m:oMathParaPr>
                      <m:jc m:val="left"/>
                    </m:oMathParaPr>
                    <m:oMath xmlns:m="http://schemas.openxmlformats.org/officeDocument/2006/math">
                      <m:r>
                        <a:rPr lang="de-DE" sz="1400" b="0" i="1" smtClean="0">
                          <a:effectLst/>
                          <a:latin typeface="Cambria Math" panose="02040503050406030204" pitchFamily="18" charset="0"/>
                          <a:cs typeface="Times New Roman" panose="02020603050405020304" pitchFamily="18" charset="0"/>
                        </a:rPr>
                        <m:t>𝑃</m:t>
                      </m:r>
                      <m:d>
                        <m:dPr>
                          <m:ctrlPr>
                            <a:rPr lang="de-DE" sz="1400" b="0" i="1" smtClean="0">
                              <a:effectLst/>
                              <a:latin typeface="Cambria Math" panose="02040503050406030204" pitchFamily="18" charset="0"/>
                              <a:cs typeface="Times New Roman" panose="02020603050405020304" pitchFamily="18" charset="0"/>
                            </a:rPr>
                          </m:ctrlPr>
                        </m:dPr>
                        <m:e>
                          <m:r>
                            <a:rPr lang="de-DE" sz="1400" b="0" i="1" smtClean="0">
                              <a:effectLst/>
                              <a:latin typeface="Cambria Math" panose="02040503050406030204" pitchFamily="18" charset="0"/>
                              <a:cs typeface="Times New Roman" panose="02020603050405020304" pitchFamily="18" charset="0"/>
                            </a:rPr>
                            <m:t>𝐺𝑒𝑤𝑖𝑛𝑛</m:t>
                          </m:r>
                        </m:e>
                      </m:d>
                      <m:r>
                        <a:rPr lang="de-DE" sz="1400" b="0" i="1" smtClean="0">
                          <a:effectLst/>
                          <a:latin typeface="Cambria Math" panose="02040503050406030204" pitchFamily="18" charset="0"/>
                          <a:cs typeface="Times New Roman" panose="02020603050405020304" pitchFamily="18" charset="0"/>
                        </a:rPr>
                        <m:t>= </m:t>
                      </m:r>
                      <m:f>
                        <m:fPr>
                          <m:ctrlPr>
                            <a:rPr lang="de-DE" sz="1400" i="1" smtClean="0">
                              <a:effectLst/>
                              <a:latin typeface="Cambria Math" panose="02040503050406030204" pitchFamily="18" charset="0"/>
                              <a:cs typeface="Times New Roman" panose="02020603050405020304" pitchFamily="18" charset="0"/>
                            </a:rPr>
                          </m:ctrlPr>
                        </m:fPr>
                        <m:num>
                          <m:r>
                            <a:rPr lang="de-DE" sz="1400" b="0" i="1" smtClean="0">
                              <a:effectLst/>
                              <a:latin typeface="Cambria Math" panose="02040503050406030204" pitchFamily="18" charset="0"/>
                              <a:cs typeface="Times New Roman" panose="02020603050405020304" pitchFamily="18" charset="0"/>
                            </a:rPr>
                            <m:t>20</m:t>
                          </m:r>
                        </m:num>
                        <m:den>
                          <m:r>
                            <a:rPr lang="de-DE" sz="1400" b="0" i="1" smtClean="0">
                              <a:effectLst/>
                              <a:latin typeface="Cambria Math" panose="02040503050406030204" pitchFamily="18" charset="0"/>
                              <a:cs typeface="Times New Roman" panose="02020603050405020304" pitchFamily="18" charset="0"/>
                            </a:rPr>
                            <m:t>80</m:t>
                          </m:r>
                        </m:den>
                      </m:f>
                      <m:r>
                        <a:rPr lang="de-DE" sz="1400" b="0" i="1" smtClean="0">
                          <a:effectLst/>
                          <a:latin typeface="Cambria Math" panose="02040503050406030204" pitchFamily="18" charset="0"/>
                          <a:cs typeface="Times New Roman" panose="02020603050405020304" pitchFamily="18" charset="0"/>
                        </a:rPr>
                        <m:t>=0,25=25 %</m:t>
                      </m:r>
                    </m:oMath>
                  </m:oMathPara>
                </a14:m>
                <a:endParaRPr lang="de-DE" sz="1400" b="0" dirty="0">
                  <a:effectLst/>
                  <a:latin typeface="Calibri" panose="020F0502020204030204" pitchFamily="34" charset="0"/>
                  <a:cs typeface="Times New Roman" panose="02020603050405020304" pitchFamily="18" charset="0"/>
                </a:endParaRPr>
              </a:p>
              <a:p>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mc:Choice>
        <mc:Fallback xmlns="">
          <p:sp>
            <p:nvSpPr>
              <p:cNvPr id="2" name="Inhaltsplatzhalter 1">
                <a:extLst>
                  <a:ext uri="{FF2B5EF4-FFF2-40B4-BE49-F238E27FC236}">
                    <a16:creationId xmlns:a16="http://schemas.microsoft.com/office/drawing/2014/main" id="{436700F3-68EC-129E-3E0D-DC33EF921571}"/>
                  </a:ext>
                </a:extLst>
              </p:cNvPr>
              <p:cNvSpPr>
                <a:spLocks noGrp="1" noRot="1" noChangeAspect="1" noMove="1" noResize="1" noEditPoints="1" noAdjustHandles="1" noChangeArrowheads="1" noChangeShapeType="1" noTextEdit="1"/>
              </p:cNvSpPr>
              <p:nvPr>
                <p:ph idx="1"/>
              </p:nvPr>
            </p:nvSpPr>
            <p:spPr>
              <a:xfrm>
                <a:off x="64289" y="1117057"/>
                <a:ext cx="9203968" cy="5192263"/>
              </a:xfrm>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7509E7CC-691E-F69C-78C2-4979C4DC2878}"/>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CFC6CE6D-B230-00B1-78BF-A5590DB67DFD}"/>
                  </a:ext>
                </a:extLst>
              </p:cNvPr>
              <p:cNvSpPr txBox="1"/>
              <p:nvPr/>
            </p:nvSpPr>
            <p:spPr>
              <a:xfrm>
                <a:off x="-4043680" y="-1493520"/>
                <a:ext cx="32736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a:fld id="{F3A11418-CFB2-4DBD-8B3A-A475246F8107}" type="mathplaceholder">
                        <a:rPr lang="de-DE" i="1" smtClean="0">
                          <a:latin typeface="Cambria Math" panose="02040503050406030204" pitchFamily="18" charset="0"/>
                        </a:rPr>
                        <a:t>Geben Sie hier eine Formel ein.</a:t>
                      </a:fld>
                    </m:oMath>
                  </m:oMathPara>
                </a14:m>
                <a:endParaRPr lang="de-DE" dirty="0"/>
              </a:p>
            </p:txBody>
          </p:sp>
        </mc:Choice>
        <mc:Fallback xmlns="">
          <p:sp>
            <p:nvSpPr>
              <p:cNvPr id="8" name="Textfeld 7">
                <a:extLst>
                  <a:ext uri="{FF2B5EF4-FFF2-40B4-BE49-F238E27FC236}">
                    <a16:creationId xmlns:a16="http://schemas.microsoft.com/office/drawing/2014/main" id="{CFC6CE6D-B230-00B1-78BF-A5590DB67DFD}"/>
                  </a:ext>
                </a:extLst>
              </p:cNvPr>
              <p:cNvSpPr txBox="1">
                <a:spLocks noRot="1" noChangeAspect="1" noMove="1" noResize="1" noEditPoints="1" noAdjustHandles="1" noChangeArrowheads="1" noChangeShapeType="1" noTextEdit="1"/>
              </p:cNvSpPr>
              <p:nvPr/>
            </p:nvSpPr>
            <p:spPr>
              <a:xfrm>
                <a:off x="-4043680" y="-1493520"/>
                <a:ext cx="3273653" cy="369332"/>
              </a:xfrm>
              <a:prstGeom prst="rect">
                <a:avLst/>
              </a:prstGeom>
              <a:blipFill>
                <a:blip r:embed="rId4"/>
                <a:stretch>
                  <a:fillRect b="-13333"/>
                </a:stretch>
              </a:blipFill>
            </p:spPr>
            <p:txBody>
              <a:bodyPr/>
              <a:lstStyle/>
              <a:p>
                <a:r>
                  <a:rPr lang="de-DE">
                    <a:noFill/>
                  </a:rPr>
                  <a:t> </a:t>
                </a:r>
              </a:p>
            </p:txBody>
          </p:sp>
        </mc:Fallback>
      </mc:AlternateContent>
      <p:sp>
        <p:nvSpPr>
          <p:cNvPr id="4" name="Titel 3">
            <a:extLst>
              <a:ext uri="{FF2B5EF4-FFF2-40B4-BE49-F238E27FC236}">
                <a16:creationId xmlns:a16="http://schemas.microsoft.com/office/drawing/2014/main" id="{685626B8-2CC8-41FD-525B-E54B473B8392}"/>
              </a:ext>
            </a:extLst>
          </p:cNvPr>
          <p:cNvSpPr txBox="1">
            <a:spLocks/>
          </p:cNvSpPr>
          <p:nvPr/>
        </p:nvSpPr>
        <p:spPr>
          <a:xfrm>
            <a:off x="64289" y="53679"/>
            <a:ext cx="2368431"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t>Grundniveau</a:t>
            </a:r>
          </a:p>
          <a:p>
            <a:r>
              <a:rPr lang="de-DE" dirty="0"/>
              <a:t>Karte 1</a:t>
            </a:r>
          </a:p>
        </p:txBody>
      </p:sp>
      <p:pic>
        <p:nvPicPr>
          <p:cNvPr id="6" name="Grafik 5">
            <a:extLst>
              <a:ext uri="{FF2B5EF4-FFF2-40B4-BE49-F238E27FC236}">
                <a16:creationId xmlns:a16="http://schemas.microsoft.com/office/drawing/2014/main" id="{1E3506C7-7CC5-A9F7-9993-DF4C050E159C}"/>
              </a:ext>
            </a:extLst>
          </p:cNvPr>
          <p:cNvPicPr>
            <a:picLocks noChangeAspect="1"/>
          </p:cNvPicPr>
          <p:nvPr/>
        </p:nvPicPr>
        <p:blipFill>
          <a:blip r:embed="rId5"/>
          <a:stretch>
            <a:fillRect/>
          </a:stretch>
        </p:blipFill>
        <p:spPr>
          <a:xfrm>
            <a:off x="128464" y="3458448"/>
            <a:ext cx="4178300" cy="739522"/>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D35C923-5F01-5AB3-A8A2-91AE950895AB}"/>
                  </a:ext>
                </a:extLst>
              </p14:cNvPr>
              <p14:cNvContentPartPr/>
              <p14:nvPr/>
            </p14:nvContentPartPr>
            <p14:xfrm>
              <a:off x="3601600" y="3468360"/>
              <a:ext cx="95400" cy="103680"/>
            </p14:xfrm>
          </p:contentPart>
        </mc:Choice>
        <mc:Fallback xmlns="">
          <p:pic>
            <p:nvPicPr>
              <p:cNvPr id="7" name="Freihand 6">
                <a:extLst>
                  <a:ext uri="{FF2B5EF4-FFF2-40B4-BE49-F238E27FC236}">
                    <a16:creationId xmlns:a16="http://schemas.microsoft.com/office/drawing/2014/main" id="{2D35C923-5F01-5AB3-A8A2-91AE950895AB}"/>
                  </a:ext>
                </a:extLst>
              </p:cNvPr>
              <p:cNvPicPr/>
              <p:nvPr/>
            </p:nvPicPr>
            <p:blipFill>
              <a:blip r:embed="rId7"/>
              <a:stretch>
                <a:fillRect/>
              </a:stretch>
            </p:blipFill>
            <p:spPr>
              <a:xfrm>
                <a:off x="3592600" y="3459720"/>
                <a:ext cx="113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Freihand 13">
                <a:extLst>
                  <a:ext uri="{FF2B5EF4-FFF2-40B4-BE49-F238E27FC236}">
                    <a16:creationId xmlns:a16="http://schemas.microsoft.com/office/drawing/2014/main" id="{1975B93C-4F92-0225-2870-D4948C704BDF}"/>
                  </a:ext>
                </a:extLst>
              </p14:cNvPr>
              <p14:cNvContentPartPr/>
              <p14:nvPr/>
            </p14:nvContentPartPr>
            <p14:xfrm>
              <a:off x="3582520" y="3471240"/>
              <a:ext cx="132480" cy="71280"/>
            </p14:xfrm>
          </p:contentPart>
        </mc:Choice>
        <mc:Fallback xmlns="">
          <p:pic>
            <p:nvPicPr>
              <p:cNvPr id="14" name="Freihand 13">
                <a:extLst>
                  <a:ext uri="{FF2B5EF4-FFF2-40B4-BE49-F238E27FC236}">
                    <a16:creationId xmlns:a16="http://schemas.microsoft.com/office/drawing/2014/main" id="{1975B93C-4F92-0225-2870-D4948C704BDF}"/>
                  </a:ext>
                </a:extLst>
              </p:cNvPr>
              <p:cNvPicPr/>
              <p:nvPr/>
            </p:nvPicPr>
            <p:blipFill>
              <a:blip r:embed="rId9"/>
              <a:stretch>
                <a:fillRect/>
              </a:stretch>
            </p:blipFill>
            <p:spPr>
              <a:xfrm>
                <a:off x="3573520" y="3462600"/>
                <a:ext cx="150120" cy="88920"/>
              </a:xfrm>
              <a:prstGeom prst="rect">
                <a:avLst/>
              </a:prstGeom>
            </p:spPr>
          </p:pic>
        </mc:Fallback>
      </mc:AlternateContent>
    </p:spTree>
    <p:extLst>
      <p:ext uri="{BB962C8B-B14F-4D97-AF65-F5344CB8AC3E}">
        <p14:creationId xmlns:p14="http://schemas.microsoft.com/office/powerpoint/2010/main" val="266844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1D82B2-0C38-7831-385E-0045360A611D}"/>
              </a:ext>
            </a:extLst>
          </p:cNvPr>
          <p:cNvSpPr>
            <a:spLocks noGrp="1"/>
          </p:cNvSpPr>
          <p:nvPr>
            <p:ph idx="1"/>
          </p:nvPr>
        </p:nvSpPr>
        <p:spPr/>
        <p:txBody>
          <a:bodyPr/>
          <a:lstStyle/>
          <a:p>
            <a:pPr marL="0">
              <a:spcBef>
                <a:spcPts val="0"/>
              </a:spcBef>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2011 N A4]</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dirty="0">
                <a:effectLst/>
                <a:latin typeface="Calibri" panose="020F0502020204030204" pitchFamily="34" charset="0"/>
                <a:ea typeface="Calibri" panose="020F0502020204030204" pitchFamily="34" charset="0"/>
                <a:cs typeface="Times New Roman" panose="02020603050405020304" pitchFamily="18" charset="0"/>
              </a:rPr>
              <a:t>In einem Gefäß befinden sich 30 Kugeln, die sich nur in den Farben unterscheiden.</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dirty="0">
                <a:effectLst/>
                <a:latin typeface="Calibri" panose="020F0502020204030204" pitchFamily="34" charset="0"/>
                <a:ea typeface="Calibri" panose="020F0502020204030204" pitchFamily="34" charset="0"/>
                <a:cs typeface="Times New Roman" panose="02020603050405020304" pitchFamily="18" charset="0"/>
              </a:rPr>
              <a:t>Es sind sieben weiße, zehn rote und dreizehn schwarze Kugeln.</a:t>
            </a:r>
          </a:p>
          <a:p>
            <a:pPr marL="0">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Geben Sie an, wie groß die Wahrscheinlichkeit ist, verdeckt eine rote Kugel zu ziehen.</a:t>
            </a: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a:t>
            </a:r>
            <a:r>
              <a:rPr lang="de-DE" sz="1600" b="1" dirty="0">
                <a:latin typeface="Calibri" panose="020F0502020204030204" pitchFamily="34" charset="0"/>
                <a:ea typeface="Calibri" panose="020F0502020204030204" pitchFamily="34" charset="0"/>
                <a:cs typeface="Times New Roman" panose="02020603050405020304" pitchFamily="18" charset="0"/>
              </a:rPr>
              <a:t>2</a:t>
            </a:r>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2013 Basisaufgabe]</a:t>
            </a:r>
          </a:p>
          <a:p>
            <a:pPr marL="0">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Max würfelt mit einem Würfel einmal. Er gewinnt, wenn er eine „1“ oder eine „6“ würfelt. </a:t>
            </a:r>
          </a:p>
          <a:p>
            <a:pPr marL="0">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Wie groß ist die Wahrscheinlichkeit dafür? </a:t>
            </a: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a:t>
            </a:r>
            <a:r>
              <a:rPr lang="de-DE" sz="1600" b="1" dirty="0">
                <a:latin typeface="Calibri" panose="020F0502020204030204" pitchFamily="34" charset="0"/>
                <a:ea typeface="Calibri" panose="020F0502020204030204" pitchFamily="34" charset="0"/>
                <a:cs typeface="Times New Roman" panose="02020603050405020304" pitchFamily="18" charset="0"/>
              </a:rPr>
              <a:t>3</a:t>
            </a:r>
            <a:r>
              <a:rPr lang="de-DE" sz="1600" b="1"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2019 Basisaufgabe] </a:t>
            </a:r>
          </a:p>
          <a:p>
            <a:pPr marL="0">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In einem Gefäß befinden sich schwarze und weiße Kugeln. Das Baumdiagramm zeigt an, mit welcher Wahrscheinlichkeit eine schwarze oder weiße Kugel gezogen werden kann.</a:t>
            </a:r>
          </a:p>
          <a:p>
            <a:pPr marL="0">
              <a:spcBef>
                <a:spcPts val="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Zeichnen Sie die fehlenden weißen Kugeln in das Gefäß ein.</a:t>
            </a:r>
          </a:p>
          <a:p>
            <a:pPr marL="180340" indent="-180340">
              <a:spcBef>
                <a:spcPts val="0"/>
              </a:spcBef>
              <a:spcAft>
                <a:spcPts val="600"/>
              </a:spcAft>
            </a:pPr>
            <a:endPar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80340" indent="-180340">
              <a:spcBef>
                <a:spcPts val="0"/>
              </a:spcBef>
              <a:spcAft>
                <a:spcPts val="600"/>
              </a:spcAft>
            </a:pPr>
            <a:r>
              <a:rPr kumimoji="0" lang="de-DE" altLang="de-DE"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de-DE"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80340" indent="-180340">
              <a:spcBef>
                <a:spcPts val="0"/>
              </a:spcBef>
              <a:spcAft>
                <a:spcPts val="600"/>
              </a:spcAft>
            </a:pPr>
            <a:endParaRPr lang="de-DE"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itel 3">
            <a:extLst>
              <a:ext uri="{FF2B5EF4-FFF2-40B4-BE49-F238E27FC236}">
                <a16:creationId xmlns:a16="http://schemas.microsoft.com/office/drawing/2014/main" id="{8575A95C-4136-A298-E710-08E0414EF461}"/>
              </a:ext>
            </a:extLst>
          </p:cNvPr>
          <p:cNvSpPr>
            <a:spLocks noGrp="1"/>
          </p:cNvSpPr>
          <p:nvPr>
            <p:ph type="title"/>
          </p:nvPr>
        </p:nvSpPr>
        <p:spPr/>
        <p:txBody>
          <a:bodyPr/>
          <a:lstStyle/>
          <a:p>
            <a:r>
              <a:rPr lang="de-DE" dirty="0"/>
              <a:t>Wahrscheinlichkeiten angeben II</a:t>
            </a:r>
          </a:p>
        </p:txBody>
      </p:sp>
      <p:pic>
        <p:nvPicPr>
          <p:cNvPr id="11" name="Grafik 10" descr="Ein Bild, das Entwurf, Kreis, Design, Schwarzweiß enthält.&#10;&#10;Automatisch generierte Beschreibung">
            <a:extLst>
              <a:ext uri="{FF2B5EF4-FFF2-40B4-BE49-F238E27FC236}">
                <a16:creationId xmlns:a16="http://schemas.microsoft.com/office/drawing/2014/main" id="{57F685AB-EFEF-29C9-1B17-81AC5CF7F0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502" y="4692352"/>
            <a:ext cx="1750544" cy="1066321"/>
          </a:xfrm>
          <a:prstGeom prst="rect">
            <a:avLst/>
          </a:prstGeom>
        </p:spPr>
      </p:pic>
      <p:pic>
        <p:nvPicPr>
          <p:cNvPr id="13" name="Grafik 12" descr="Ein Bild, das Reihe, Kreis, Diagramm, Screenshot enthält.&#10;&#10;Automatisch generierte Beschreibung">
            <a:extLst>
              <a:ext uri="{FF2B5EF4-FFF2-40B4-BE49-F238E27FC236}">
                <a16:creationId xmlns:a16="http://schemas.microsoft.com/office/drawing/2014/main" id="{DBC9854C-44AF-530B-88A0-A078BD3DD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9224" y="4570614"/>
            <a:ext cx="1501006" cy="1309795"/>
          </a:xfrm>
          <a:prstGeom prst="rect">
            <a:avLst/>
          </a:prstGeom>
        </p:spPr>
      </p:pic>
      <p:sp>
        <p:nvSpPr>
          <p:cNvPr id="14" name="Fußzeilenplatzhalter 5">
            <a:extLst>
              <a:ext uri="{FF2B5EF4-FFF2-40B4-BE49-F238E27FC236}">
                <a16:creationId xmlns:a16="http://schemas.microsoft.com/office/drawing/2014/main" id="{DCAE6440-9391-D215-21EE-7FF238679461}"/>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sp>
        <p:nvSpPr>
          <p:cNvPr id="10" name="Titel 3">
            <a:extLst>
              <a:ext uri="{FF2B5EF4-FFF2-40B4-BE49-F238E27FC236}">
                <a16:creationId xmlns:a16="http://schemas.microsoft.com/office/drawing/2014/main" id="{B344C034-FE5B-8ABD-46D3-EA3D50379662}"/>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2</a:t>
            </a:r>
          </a:p>
        </p:txBody>
      </p:sp>
      <p:grpSp>
        <p:nvGrpSpPr>
          <p:cNvPr id="12" name="Knopf1">
            <a:extLst>
              <a:ext uri="{FF2B5EF4-FFF2-40B4-BE49-F238E27FC236}">
                <a16:creationId xmlns:a16="http://schemas.microsoft.com/office/drawing/2014/main" id="{AA24AAF0-9936-81F5-78F4-BA6543294DCE}"/>
              </a:ext>
            </a:extLst>
          </p:cNvPr>
          <p:cNvGrpSpPr/>
          <p:nvPr/>
        </p:nvGrpSpPr>
        <p:grpSpPr>
          <a:xfrm>
            <a:off x="9383011" y="1045049"/>
            <a:ext cx="525690" cy="504000"/>
            <a:chOff x="8550142" y="4941168"/>
            <a:chExt cx="593858" cy="576064"/>
          </a:xfrm>
          <a:solidFill>
            <a:schemeClr val="accent1"/>
          </a:solidFill>
        </p:grpSpPr>
        <p:sp>
          <p:nvSpPr>
            <p:cNvPr id="15" name="Rechteck 14">
              <a:extLst>
                <a:ext uri="{FF2B5EF4-FFF2-40B4-BE49-F238E27FC236}">
                  <a16:creationId xmlns:a16="http://schemas.microsoft.com/office/drawing/2014/main" id="{EB8CFCEB-4FE6-3002-7CD5-73B1A230A51C}"/>
                </a:ext>
              </a:extLst>
            </p:cNvPr>
            <p:cNvSpPr/>
            <p:nvPr/>
          </p:nvSpPr>
          <p:spPr>
            <a:xfrm>
              <a:off x="8820472" y="4941168"/>
              <a:ext cx="3235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Ellipse 28">
              <a:extLst>
                <a:ext uri="{FF2B5EF4-FFF2-40B4-BE49-F238E27FC236}">
                  <a16:creationId xmlns:a16="http://schemas.microsoft.com/office/drawing/2014/main" id="{333DAD1A-B0FC-32CF-9D17-A79B3E85EB5C}"/>
                </a:ext>
              </a:extLst>
            </p:cNvPr>
            <p:cNvSpPr/>
            <p:nvPr/>
          </p:nvSpPr>
          <p:spPr>
            <a:xfrm>
              <a:off x="8550142" y="4941168"/>
              <a:ext cx="576064" cy="576064"/>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white"/>
                  </a:solidFill>
                  <a:effectLst/>
                  <a:uLnTx/>
                  <a:uFillTx/>
                  <a:latin typeface="Calibri"/>
                  <a:ea typeface="+mn-ea"/>
                  <a:cs typeface="+mn-cs"/>
                </a:rPr>
                <a:t>1</a:t>
              </a:r>
            </a:p>
          </p:txBody>
        </p:sp>
      </p:grpSp>
      <p:pic>
        <p:nvPicPr>
          <p:cNvPr id="17" name="Hilfe 1 Grafik">
            <a:extLst>
              <a:ext uri="{FF2B5EF4-FFF2-40B4-BE49-F238E27FC236}">
                <a16:creationId xmlns:a16="http://schemas.microsoft.com/office/drawing/2014/main" id="{2D6186E6-F81E-A11E-41DE-40BF4F5ACAF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88292" y="772199"/>
            <a:ext cx="7876974" cy="4448323"/>
          </a:xfrm>
          <a:prstGeom prst="rect">
            <a:avLst/>
          </a:prstGeom>
          <a:effectLst>
            <a:glow rad="190500">
              <a:schemeClr val="accent1">
                <a:lumMod val="20000"/>
                <a:lumOff val="80000"/>
                <a:alpha val="85000"/>
              </a:schemeClr>
            </a:glow>
            <a:softEdge rad="0"/>
          </a:effectLst>
        </p:spPr>
      </p:pic>
    </p:spTree>
    <p:extLst>
      <p:ext uri="{BB962C8B-B14F-4D97-AF65-F5344CB8AC3E}">
        <p14:creationId xmlns:p14="http://schemas.microsoft.com/office/powerpoint/2010/main" val="3753602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35897E-6 4.44444E-6 L -0.88093 4.44444E-6 " pathEditMode="relative" rAng="0" ptsTypes="AA">
                                      <p:cBhvr>
                                        <p:cTn id="6" dur="2000" fill="hold"/>
                                        <p:tgtEl>
                                          <p:spTgt spid="17"/>
                                        </p:tgtEl>
                                        <p:attrNameLst>
                                          <p:attrName>ppt_x</p:attrName>
                                          <p:attrName>ppt_y</p:attrName>
                                        </p:attrNameLst>
                                      </p:cBhvr>
                                      <p:rCtr x="-44054"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88093 4.44444E-6 L 4.35897E-6 4.44444E-6 " pathEditMode="relative" rAng="0" ptsTypes="AA">
                                      <p:cBhvr>
                                        <p:cTn id="10" dur="2000" fill="hold"/>
                                        <p:tgtEl>
                                          <p:spTgt spid="17"/>
                                        </p:tgtEl>
                                        <p:attrNameLst>
                                          <p:attrName>ppt_x</p:attrName>
                                          <p:attrName>ppt_y</p:attrName>
                                        </p:attrNameLst>
                                      </p:cBhvr>
                                      <p:rCtr x="44038" y="0"/>
                                    </p:animMotion>
                                  </p:childTnLst>
                                </p:cTn>
                              </p:par>
                            </p:childTnLst>
                          </p:cTn>
                        </p:par>
                      </p:childTnLst>
                    </p:cTn>
                  </p:par>
                </p:childTnLst>
              </p:cTn>
              <p:nextCondLst>
                <p:cond evt="onClick" delay="0">
                  <p:tgtEl>
                    <p:spTgt spid="1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68376FD8-31EF-F5DF-10A0-C825F6F19B51}"/>
                  </a:ext>
                </a:extLst>
              </p:cNvPr>
              <p:cNvSpPr>
                <a:spLocks noGrp="1"/>
              </p:cNvSpPr>
              <p:nvPr>
                <p:ph idx="1"/>
              </p:nvPr>
            </p:nvSpPr>
            <p:spPr/>
            <p:txBody>
              <a:bodyPr/>
              <a:lstStyle/>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1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2011 N A4]</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endParaRPr lang="de-DE" sz="1600" b="0" i="0" dirty="0">
                  <a:effectLst/>
                  <a:latin typeface="Cambria Math" panose="02040503050406030204" pitchFamily="18" charset="0"/>
                  <a:cs typeface="Times New Roman" panose="02020603050405020304" pitchFamily="18" charset="0"/>
                </a:endParaRPr>
              </a:p>
              <a:p>
                <a14:m>
                  <m:oMath xmlns:m="http://schemas.openxmlformats.org/officeDocument/2006/math">
                    <m:r>
                      <m:rPr>
                        <m:sty m:val="p"/>
                      </m:rPr>
                      <a:rPr lang="de-DE" sz="1600" b="0" i="0" smtClean="0">
                        <a:effectLst/>
                        <a:latin typeface="Cambria Math" panose="02040503050406030204" pitchFamily="18" charset="0"/>
                        <a:cs typeface="Times New Roman" panose="02020603050405020304" pitchFamily="18" charset="0"/>
                      </a:rPr>
                      <m:t>P</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𝑟𝑜𝑡</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10</m:t>
                        </m:r>
                      </m:num>
                      <m:den>
                        <m:r>
                          <a:rPr lang="de-DE" sz="1600" b="0" i="1" smtClean="0">
                            <a:effectLst/>
                            <a:latin typeface="Cambria Math" panose="02040503050406030204" pitchFamily="18" charset="0"/>
                            <a:cs typeface="Times New Roman" panose="02020603050405020304" pitchFamily="18" charset="0"/>
                          </a:rPr>
                          <m:t>30</m:t>
                        </m:r>
                      </m:den>
                    </m:f>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latin typeface="Cambria Math" panose="02040503050406030204" pitchFamily="18" charset="0"/>
                        <a:ea typeface="Cambria Math" panose="02040503050406030204" pitchFamily="18" charset="0"/>
                        <a:cs typeface="Times New Roman" panose="02020603050405020304" pitchFamily="18" charset="0"/>
                      </a:rPr>
                      <m:t>0,333</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effectLst/>
                        <a:latin typeface="Cambria Math" panose="02040503050406030204" pitchFamily="18" charset="0"/>
                        <a:cs typeface="Times New Roman" panose="02020603050405020304" pitchFamily="18" charset="0"/>
                      </a:rPr>
                      <m:t>33,3 %</m:t>
                    </m:r>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2 </a:t>
                </a:r>
                <a:r>
                  <a:rPr lang="de-DE" sz="1600" dirty="0">
                    <a:effectLst/>
                    <a:latin typeface="Calibri" panose="020F0502020204030204" pitchFamily="34" charset="0"/>
                    <a:ea typeface="Calibri" panose="020F0502020204030204" pitchFamily="34" charset="0"/>
                    <a:cs typeface="Times New Roman" panose="02020603050405020304" pitchFamily="18" charset="0"/>
                  </a:rPr>
                  <a:t>[MSA 2013 Basisaufgabe]</a:t>
                </a:r>
              </a:p>
              <a:p>
                <a14:m>
                  <m:oMath xmlns:m="http://schemas.openxmlformats.org/officeDocument/2006/math">
                    <m:r>
                      <m:rPr>
                        <m:sty m:val="p"/>
                      </m:rPr>
                      <a:rPr lang="de-DE" sz="1600" b="0" i="0" smtClean="0">
                        <a:effectLst/>
                        <a:latin typeface="Cambria Math" panose="02040503050406030204" pitchFamily="18" charset="0"/>
                        <a:cs typeface="Times New Roman" panose="02020603050405020304" pitchFamily="18" charset="0"/>
                      </a:rPr>
                      <m:t>P</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„1“ </m:t>
                        </m:r>
                        <m:r>
                          <a:rPr lang="de-DE" sz="1600" b="0" i="1" smtClean="0">
                            <a:effectLst/>
                            <a:latin typeface="Cambria Math" panose="02040503050406030204" pitchFamily="18" charset="0"/>
                            <a:cs typeface="Times New Roman" panose="02020603050405020304" pitchFamily="18" charset="0"/>
                          </a:rPr>
                          <m:t>𝑜𝑑𝑒𝑟</m:t>
                        </m:r>
                        <m:r>
                          <a:rPr lang="de-DE" sz="1600" b="0" i="1" smtClean="0">
                            <a:effectLst/>
                            <a:latin typeface="Cambria Math" panose="02040503050406030204" pitchFamily="18" charset="0"/>
                            <a:cs typeface="Times New Roman" panose="02020603050405020304" pitchFamily="18" charset="0"/>
                          </a:rPr>
                          <m:t> „6“</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2</m:t>
                        </m:r>
                      </m:num>
                      <m:den>
                        <m:r>
                          <a:rPr lang="de-DE" sz="1600" b="0" i="1" smtClean="0">
                            <a:effectLst/>
                            <a:latin typeface="Cambria Math" panose="02040503050406030204" pitchFamily="18" charset="0"/>
                            <a:cs typeface="Times New Roman" panose="02020603050405020304" pitchFamily="18" charset="0"/>
                          </a:rPr>
                          <m:t>6</m:t>
                        </m:r>
                      </m:den>
                    </m:f>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latin typeface="Cambria Math" panose="02040503050406030204" pitchFamily="18" charset="0"/>
                        <a:ea typeface="Cambria Math" panose="02040503050406030204" pitchFamily="18" charset="0"/>
                        <a:cs typeface="Times New Roman" panose="02020603050405020304" pitchFamily="18" charset="0"/>
                      </a:rPr>
                      <m:t>0,333</m:t>
                    </m:r>
                    <m:r>
                      <a:rPr lang="de-DE" sz="1600" i="1">
                        <a:latin typeface="Cambria Math" panose="02040503050406030204" pitchFamily="18" charset="0"/>
                        <a:ea typeface="Cambria Math" panose="02040503050406030204" pitchFamily="18" charset="0"/>
                        <a:cs typeface="Times New Roman" panose="02020603050405020304" pitchFamily="18" charset="0"/>
                      </a:rPr>
                      <m:t>≈</m:t>
                    </m:r>
                    <m:r>
                      <a:rPr lang="de-DE" sz="1600" b="0" i="1" smtClean="0">
                        <a:effectLst/>
                        <a:latin typeface="Cambria Math" panose="02040503050406030204" pitchFamily="18" charset="0"/>
                        <a:cs typeface="Times New Roman" panose="02020603050405020304" pitchFamily="18" charset="0"/>
                      </a:rPr>
                      <m:t>33,3 %</m:t>
                    </m:r>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600" b="1" dirty="0">
                    <a:effectLst/>
                    <a:latin typeface="Calibri" panose="020F0502020204030204" pitchFamily="34" charset="0"/>
                    <a:ea typeface="Calibri" panose="020F0502020204030204" pitchFamily="34" charset="0"/>
                    <a:cs typeface="Times New Roman" panose="02020603050405020304" pitchFamily="18" charset="0"/>
                  </a:rPr>
                  <a:t>Aufgabe 3 </a:t>
                </a:r>
                <a:r>
                  <a:rPr lang="de-DE" sz="1600" dirty="0">
                    <a:effectLst/>
                    <a:latin typeface="Calibri" panose="020F0502020204030204" pitchFamily="34" charset="0"/>
                    <a:ea typeface="Calibri" panose="020F0502020204030204" pitchFamily="34" charset="0"/>
                    <a:cs typeface="Times New Roman" panose="02020603050405020304" pitchFamily="18" charset="0"/>
                  </a:rPr>
                  <a:t>[vgl. MSA 2019 Basisaufgabe]</a:t>
                </a: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r>
                      <a:rPr lang="de-DE" sz="1600" b="0" i="1" smtClean="0">
                        <a:effectLst/>
                        <a:latin typeface="Cambria Math" panose="02040503050406030204" pitchFamily="18" charset="0"/>
                        <a:cs typeface="Times New Roman" panose="02020603050405020304" pitchFamily="18" charset="0"/>
                      </a:rPr>
                      <m:t>𝑃</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𝑤𝑒𝑖</m:t>
                        </m:r>
                        <m:r>
                          <a:rPr lang="de-DE" sz="1600" b="0" i="1" smtClean="0">
                            <a:effectLst/>
                            <a:latin typeface="Cambria Math" panose="02040503050406030204" pitchFamily="18" charset="0"/>
                            <a:cs typeface="Times New Roman" panose="02020603050405020304" pitchFamily="18" charset="0"/>
                          </a:rPr>
                          <m:t>ß</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12</m:t>
                        </m:r>
                      </m:num>
                      <m:den>
                        <m:r>
                          <a:rPr lang="de-DE" sz="1600" b="0" i="1" smtClean="0">
                            <a:effectLst/>
                            <a:latin typeface="Cambria Math" panose="02040503050406030204" pitchFamily="18" charset="0"/>
                            <a:cs typeface="Times New Roman" panose="02020603050405020304" pitchFamily="18" charset="0"/>
                          </a:rPr>
                          <m:t>16</m:t>
                        </m:r>
                      </m:den>
                    </m:f>
                    <m:r>
                      <a:rPr lang="de-DE" sz="1600" b="0" i="1" smtClean="0">
                        <a:effectLst/>
                        <a:latin typeface="Cambria Math" panose="02040503050406030204" pitchFamily="18" charset="0"/>
                        <a:cs typeface="Times New Roman" panose="02020603050405020304" pitchFamily="18" charset="0"/>
                      </a:rPr>
                      <m:t>=</m:t>
                    </m:r>
                    <m:f>
                      <m:fPr>
                        <m:ctrlPr>
                          <a:rPr lang="de-DE" sz="1600" b="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3</m:t>
                        </m:r>
                      </m:num>
                      <m:den>
                        <m:r>
                          <a:rPr lang="de-DE" sz="1600" b="0" i="1" smtClean="0">
                            <a:effectLst/>
                            <a:latin typeface="Cambria Math" panose="02040503050406030204" pitchFamily="18" charset="0"/>
                            <a:cs typeface="Times New Roman" panose="02020603050405020304" pitchFamily="18" charset="0"/>
                          </a:rPr>
                          <m:t>4</m:t>
                        </m:r>
                      </m:den>
                    </m:f>
                    <m:r>
                      <a:rPr lang="de-DE" sz="1600" b="0" i="1" smtClean="0">
                        <a:effectLst/>
                        <a:latin typeface="Cambria Math" panose="02040503050406030204" pitchFamily="18" charset="0"/>
                        <a:cs typeface="Times New Roman" panose="02020603050405020304" pitchFamily="18" charset="0"/>
                      </a:rPr>
                      <m:t>=0,75=75 %</m:t>
                    </m:r>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14:m>
                  <m:oMath xmlns:m="http://schemas.openxmlformats.org/officeDocument/2006/math">
                    <m:r>
                      <a:rPr lang="de-DE" sz="1600" b="0" i="1" smtClean="0">
                        <a:effectLst/>
                        <a:latin typeface="Cambria Math" panose="02040503050406030204" pitchFamily="18" charset="0"/>
                        <a:cs typeface="Times New Roman" panose="02020603050405020304" pitchFamily="18" charset="0"/>
                      </a:rPr>
                      <m:t>𝑃</m:t>
                    </m:r>
                    <m:d>
                      <m:dPr>
                        <m:ctrlPr>
                          <a:rPr lang="de-DE" sz="1600" b="0" i="1" smtClean="0">
                            <a:effectLst/>
                            <a:latin typeface="Cambria Math" panose="02040503050406030204" pitchFamily="18" charset="0"/>
                            <a:cs typeface="Times New Roman" panose="02020603050405020304" pitchFamily="18" charset="0"/>
                          </a:rPr>
                        </m:ctrlPr>
                      </m:dPr>
                      <m:e>
                        <m:r>
                          <a:rPr lang="de-DE" sz="1600" b="0" i="1" smtClean="0">
                            <a:effectLst/>
                            <a:latin typeface="Cambria Math" panose="02040503050406030204" pitchFamily="18" charset="0"/>
                            <a:cs typeface="Times New Roman" panose="02020603050405020304" pitchFamily="18" charset="0"/>
                          </a:rPr>
                          <m:t>𝑠𝑐h𝑤𝑎𝑟𝑧</m:t>
                        </m:r>
                      </m:e>
                    </m:d>
                    <m:r>
                      <a:rPr lang="de-DE" sz="1600" b="0" i="1" smtClean="0">
                        <a:effectLst/>
                        <a:latin typeface="Cambria Math" panose="02040503050406030204" pitchFamily="18" charset="0"/>
                        <a:cs typeface="Times New Roman" panose="02020603050405020304" pitchFamily="18" charset="0"/>
                      </a:rPr>
                      <m:t>=</m:t>
                    </m:r>
                    <m:f>
                      <m:fPr>
                        <m:ctrlPr>
                          <a:rPr lang="de-DE" sz="160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4</m:t>
                        </m:r>
                      </m:num>
                      <m:den>
                        <m:r>
                          <a:rPr lang="de-DE" sz="1600" b="0" i="1" smtClean="0">
                            <a:effectLst/>
                            <a:latin typeface="Cambria Math" panose="02040503050406030204" pitchFamily="18" charset="0"/>
                            <a:cs typeface="Times New Roman" panose="02020603050405020304" pitchFamily="18" charset="0"/>
                          </a:rPr>
                          <m:t>16</m:t>
                        </m:r>
                      </m:den>
                    </m:f>
                    <m:r>
                      <a:rPr lang="de-DE" sz="1600" b="0" i="1" smtClean="0">
                        <a:effectLst/>
                        <a:latin typeface="Cambria Math" panose="02040503050406030204" pitchFamily="18" charset="0"/>
                        <a:cs typeface="Times New Roman" panose="02020603050405020304" pitchFamily="18" charset="0"/>
                      </a:rPr>
                      <m:t>=</m:t>
                    </m:r>
                    <m:f>
                      <m:fPr>
                        <m:ctrlPr>
                          <a:rPr lang="de-DE" sz="1600" b="0" i="1" smtClean="0">
                            <a:effectLst/>
                            <a:latin typeface="Cambria Math" panose="02040503050406030204" pitchFamily="18" charset="0"/>
                            <a:cs typeface="Times New Roman" panose="02020603050405020304" pitchFamily="18" charset="0"/>
                          </a:rPr>
                        </m:ctrlPr>
                      </m:fPr>
                      <m:num>
                        <m:r>
                          <a:rPr lang="de-DE" sz="1600" b="0" i="1" smtClean="0">
                            <a:effectLst/>
                            <a:latin typeface="Cambria Math" panose="02040503050406030204" pitchFamily="18" charset="0"/>
                            <a:cs typeface="Times New Roman" panose="02020603050405020304" pitchFamily="18" charset="0"/>
                          </a:rPr>
                          <m:t>1</m:t>
                        </m:r>
                      </m:num>
                      <m:den>
                        <m:r>
                          <a:rPr lang="de-DE" sz="1600" b="0" i="1" smtClean="0">
                            <a:effectLst/>
                            <a:latin typeface="Cambria Math" panose="02040503050406030204" pitchFamily="18" charset="0"/>
                            <a:cs typeface="Times New Roman" panose="02020603050405020304" pitchFamily="18" charset="0"/>
                          </a:rPr>
                          <m:t>4</m:t>
                        </m:r>
                      </m:den>
                    </m:f>
                    <m:r>
                      <a:rPr lang="de-DE" sz="1600" b="0" i="1" smtClean="0">
                        <a:effectLst/>
                        <a:latin typeface="Cambria Math" panose="02040503050406030204" pitchFamily="18" charset="0"/>
                        <a:cs typeface="Times New Roman" panose="02020603050405020304" pitchFamily="18" charset="0"/>
                      </a:rPr>
                      <m:t>=0,25=25 %</m:t>
                    </m:r>
                  </m:oMath>
                </a14:m>
                <a:r>
                  <a:rPr lang="de-DE"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1600" dirty="0"/>
              </a:p>
            </p:txBody>
          </p:sp>
        </mc:Choice>
        <mc:Fallback>
          <p:sp>
            <p:nvSpPr>
              <p:cNvPr id="2" name="Inhaltsplatzhalter 1">
                <a:extLst>
                  <a:ext uri="{FF2B5EF4-FFF2-40B4-BE49-F238E27FC236}">
                    <a16:creationId xmlns:a16="http://schemas.microsoft.com/office/drawing/2014/main" id="{68376FD8-31EF-F5DF-10A0-C825F6F19B5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de-DE">
                    <a:noFill/>
                  </a:rPr>
                  <a:t> </a:t>
                </a:r>
              </a:p>
            </p:txBody>
          </p:sp>
        </mc:Fallback>
      </mc:AlternateContent>
      <p:sp>
        <p:nvSpPr>
          <p:cNvPr id="5" name="Fußzeilenplatzhalter 5">
            <a:extLst>
              <a:ext uri="{FF2B5EF4-FFF2-40B4-BE49-F238E27FC236}">
                <a16:creationId xmlns:a16="http://schemas.microsoft.com/office/drawing/2014/main" id="{A96B1E64-2DB4-5404-54B1-F68C9FA9EF82}"/>
              </a:ext>
            </a:extLst>
          </p:cNvPr>
          <p:cNvSpPr>
            <a:spLocks noGrp="1"/>
          </p:cNvSpPr>
          <p:nvPr>
            <p:ph type="ftr" sz="quarter" idx="10"/>
          </p:nvPr>
        </p:nvSpPr>
        <p:spPr>
          <a:xfrm>
            <a:off x="7977336" y="5969550"/>
            <a:ext cx="3136901" cy="246221"/>
          </a:xfrm>
        </p:spPr>
        <p:txBody>
          <a:bodyPr/>
          <a:lstStyle/>
          <a:p>
            <a:pPr defTabSz="957861"/>
            <a:r>
              <a:rPr lang="de-DE" dirty="0">
                <a:solidFill>
                  <a:prstClr val="black">
                    <a:tint val="75000"/>
                  </a:prstClr>
                </a:solidFill>
              </a:rPr>
              <a:t>Wahrscheinlichkeit</a:t>
            </a:r>
          </a:p>
        </p:txBody>
      </p:sp>
      <p:pic>
        <p:nvPicPr>
          <p:cNvPr id="7" name="Grafik 6" descr="Ein Bild, das Reihe, Kreis, Diagramm, Screenshot enthält.&#10;&#10;Automatisch generierte Beschreibung">
            <a:extLst>
              <a:ext uri="{FF2B5EF4-FFF2-40B4-BE49-F238E27FC236}">
                <a16:creationId xmlns:a16="http://schemas.microsoft.com/office/drawing/2014/main" id="{23A4053F-8F0E-C2DB-AB27-11C946254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258" y="3667302"/>
            <a:ext cx="1501006" cy="1309795"/>
          </a:xfrm>
          <a:prstGeom prst="rect">
            <a:avLst/>
          </a:prstGeom>
        </p:spPr>
      </p:pic>
      <p:sp>
        <p:nvSpPr>
          <p:cNvPr id="4" name="Titel 3">
            <a:extLst>
              <a:ext uri="{FF2B5EF4-FFF2-40B4-BE49-F238E27FC236}">
                <a16:creationId xmlns:a16="http://schemas.microsoft.com/office/drawing/2014/main" id="{D1B963E9-6FD6-F0BE-E834-8D04A13E7A34}"/>
              </a:ext>
            </a:extLst>
          </p:cNvPr>
          <p:cNvSpPr txBox="1">
            <a:spLocks/>
          </p:cNvSpPr>
          <p:nvPr/>
        </p:nvSpPr>
        <p:spPr>
          <a:xfrm>
            <a:off x="64289" y="53679"/>
            <a:ext cx="2393489" cy="850103"/>
          </a:xfrm>
          <a:prstGeom prst="roundRect">
            <a:avLst/>
          </a:prstGeom>
          <a:solidFill>
            <a:schemeClr val="accent5"/>
          </a:solidFill>
          <a:ln w="127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tIns="36000" rIns="36000" bIns="18000" rtlCol="0" anchor="ctr">
            <a:normAutofit fontScale="85000" lnSpcReduction="20000"/>
          </a:bodyPr>
          <a:lstStyle>
            <a:lvl1pPr algn="ctr" defTabSz="957861" rtl="0" eaLnBrk="1" latinLnBrk="0" hangingPunct="1">
              <a:spcBef>
                <a:spcPct val="0"/>
              </a:spcBef>
              <a:buNone/>
              <a:defRPr kumimoji="0" lang="de-DE" sz="3200" b="0" i="0" u="none" strike="noStrike" kern="1200" cap="small" spc="0" normalizeH="0" baseline="0">
                <a:ln>
                  <a:noFill/>
                </a:ln>
                <a:solidFill>
                  <a:schemeClr val="tx1"/>
                </a:solidFill>
                <a:uLnTx/>
                <a:uFillTx/>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r>
              <a:rPr lang="de-DE" dirty="0">
                <a:latin typeface="Calibri" panose="020F0502020204030204" pitchFamily="34" charset="0"/>
                <a:cs typeface="Calibri" panose="020F0502020204030204" pitchFamily="34" charset="0"/>
              </a:rPr>
              <a:t>Grundniveau Karte 2</a:t>
            </a:r>
          </a:p>
        </p:txBody>
      </p:sp>
      <p:pic>
        <p:nvPicPr>
          <p:cNvPr id="21" name="Grafik 20" descr="Ein Bild, das Entwurf, Kreis, Design, Schwarzweiß enthält.&#10;&#10;Automatisch generierte Beschreibung">
            <a:extLst>
              <a:ext uri="{FF2B5EF4-FFF2-40B4-BE49-F238E27FC236}">
                <a16:creationId xmlns:a16="http://schemas.microsoft.com/office/drawing/2014/main" id="{4A5FDC28-25A6-35DA-21A4-2AE10515D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68" y="3789038"/>
            <a:ext cx="1750544" cy="1066321"/>
          </a:xfrm>
          <a:prstGeom prst="rect">
            <a:avLst/>
          </a:prstGeom>
        </p:spPr>
      </p:pic>
      <p:sp>
        <p:nvSpPr>
          <p:cNvPr id="22" name="Oval 8">
            <a:extLst>
              <a:ext uri="{FF2B5EF4-FFF2-40B4-BE49-F238E27FC236}">
                <a16:creationId xmlns:a16="http://schemas.microsoft.com/office/drawing/2014/main" id="{D2E1E7CD-2DB9-5BCA-91B5-631998123104}"/>
              </a:ext>
            </a:extLst>
          </p:cNvPr>
          <p:cNvSpPr>
            <a:spLocks noChangeAspect="1"/>
          </p:cNvSpPr>
          <p:nvPr/>
        </p:nvSpPr>
        <p:spPr>
          <a:xfrm>
            <a:off x="742406" y="428239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Oval 9">
            <a:extLst>
              <a:ext uri="{FF2B5EF4-FFF2-40B4-BE49-F238E27FC236}">
                <a16:creationId xmlns:a16="http://schemas.microsoft.com/office/drawing/2014/main" id="{BDFA49F8-B312-A6B4-21EC-ACF7F4E374F7}"/>
              </a:ext>
            </a:extLst>
          </p:cNvPr>
          <p:cNvSpPr>
            <a:spLocks noChangeAspect="1"/>
          </p:cNvSpPr>
          <p:nvPr/>
        </p:nvSpPr>
        <p:spPr>
          <a:xfrm>
            <a:off x="506058" y="404108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Oval 10">
            <a:extLst>
              <a:ext uri="{FF2B5EF4-FFF2-40B4-BE49-F238E27FC236}">
                <a16:creationId xmlns:a16="http://schemas.microsoft.com/office/drawing/2014/main" id="{629D4308-0560-6127-23CE-F26462908019}"/>
              </a:ext>
            </a:extLst>
          </p:cNvPr>
          <p:cNvSpPr>
            <a:spLocks noChangeAspect="1"/>
          </p:cNvSpPr>
          <p:nvPr/>
        </p:nvSpPr>
        <p:spPr>
          <a:xfrm>
            <a:off x="975046" y="404108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Oval 11">
            <a:extLst>
              <a:ext uri="{FF2B5EF4-FFF2-40B4-BE49-F238E27FC236}">
                <a16:creationId xmlns:a16="http://schemas.microsoft.com/office/drawing/2014/main" id="{E2F87662-B3FA-DD71-351C-01530DDC32D6}"/>
              </a:ext>
            </a:extLst>
          </p:cNvPr>
          <p:cNvSpPr>
            <a:spLocks noChangeAspect="1"/>
          </p:cNvSpPr>
          <p:nvPr/>
        </p:nvSpPr>
        <p:spPr>
          <a:xfrm>
            <a:off x="514083" y="428239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12">
            <a:extLst>
              <a:ext uri="{FF2B5EF4-FFF2-40B4-BE49-F238E27FC236}">
                <a16:creationId xmlns:a16="http://schemas.microsoft.com/office/drawing/2014/main" id="{66DF1933-2D7B-9918-DEB5-9EBB0844983E}"/>
              </a:ext>
            </a:extLst>
          </p:cNvPr>
          <p:cNvSpPr>
            <a:spLocks noChangeAspect="1"/>
          </p:cNvSpPr>
          <p:nvPr/>
        </p:nvSpPr>
        <p:spPr>
          <a:xfrm>
            <a:off x="515937" y="4512461"/>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13">
            <a:extLst>
              <a:ext uri="{FF2B5EF4-FFF2-40B4-BE49-F238E27FC236}">
                <a16:creationId xmlns:a16="http://schemas.microsoft.com/office/drawing/2014/main" id="{064A4793-F7F8-8932-5B1B-80EE509E743D}"/>
              </a:ext>
            </a:extLst>
          </p:cNvPr>
          <p:cNvSpPr>
            <a:spLocks noChangeAspect="1"/>
          </p:cNvSpPr>
          <p:nvPr/>
        </p:nvSpPr>
        <p:spPr>
          <a:xfrm>
            <a:off x="740552" y="404108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Oval 14">
            <a:extLst>
              <a:ext uri="{FF2B5EF4-FFF2-40B4-BE49-F238E27FC236}">
                <a16:creationId xmlns:a16="http://schemas.microsoft.com/office/drawing/2014/main" id="{A4B442B7-82F8-C271-A4F1-32B15EBD5A16}"/>
              </a:ext>
            </a:extLst>
          </p:cNvPr>
          <p:cNvSpPr>
            <a:spLocks noChangeAspect="1"/>
          </p:cNvSpPr>
          <p:nvPr/>
        </p:nvSpPr>
        <p:spPr>
          <a:xfrm>
            <a:off x="740552" y="452588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Oval 15">
            <a:extLst>
              <a:ext uri="{FF2B5EF4-FFF2-40B4-BE49-F238E27FC236}">
                <a16:creationId xmlns:a16="http://schemas.microsoft.com/office/drawing/2014/main" id="{F8E76ABE-A8C0-D445-285F-C5E107D6B888}"/>
              </a:ext>
            </a:extLst>
          </p:cNvPr>
          <p:cNvSpPr>
            <a:spLocks noChangeAspect="1"/>
          </p:cNvSpPr>
          <p:nvPr/>
        </p:nvSpPr>
        <p:spPr>
          <a:xfrm>
            <a:off x="974110" y="4291954"/>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Oval 16">
            <a:extLst>
              <a:ext uri="{FF2B5EF4-FFF2-40B4-BE49-F238E27FC236}">
                <a16:creationId xmlns:a16="http://schemas.microsoft.com/office/drawing/2014/main" id="{7E6E1690-39E4-E057-3712-4D7B02A9C867}"/>
              </a:ext>
            </a:extLst>
          </p:cNvPr>
          <p:cNvSpPr>
            <a:spLocks noChangeAspect="1"/>
          </p:cNvSpPr>
          <p:nvPr/>
        </p:nvSpPr>
        <p:spPr>
          <a:xfrm>
            <a:off x="1209540" y="404108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Oval 17">
            <a:extLst>
              <a:ext uri="{FF2B5EF4-FFF2-40B4-BE49-F238E27FC236}">
                <a16:creationId xmlns:a16="http://schemas.microsoft.com/office/drawing/2014/main" id="{25919D0A-7114-038B-61F8-72BDB589F0E7}"/>
              </a:ext>
            </a:extLst>
          </p:cNvPr>
          <p:cNvSpPr>
            <a:spLocks noChangeAspect="1"/>
          </p:cNvSpPr>
          <p:nvPr/>
        </p:nvSpPr>
        <p:spPr>
          <a:xfrm>
            <a:off x="1215692" y="4281216"/>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Oval 18">
            <a:extLst>
              <a:ext uri="{FF2B5EF4-FFF2-40B4-BE49-F238E27FC236}">
                <a16:creationId xmlns:a16="http://schemas.microsoft.com/office/drawing/2014/main" id="{075ACBA6-FD5A-6A1E-70C8-B231AC622322}"/>
              </a:ext>
            </a:extLst>
          </p:cNvPr>
          <p:cNvSpPr>
            <a:spLocks noChangeAspect="1"/>
          </p:cNvSpPr>
          <p:nvPr/>
        </p:nvSpPr>
        <p:spPr>
          <a:xfrm>
            <a:off x="977771" y="4525888"/>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Oval 19">
            <a:extLst>
              <a:ext uri="{FF2B5EF4-FFF2-40B4-BE49-F238E27FC236}">
                <a16:creationId xmlns:a16="http://schemas.microsoft.com/office/drawing/2014/main" id="{910CBCFF-3711-734D-93F9-F4906E65BFEA}"/>
              </a:ext>
            </a:extLst>
          </p:cNvPr>
          <p:cNvSpPr>
            <a:spLocks noChangeAspect="1"/>
          </p:cNvSpPr>
          <p:nvPr/>
        </p:nvSpPr>
        <p:spPr>
          <a:xfrm>
            <a:off x="1442195" y="4281216"/>
            <a:ext cx="180000" cy="1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820551658"/>
      </p:ext>
    </p:extLst>
  </p:cSld>
  <p:clrMapOvr>
    <a:masterClrMapping/>
  </p:clrMapOvr>
</p:sld>
</file>

<file path=ppt/theme/theme1.xml><?xml version="1.0" encoding="utf-8"?>
<a:theme xmlns:a="http://schemas.openxmlformats.org/drawingml/2006/main" name="Larissa">
  <a:themeElements>
    <a:clrScheme name="Office - mit Ampel">
      <a:dk1>
        <a:sysClr val="windowText" lastClr="000000"/>
      </a:dk1>
      <a:lt1>
        <a:sysClr val="window" lastClr="FFFFFF"/>
      </a:lt1>
      <a:dk2>
        <a:srgbClr val="1F497D"/>
      </a:dk2>
      <a:lt2>
        <a:srgbClr val="EEECE1"/>
      </a:lt2>
      <a:accent1>
        <a:srgbClr val="4F81BD"/>
      </a:accent1>
      <a:accent2>
        <a:srgbClr val="C0504D"/>
      </a:accent2>
      <a:accent3>
        <a:srgbClr val="9BBB59"/>
      </a:accent3>
      <a:accent4>
        <a:srgbClr val="C00000"/>
      </a:accent4>
      <a:accent5>
        <a:srgbClr val="FFC000"/>
      </a:accent5>
      <a:accent6>
        <a:srgbClr val="00B05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FCB8DAA-FA8A-4BB7-8016-6F6AC9E40006}">
  <we:reference id="wa104379791" version="1.0.0.0" store="de-DE" storeType="OMEX"/>
  <we:alternateReferences>
    <we:reference id="wa104379791" version="1.0.0.0" store="wa10437979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ABAFF2F-0E9B-462E-AF33-A0ACE0F1E0C2}">
  <we:reference id="wa104051163" version="1.2.0.3" store="de-DE"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6463</Words>
  <Application>Microsoft Office PowerPoint</Application>
  <PresentationFormat>A4-Papier (210 x 297 mm)</PresentationFormat>
  <Paragraphs>808</Paragraphs>
  <Slides>42</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42</vt:i4>
      </vt:variant>
    </vt:vector>
  </HeadingPairs>
  <TitlesOfParts>
    <vt:vector size="48" baseType="lpstr">
      <vt:lpstr>Arial</vt:lpstr>
      <vt:lpstr>Calibri</vt:lpstr>
      <vt:lpstr>Cambria Math</vt:lpstr>
      <vt:lpstr>Times New Roman</vt:lpstr>
      <vt:lpstr>Wingdings</vt:lpstr>
      <vt:lpstr>Larissa</vt:lpstr>
      <vt:lpstr>PowerPoint-Präsentation</vt:lpstr>
      <vt:lpstr>Anteile angeben</vt:lpstr>
      <vt:lpstr>PowerPoint-Präsentation</vt:lpstr>
      <vt:lpstr>Vorübung Baumdiagramm</vt:lpstr>
      <vt:lpstr>PowerPoint-Präsentation</vt:lpstr>
      <vt:lpstr>Wahrscheinlichkeiten angeben I</vt:lpstr>
      <vt:lpstr>PowerPoint-Präsentation</vt:lpstr>
      <vt:lpstr>Wahrscheinlichkeiten angeben II</vt:lpstr>
      <vt:lpstr>PowerPoint-Präsentation</vt:lpstr>
      <vt:lpstr>Relative Häufigkeiten I</vt:lpstr>
      <vt:lpstr>PowerPoint-Präsentation</vt:lpstr>
      <vt:lpstr>Relative Häufigkeiten II</vt:lpstr>
      <vt:lpstr>PowerPoint-Präsentation</vt:lpstr>
      <vt:lpstr>Pfadregel I</vt:lpstr>
      <vt:lpstr>PowerPoint-Präsentation</vt:lpstr>
      <vt:lpstr>Pfadregel II</vt:lpstr>
      <vt:lpstr>PowerPoint-Präsentation</vt:lpstr>
      <vt:lpstr>Begründungsaufgaben</vt:lpstr>
      <vt:lpstr>PowerPoint-Präsentation</vt:lpstr>
      <vt:lpstr>Zweimaliges Würfeln</vt:lpstr>
      <vt:lpstr>PowerPoint-Präsentation</vt:lpstr>
      <vt:lpstr>Kombinatorik</vt:lpstr>
      <vt:lpstr>PowerPoint-Präsentation</vt:lpstr>
      <vt:lpstr>Summenregel I</vt:lpstr>
      <vt:lpstr>PowerPoint-Präsentation</vt:lpstr>
      <vt:lpstr>Summenregel II</vt:lpstr>
      <vt:lpstr>PowerPoint-Präsentation</vt:lpstr>
      <vt:lpstr>Verschiedene Aufgaben</vt:lpstr>
      <vt:lpstr>PowerPoint-Präsentation</vt:lpstr>
      <vt:lpstr>Prüfungsaufgabe</vt:lpstr>
      <vt:lpstr>Lösung</vt:lpstr>
      <vt:lpstr>Sammlung der Hilfeknöpfe</vt:lpstr>
      <vt:lpstr>Wahrscheinlichkeiten Angeben</vt:lpstr>
      <vt:lpstr>Relative Häufigkeiten</vt:lpstr>
      <vt:lpstr>Pfadregel</vt:lpstr>
      <vt:lpstr>Ziehen ohne Zurücklegen</vt:lpstr>
      <vt:lpstr>Zweimaliges Würfeln</vt:lpstr>
      <vt:lpstr>Kombinatorik</vt:lpstr>
      <vt:lpstr>Summenregel</vt:lpstr>
      <vt:lpstr>Zufallsexperiment</vt:lpstr>
      <vt:lpstr>Gegenwahrscheinlichkeit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Jan-Martin Klinge;Alexander Roppelt</dc:creator>
  <cp:lastModifiedBy>Frank, Kathrin</cp:lastModifiedBy>
  <cp:revision>403</cp:revision>
  <cp:lastPrinted>2024-02-16T15:26:20Z</cp:lastPrinted>
  <dcterms:modified xsi:type="dcterms:W3CDTF">2024-04-11T07:36:48Z</dcterms:modified>
</cp:coreProperties>
</file>